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25" r:id="rId2"/>
    <p:sldId id="322" r:id="rId3"/>
    <p:sldId id="323" r:id="rId4"/>
    <p:sldId id="257" r:id="rId5"/>
    <p:sldId id="259" r:id="rId6"/>
    <p:sldId id="321" r:id="rId7"/>
    <p:sldId id="324" r:id="rId8"/>
    <p:sldId id="346" r:id="rId9"/>
    <p:sldId id="347" r:id="rId10"/>
    <p:sldId id="337" r:id="rId11"/>
    <p:sldId id="312" r:id="rId12"/>
    <p:sldId id="355" r:id="rId13"/>
    <p:sldId id="262" r:id="rId14"/>
    <p:sldId id="263" r:id="rId15"/>
    <p:sldId id="264" r:id="rId16"/>
    <p:sldId id="265" r:id="rId17"/>
    <p:sldId id="266" r:id="rId18"/>
    <p:sldId id="314" r:id="rId19"/>
    <p:sldId id="313" r:id="rId20"/>
    <p:sldId id="315" r:id="rId21"/>
    <p:sldId id="316" r:id="rId22"/>
    <p:sldId id="317" r:id="rId23"/>
    <p:sldId id="318" r:id="rId24"/>
    <p:sldId id="268" r:id="rId25"/>
    <p:sldId id="269" r:id="rId26"/>
    <p:sldId id="357" r:id="rId27"/>
    <p:sldId id="358" r:id="rId28"/>
    <p:sldId id="270" r:id="rId29"/>
    <p:sldId id="271" r:id="rId30"/>
    <p:sldId id="348" r:id="rId31"/>
    <p:sldId id="349" r:id="rId32"/>
    <p:sldId id="350" r:id="rId33"/>
    <p:sldId id="351" r:id="rId34"/>
    <p:sldId id="360" r:id="rId35"/>
    <p:sldId id="326" r:id="rId36"/>
    <p:sldId id="327" r:id="rId37"/>
    <p:sldId id="331" r:id="rId38"/>
    <p:sldId id="332" r:id="rId39"/>
    <p:sldId id="368" r:id="rId40"/>
    <p:sldId id="371" r:id="rId41"/>
    <p:sldId id="369" r:id="rId42"/>
    <p:sldId id="370" r:id="rId43"/>
    <p:sldId id="334" r:id="rId44"/>
    <p:sldId id="353" r:id="rId45"/>
    <p:sldId id="354" r:id="rId46"/>
    <p:sldId id="335" r:id="rId47"/>
    <p:sldId id="341" r:id="rId48"/>
    <p:sldId id="367" r:id="rId49"/>
    <p:sldId id="366" r:id="rId50"/>
    <p:sldId id="365" r:id="rId51"/>
    <p:sldId id="364" r:id="rId52"/>
    <p:sldId id="363" r:id="rId53"/>
    <p:sldId id="362"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FB8372-3366-4CE3-B437-E9CB87D7AD7E}" type="datetimeFigureOut">
              <a:rPr lang="es-ES" smtClean="0"/>
              <a:pPr/>
              <a:t>22/10/2025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2EA779-F62B-48D2-B2CE-E07566AC861B}" type="slidenum">
              <a:rPr lang="es-ES" smtClean="0"/>
              <a:pPr/>
              <a:t>‹#›</a:t>
            </a:fld>
            <a:endParaRPr lang="es-ES"/>
          </a:p>
        </p:txBody>
      </p:sp>
    </p:spTree>
    <p:extLst>
      <p:ext uri="{BB962C8B-B14F-4D97-AF65-F5344CB8AC3E}">
        <p14:creationId xmlns:p14="http://schemas.microsoft.com/office/powerpoint/2010/main" val="1535359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en.wikipedia.org/wiki/Structure_of_the_Earth" TargetMode="External"/><Relationship Id="rId3" Type="http://schemas.openxmlformats.org/officeDocument/2006/relationships/hyperlink" Target="https://en.wikipedia.org/wiki/Siderophile_element" TargetMode="External"/><Relationship Id="rId7" Type="http://schemas.openxmlformats.org/officeDocument/2006/relationships/hyperlink" Target="https://en.wikipedia.org/wiki/Primitive_mantle"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en.wikipedia.org/wiki/Iron_catastrophe" TargetMode="External"/><Relationship Id="rId5" Type="http://schemas.openxmlformats.org/officeDocument/2006/relationships/hyperlink" Target="https://en.wikipedia.org/wiki/Density" TargetMode="External"/><Relationship Id="rId4" Type="http://schemas.openxmlformats.org/officeDocument/2006/relationships/hyperlink" Target="https://en.wikipedia.org/wiki/Metal" TargetMode="External"/><Relationship Id="rId9" Type="http://schemas.openxmlformats.org/officeDocument/2006/relationships/hyperlink" Target="https://en.wikipedia.org/wiki/Earth's_magnetic_field"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EB1E939-09D9-4958-BF8D-2F68CBE6A02E}" type="slidenum">
              <a:rPr lang="fr-FR" smtClean="0"/>
              <a:pPr/>
              <a:t>1</a:t>
            </a:fld>
            <a:endParaRPr lang="fr-F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25E33B2-1835-4ADF-A340-1A1F05C3C811}" type="slidenum">
              <a:rPr lang="fr-FR" smtClean="0"/>
              <a:pPr/>
              <a:t>13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25E33B2-1835-4ADF-A340-1A1F05C3C811}" type="slidenum">
              <a:rPr lang="fr-FR" smtClean="0"/>
              <a:pPr/>
              <a:t>14</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25E33B2-1835-4ADF-A340-1A1F05C3C811}" type="slidenum">
              <a:rPr lang="fr-FR" smtClean="0"/>
              <a:pPr/>
              <a:t>15</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25E33B2-1835-4ADF-A340-1A1F05C3C811}" type="slidenum">
              <a:rPr lang="fr-FR" smtClean="0"/>
              <a:pPr/>
              <a:t>16</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25E33B2-1835-4ADF-A340-1A1F05C3C811}" type="slidenum">
              <a:rPr lang="fr-FR" smtClean="0"/>
              <a:pPr/>
              <a:t>17</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25E33B2-1835-4ADF-A340-1A1F05C3C811}" type="slidenum">
              <a:rPr lang="fr-FR" smtClean="0"/>
              <a:pPr/>
              <a:t>18</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25E33B2-1835-4ADF-A340-1A1F05C3C811}" type="slidenum">
              <a:rPr lang="fr-FR" smtClean="0"/>
              <a:pPr/>
              <a:t>19</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25E33B2-1835-4ADF-A340-1A1F05C3C811}" type="slidenum">
              <a:rPr lang="fr-FR" smtClean="0"/>
              <a:pPr/>
              <a:t>20</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25E33B2-1835-4ADF-A340-1A1F05C3C811}" type="slidenum">
              <a:rPr lang="fr-FR" smtClean="0"/>
              <a:pPr/>
              <a:t>21</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25E33B2-1835-4ADF-A340-1A1F05C3C811}" type="slidenum">
              <a:rPr lang="fr-FR" smtClean="0"/>
              <a:pPr/>
              <a:t>22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25E33B2-1835-4ADF-A340-1A1F05C3C811}"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25E33B2-1835-4ADF-A340-1A1F05C3C811}" type="slidenum">
              <a:rPr lang="fr-FR" smtClean="0"/>
              <a:pPr/>
              <a:t>23</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25E33B2-1835-4ADF-A340-1A1F05C3C811}" type="slidenum">
              <a:rPr lang="fr-FR" smtClean="0"/>
              <a:pPr/>
              <a:t>24</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25E33B2-1835-4ADF-A340-1A1F05C3C811}" type="slidenum">
              <a:rPr lang="fr-FR" smtClean="0"/>
              <a:pPr/>
              <a:t>25</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r>
              <a:rPr lang="en-US" altLang="fr-FR" dirty="0"/>
              <a:t>La  </a:t>
            </a:r>
            <a:r>
              <a:rPr lang="en-US" altLang="fr-FR" dirty="0" err="1"/>
              <a:t>comparaison</a:t>
            </a:r>
            <a:r>
              <a:rPr lang="en-US" altLang="fr-FR" dirty="0"/>
              <a:t> entre </a:t>
            </a:r>
            <a:r>
              <a:rPr lang="en-US" altLang="fr-FR" dirty="0" err="1"/>
              <a:t>données</a:t>
            </a:r>
            <a:r>
              <a:rPr lang="en-US" altLang="fr-FR" dirty="0"/>
              <a:t> </a:t>
            </a:r>
            <a:r>
              <a:rPr lang="en-US" altLang="fr-FR" dirty="0" err="1"/>
              <a:t>sismiques</a:t>
            </a:r>
            <a:r>
              <a:rPr lang="en-US" altLang="fr-FR" dirty="0"/>
              <a:t> et </a:t>
            </a:r>
            <a:r>
              <a:rPr lang="en-US" altLang="fr-FR" dirty="0" err="1"/>
              <a:t>expériences</a:t>
            </a:r>
            <a:r>
              <a:rPr lang="en-US" altLang="fr-FR" dirty="0"/>
              <a:t> en </a:t>
            </a:r>
            <a:r>
              <a:rPr lang="en-US" altLang="fr-FR" dirty="0" err="1"/>
              <a:t>laboratoire</a:t>
            </a:r>
            <a:r>
              <a:rPr lang="en-US" altLang="fr-FR" dirty="0"/>
              <a:t> </a:t>
            </a:r>
            <a:r>
              <a:rPr lang="en-US" altLang="fr-FR" dirty="0" err="1"/>
              <a:t>parle</a:t>
            </a:r>
            <a:endParaRPr lang="en-US" altLang="fr-FR" dirty="0"/>
          </a:p>
          <a:p>
            <a:r>
              <a:rPr lang="en-US" altLang="fr-FR" dirty="0"/>
              <a:t>en </a:t>
            </a:r>
            <a:r>
              <a:rPr lang="en-US" altLang="fr-FR" dirty="0" err="1"/>
              <a:t>faveur</a:t>
            </a:r>
            <a:r>
              <a:rPr lang="en-US" altLang="fr-FR" dirty="0"/>
              <a:t> d’un </a:t>
            </a:r>
            <a:r>
              <a:rPr lang="en-US" altLang="fr-FR" dirty="0" err="1"/>
              <a:t>changement</a:t>
            </a:r>
            <a:r>
              <a:rPr lang="en-US" altLang="fr-FR" dirty="0"/>
              <a:t> de composition </a:t>
            </a:r>
            <a:r>
              <a:rPr lang="en-US" altLang="fr-FR" dirty="0" err="1"/>
              <a:t>chimique</a:t>
            </a:r>
            <a:r>
              <a:rPr lang="en-US" altLang="fr-FR" dirty="0"/>
              <a:t> entre le </a:t>
            </a:r>
            <a:r>
              <a:rPr lang="en-US" altLang="fr-FR" dirty="0" err="1"/>
              <a:t>manteau</a:t>
            </a:r>
            <a:r>
              <a:rPr lang="en-US" altLang="fr-FR" dirty="0"/>
              <a:t> et le </a:t>
            </a:r>
            <a:r>
              <a:rPr lang="en-US" altLang="fr-FR" dirty="0" err="1"/>
              <a:t>noyau</a:t>
            </a:r>
            <a:r>
              <a:rPr lang="en-US" altLang="fr-FR" dirty="0"/>
              <a:t>.</a:t>
            </a:r>
          </a:p>
          <a:p>
            <a:r>
              <a:rPr lang="en-US" altLang="fr-FR" dirty="0"/>
              <a:t>Le </a:t>
            </a:r>
            <a:r>
              <a:rPr lang="en-US" altLang="fr-FR" dirty="0" err="1"/>
              <a:t>noyau</a:t>
            </a:r>
            <a:r>
              <a:rPr lang="en-US" altLang="fr-FR" dirty="0"/>
              <a:t> </a:t>
            </a:r>
            <a:r>
              <a:rPr lang="en-US" altLang="fr-FR" dirty="0" err="1"/>
              <a:t>serait</a:t>
            </a:r>
            <a:r>
              <a:rPr lang="en-US" altLang="fr-FR" dirty="0"/>
              <a:t> </a:t>
            </a:r>
            <a:r>
              <a:rPr lang="en-US" altLang="fr-FR" dirty="0" err="1"/>
              <a:t>bien</a:t>
            </a:r>
            <a:r>
              <a:rPr lang="en-US" altLang="fr-FR" dirty="0"/>
              <a:t> plus riche en </a:t>
            </a:r>
            <a:r>
              <a:rPr lang="en-US" altLang="fr-FR" dirty="0" err="1"/>
              <a:t>Fer</a:t>
            </a:r>
            <a:r>
              <a:rPr lang="en-US" altLang="fr-FR" dirty="0"/>
              <a:t> </a:t>
            </a:r>
            <a:r>
              <a:rPr lang="en-US" altLang="fr-FR" dirty="0" err="1"/>
              <a:t>que</a:t>
            </a:r>
            <a:r>
              <a:rPr lang="en-US" altLang="fr-FR" dirty="0"/>
              <a:t> le </a:t>
            </a:r>
            <a:r>
              <a:rPr lang="en-US" altLang="fr-FR" dirty="0" err="1"/>
              <a:t>manteau</a:t>
            </a:r>
            <a:r>
              <a:rPr lang="en-US" altLang="fr-FR" dirty="0"/>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a:ln/>
        </p:spPr>
      </p:sp>
      <p:sp>
        <p:nvSpPr>
          <p:cNvPr id="64515" name="Espace réservé des commentaires 2"/>
          <p:cNvSpPr>
            <a:spLocks noGrp="1"/>
          </p:cNvSpPr>
          <p:nvPr>
            <p:ph type="body" idx="1"/>
          </p:nvPr>
        </p:nvSpPr>
        <p:spPr>
          <a:noFill/>
          <a:ln/>
        </p:spPr>
        <p:txBody>
          <a:bodyPr/>
          <a:lstStyle/>
          <a:p>
            <a:r>
              <a:rPr lang="fr-BE" altLang="fr-FR"/>
              <a:t>Tout indique donc que notre terre s’est formée à partir d’un milieu riche en fer. Comment</a:t>
            </a:r>
          </a:p>
          <a:p>
            <a:r>
              <a:rPr lang="fr-BE" altLang="fr-FR"/>
              <a:t>ce fer a-t-il été amené en son cœur ? C’est une question non encore élucidée.</a:t>
            </a:r>
          </a:p>
          <a:p>
            <a:r>
              <a:rPr lang="fr-BE" altLang="fr-FR"/>
              <a:t>2 scénarios de formation de notre terre s’opposent.</a:t>
            </a:r>
          </a:p>
          <a:p>
            <a:r>
              <a:rPr lang="fr-BE" altLang="fr-FR"/>
              <a:t>Celui d’une accrétion homogène est privilégié.</a:t>
            </a:r>
          </a:p>
          <a:p>
            <a:endParaRPr lang="fr-BE" altLang="fr-FR"/>
          </a:p>
          <a:p>
            <a:r>
              <a:rPr lang="en-US" altLang="fr-FR"/>
              <a:t>The proto-Earth grew by accretion until its interior was hot enough to melt the heavy, </a:t>
            </a:r>
            <a:r>
              <a:rPr lang="en-US" altLang="fr-FR">
                <a:hlinkClick r:id="rId3" tooltip="Siderophile element"/>
              </a:rPr>
              <a:t>siderophile</a:t>
            </a:r>
            <a:r>
              <a:rPr lang="en-US" altLang="fr-FR"/>
              <a:t> </a:t>
            </a:r>
            <a:r>
              <a:rPr lang="en-US" altLang="fr-FR">
                <a:hlinkClick r:id="rId4" tooltip="Metal"/>
              </a:rPr>
              <a:t>metals</a:t>
            </a:r>
            <a:r>
              <a:rPr lang="en-US" altLang="fr-FR"/>
              <a:t>. Having higher </a:t>
            </a:r>
            <a:r>
              <a:rPr lang="en-US" altLang="fr-FR">
                <a:hlinkClick r:id="rId5" tooltip="Density"/>
              </a:rPr>
              <a:t>densities</a:t>
            </a:r>
            <a:r>
              <a:rPr lang="en-US" altLang="fr-FR"/>
              <a:t> than the silicates, these metals sank. This so-called </a:t>
            </a:r>
            <a:r>
              <a:rPr lang="en-US" altLang="fr-FR" i="1">
                <a:hlinkClick r:id="rId6" tooltip="Iron catastrophe"/>
              </a:rPr>
              <a:t>iron catastrophe</a:t>
            </a:r>
            <a:r>
              <a:rPr lang="en-US" altLang="fr-FR"/>
              <a:t> resulted in the separation of a </a:t>
            </a:r>
            <a:r>
              <a:rPr lang="en-US" altLang="fr-FR">
                <a:hlinkClick r:id="rId7" tooltip="Primitive mantle"/>
              </a:rPr>
              <a:t>primitive mantle</a:t>
            </a:r>
            <a:r>
              <a:rPr lang="en-US" altLang="fr-FR"/>
              <a:t> and a (metallic) core only 10 million years after the Earth began to form, producing the layered </a:t>
            </a:r>
            <a:r>
              <a:rPr lang="en-US" altLang="fr-FR">
                <a:hlinkClick r:id="rId8" tooltip="Structure of the Earth"/>
              </a:rPr>
              <a:t>structure of Earth</a:t>
            </a:r>
            <a:r>
              <a:rPr lang="en-US" altLang="fr-FR"/>
              <a:t> and setting up the formation of </a:t>
            </a:r>
            <a:r>
              <a:rPr lang="en-US" altLang="fr-FR">
                <a:hlinkClick r:id="rId9" tooltip="Earth's magnetic field"/>
              </a:rPr>
              <a:t>Earth's magnetic field</a:t>
            </a:r>
            <a:r>
              <a:rPr lang="en-US" altLang="fr-FR"/>
              <a:t>.</a:t>
            </a:r>
            <a:endParaRPr lang="fr-BE" altLang="fr-FR"/>
          </a:p>
          <a:p>
            <a:endParaRPr lang="fr-BE" altLang="fr-FR"/>
          </a:p>
        </p:txBody>
      </p:sp>
      <p:sp>
        <p:nvSpPr>
          <p:cNvPr id="64516" name="Espace réservé du numéro de diapositive 3"/>
          <p:cNvSpPr>
            <a:spLocks noGrp="1"/>
          </p:cNvSpPr>
          <p:nvPr>
            <p:ph type="sldNum" sz="quarter" idx="5"/>
          </p:nvPr>
        </p:nvSpPr>
        <p:spPr>
          <a:noFill/>
        </p:spPr>
        <p:txBody>
          <a:bodyPr/>
          <a:lstStyle/>
          <a:p>
            <a:fld id="{585C4E0E-0E25-4459-BE99-473B152E686D}" type="slidenum">
              <a:rPr lang="fr-FR" altLang="fr-FR" smtClean="0"/>
              <a:pPr/>
              <a:t>27</a:t>
            </a:fld>
            <a:endParaRPr lang="fr-FR" alt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25E33B2-1835-4ADF-A340-1A1F05C3C811}" type="slidenum">
              <a:rPr lang="fr-FR" smtClean="0"/>
              <a:pPr/>
              <a:t>28</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25E33B2-1835-4ADF-A340-1A1F05C3C811}" type="slidenum">
              <a:rPr lang="fr-FR" smtClean="0"/>
              <a:pPr/>
              <a:t>29</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r>
              <a:rPr lang="en-US" altLang="fr-FR"/>
              <a:t>Découverte : lieu habité par des aborigènes il y a 30 000 ans.</a:t>
            </a:r>
          </a:p>
          <a:p>
            <a:r>
              <a:rPr lang="en-US" altLang="fr-FR"/>
              <a:t>A l’endroit où se trouvait le feu -&gt; orientation particulière du champs</a:t>
            </a:r>
          </a:p>
          <a:p>
            <a:r>
              <a:rPr lang="en-US" altLang="fr-FR"/>
              <a:t>correspondant à cette époque.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altLang="fr-FR"/>
              <a:t>Inversions = phénomène chaotique non périodique</a:t>
            </a:r>
          </a:p>
          <a:p>
            <a:r>
              <a:rPr lang="en-US" altLang="fr-FR"/>
              <a:t>Intervalle typique de quelques centaines de milliers d’années.</a:t>
            </a:r>
          </a:p>
          <a:p>
            <a:r>
              <a:rPr lang="en-US" altLang="fr-FR"/>
              <a:t>On retrouve la même succession de couches d’inversion</a:t>
            </a:r>
          </a:p>
          <a:p>
            <a:r>
              <a:rPr lang="en-US" altLang="fr-FR"/>
              <a:t>en différents sites volcaniques de la terre -&gt; Chaque couche correspond</a:t>
            </a:r>
          </a:p>
          <a:p>
            <a:r>
              <a:rPr lang="en-US" altLang="fr-FR"/>
              <a:t>à une période donnée et son âge peut être estimé.</a:t>
            </a:r>
          </a:p>
          <a:p>
            <a:r>
              <a:rPr lang="en-US" altLang="fr-FR"/>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a:ln/>
        </p:spPr>
        <p:txBody>
          <a:bodyPr/>
          <a:lstStyle/>
          <a:p>
            <a:r>
              <a:rPr lang="fr-BE" altLang="fr-FR"/>
              <a:t>On observe les mêmes successions d’inversion de part et d’autre de la dorsale.</a:t>
            </a:r>
          </a:p>
          <a:p>
            <a:r>
              <a:rPr lang="fr-BE" altLang="fr-FR"/>
              <a:t>Les roches les plus vieilles étant les plus éloignées de la dorsale.</a:t>
            </a:r>
          </a:p>
        </p:txBody>
      </p:sp>
      <p:sp>
        <p:nvSpPr>
          <p:cNvPr id="75780" name="Espace réservé du numéro de diapositive 3"/>
          <p:cNvSpPr>
            <a:spLocks noGrp="1"/>
          </p:cNvSpPr>
          <p:nvPr>
            <p:ph type="sldNum" sz="quarter" idx="5"/>
          </p:nvPr>
        </p:nvSpPr>
        <p:spPr>
          <a:noFill/>
        </p:spPr>
        <p:txBody>
          <a:bodyPr/>
          <a:lstStyle/>
          <a:p>
            <a:fld id="{52C0AF5B-A65A-4DDB-A906-FC3FA0BB3BD6}" type="slidenum">
              <a:rPr lang="fr-FR" altLang="fr-FR" smtClean="0"/>
              <a:pPr/>
              <a:t>37</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25E33B2-1835-4ADF-A340-1A1F05C3C811}"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a:ln/>
        </p:spPr>
      </p:sp>
      <p:sp>
        <p:nvSpPr>
          <p:cNvPr id="76803" name="Espace réservé des commentaires 2"/>
          <p:cNvSpPr>
            <a:spLocks noGrp="1"/>
          </p:cNvSpPr>
          <p:nvPr>
            <p:ph type="body" idx="1"/>
          </p:nvPr>
        </p:nvSpPr>
        <p:spPr>
          <a:noFill/>
          <a:ln/>
        </p:spPr>
        <p:txBody>
          <a:bodyPr/>
          <a:lstStyle/>
          <a:p>
            <a:r>
              <a:rPr lang="fr-BE" altLang="fr-FR"/>
              <a:t>La datation des roches combinée aux distances donne la vitesse d’éloignement</a:t>
            </a:r>
          </a:p>
          <a:p>
            <a:r>
              <a:rPr lang="fr-BE" altLang="fr-FR"/>
              <a:t>des plaques de lithosphère océanique formées au niveau de la dorsale.</a:t>
            </a:r>
          </a:p>
        </p:txBody>
      </p:sp>
      <p:sp>
        <p:nvSpPr>
          <p:cNvPr id="76804" name="Espace réservé du numéro de diapositive 3"/>
          <p:cNvSpPr>
            <a:spLocks noGrp="1"/>
          </p:cNvSpPr>
          <p:nvPr>
            <p:ph type="sldNum" sz="quarter" idx="5"/>
          </p:nvPr>
        </p:nvSpPr>
        <p:spPr>
          <a:noFill/>
        </p:spPr>
        <p:txBody>
          <a:bodyPr/>
          <a:lstStyle/>
          <a:p>
            <a:fld id="{8CDA3C6B-5E9A-4FBE-92D3-409E62BA0A0B}" type="slidenum">
              <a:rPr lang="fr-FR" altLang="fr-FR" smtClean="0"/>
              <a:pPr/>
              <a:t>38</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25E33B2-1835-4ADF-A340-1A1F05C3C811}"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25E33B2-1835-4ADF-A340-1A1F05C3C811}"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25E33B2-1835-4ADF-A340-1A1F05C3C811}"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25E33B2-1835-4ADF-A340-1A1F05C3C811}"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25E33B2-1835-4ADF-A340-1A1F05C3C811}"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25E33B2-1835-4ADF-A340-1A1F05C3C811}"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6D08812F-290B-4085-BE6B-903B130B3D80}" type="datetimeFigureOut">
              <a:rPr lang="es-ES" smtClean="0"/>
              <a:pPr/>
              <a:t>22/10/2025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918F6F2-BCCA-403B-8EB0-719CFE1C7CB9}" type="slidenum">
              <a:rPr lang="es-ES" smtClean="0"/>
              <a:pPr/>
              <a:t>‹#›</a:t>
            </a:fld>
            <a:endParaRPr lang="es-ES"/>
          </a:p>
        </p:txBody>
      </p:sp>
    </p:spTree>
    <p:extLst>
      <p:ext uri="{BB962C8B-B14F-4D97-AF65-F5344CB8AC3E}">
        <p14:creationId xmlns:p14="http://schemas.microsoft.com/office/powerpoint/2010/main" val="392021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D08812F-290B-4085-BE6B-903B130B3D80}" type="datetimeFigureOut">
              <a:rPr lang="es-ES" smtClean="0"/>
              <a:pPr/>
              <a:t>22/10/2025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918F6F2-BCCA-403B-8EB0-719CFE1C7CB9}" type="slidenum">
              <a:rPr lang="es-ES" smtClean="0"/>
              <a:pPr/>
              <a:t>‹#›</a:t>
            </a:fld>
            <a:endParaRPr lang="es-ES"/>
          </a:p>
        </p:txBody>
      </p:sp>
    </p:spTree>
    <p:extLst>
      <p:ext uri="{BB962C8B-B14F-4D97-AF65-F5344CB8AC3E}">
        <p14:creationId xmlns:p14="http://schemas.microsoft.com/office/powerpoint/2010/main" val="2659992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D08812F-290B-4085-BE6B-903B130B3D80}" type="datetimeFigureOut">
              <a:rPr lang="es-ES" smtClean="0"/>
              <a:pPr/>
              <a:t>22/10/2025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918F6F2-BCCA-403B-8EB0-719CFE1C7CB9}" type="slidenum">
              <a:rPr lang="es-ES" smtClean="0"/>
              <a:pPr/>
              <a:t>‹#›</a:t>
            </a:fld>
            <a:endParaRPr lang="es-ES"/>
          </a:p>
        </p:txBody>
      </p:sp>
    </p:spTree>
    <p:extLst>
      <p:ext uri="{BB962C8B-B14F-4D97-AF65-F5344CB8AC3E}">
        <p14:creationId xmlns:p14="http://schemas.microsoft.com/office/powerpoint/2010/main" val="70838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D08812F-290B-4085-BE6B-903B130B3D80}" type="datetimeFigureOut">
              <a:rPr lang="es-ES" smtClean="0"/>
              <a:pPr/>
              <a:t>22/10/2025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918F6F2-BCCA-403B-8EB0-719CFE1C7CB9}" type="slidenum">
              <a:rPr lang="es-ES" smtClean="0"/>
              <a:pPr/>
              <a:t>‹#›</a:t>
            </a:fld>
            <a:endParaRPr lang="es-ES"/>
          </a:p>
        </p:txBody>
      </p:sp>
    </p:spTree>
    <p:extLst>
      <p:ext uri="{BB962C8B-B14F-4D97-AF65-F5344CB8AC3E}">
        <p14:creationId xmlns:p14="http://schemas.microsoft.com/office/powerpoint/2010/main" val="61927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D08812F-290B-4085-BE6B-903B130B3D80}" type="datetimeFigureOut">
              <a:rPr lang="es-ES" smtClean="0"/>
              <a:pPr/>
              <a:t>22/10/2025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918F6F2-BCCA-403B-8EB0-719CFE1C7CB9}" type="slidenum">
              <a:rPr lang="es-ES" smtClean="0"/>
              <a:pPr/>
              <a:t>‹#›</a:t>
            </a:fld>
            <a:endParaRPr lang="es-ES"/>
          </a:p>
        </p:txBody>
      </p:sp>
    </p:spTree>
    <p:extLst>
      <p:ext uri="{BB962C8B-B14F-4D97-AF65-F5344CB8AC3E}">
        <p14:creationId xmlns:p14="http://schemas.microsoft.com/office/powerpoint/2010/main" val="2475646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6D08812F-290B-4085-BE6B-903B130B3D80}" type="datetimeFigureOut">
              <a:rPr lang="es-ES" smtClean="0"/>
              <a:pPr/>
              <a:t>22/10/2025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918F6F2-BCCA-403B-8EB0-719CFE1C7CB9}" type="slidenum">
              <a:rPr lang="es-ES" smtClean="0"/>
              <a:pPr/>
              <a:t>‹#›</a:t>
            </a:fld>
            <a:endParaRPr lang="es-ES"/>
          </a:p>
        </p:txBody>
      </p:sp>
    </p:spTree>
    <p:extLst>
      <p:ext uri="{BB962C8B-B14F-4D97-AF65-F5344CB8AC3E}">
        <p14:creationId xmlns:p14="http://schemas.microsoft.com/office/powerpoint/2010/main" val="370797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6D08812F-290B-4085-BE6B-903B130B3D80}" type="datetimeFigureOut">
              <a:rPr lang="es-ES" smtClean="0"/>
              <a:pPr/>
              <a:t>22/10/2025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918F6F2-BCCA-403B-8EB0-719CFE1C7CB9}" type="slidenum">
              <a:rPr lang="es-ES" smtClean="0"/>
              <a:pPr/>
              <a:t>‹#›</a:t>
            </a:fld>
            <a:endParaRPr lang="es-ES"/>
          </a:p>
        </p:txBody>
      </p:sp>
    </p:spTree>
    <p:extLst>
      <p:ext uri="{BB962C8B-B14F-4D97-AF65-F5344CB8AC3E}">
        <p14:creationId xmlns:p14="http://schemas.microsoft.com/office/powerpoint/2010/main" val="3625423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6D08812F-290B-4085-BE6B-903B130B3D80}" type="datetimeFigureOut">
              <a:rPr lang="es-ES" smtClean="0"/>
              <a:pPr/>
              <a:t>22/10/2025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918F6F2-BCCA-403B-8EB0-719CFE1C7CB9}" type="slidenum">
              <a:rPr lang="es-ES" smtClean="0"/>
              <a:pPr/>
              <a:t>‹#›</a:t>
            </a:fld>
            <a:endParaRPr lang="es-ES"/>
          </a:p>
        </p:txBody>
      </p:sp>
    </p:spTree>
    <p:extLst>
      <p:ext uri="{BB962C8B-B14F-4D97-AF65-F5344CB8AC3E}">
        <p14:creationId xmlns:p14="http://schemas.microsoft.com/office/powerpoint/2010/main" val="1037690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D08812F-290B-4085-BE6B-903B130B3D80}" type="datetimeFigureOut">
              <a:rPr lang="es-ES" smtClean="0"/>
              <a:pPr/>
              <a:t>22/10/2025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918F6F2-BCCA-403B-8EB0-719CFE1C7CB9}" type="slidenum">
              <a:rPr lang="es-ES" smtClean="0"/>
              <a:pPr/>
              <a:t>‹#›</a:t>
            </a:fld>
            <a:endParaRPr lang="es-ES"/>
          </a:p>
        </p:txBody>
      </p:sp>
    </p:spTree>
    <p:extLst>
      <p:ext uri="{BB962C8B-B14F-4D97-AF65-F5344CB8AC3E}">
        <p14:creationId xmlns:p14="http://schemas.microsoft.com/office/powerpoint/2010/main" val="219242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D08812F-290B-4085-BE6B-903B130B3D80}" type="datetimeFigureOut">
              <a:rPr lang="es-ES" smtClean="0"/>
              <a:pPr/>
              <a:t>22/10/2025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918F6F2-BCCA-403B-8EB0-719CFE1C7CB9}" type="slidenum">
              <a:rPr lang="es-ES" smtClean="0"/>
              <a:pPr/>
              <a:t>‹#›</a:t>
            </a:fld>
            <a:endParaRPr lang="es-ES"/>
          </a:p>
        </p:txBody>
      </p:sp>
    </p:spTree>
    <p:extLst>
      <p:ext uri="{BB962C8B-B14F-4D97-AF65-F5344CB8AC3E}">
        <p14:creationId xmlns:p14="http://schemas.microsoft.com/office/powerpoint/2010/main" val="1640882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D08812F-290B-4085-BE6B-903B130B3D80}" type="datetimeFigureOut">
              <a:rPr lang="es-ES" smtClean="0"/>
              <a:pPr/>
              <a:t>22/10/2025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918F6F2-BCCA-403B-8EB0-719CFE1C7CB9}" type="slidenum">
              <a:rPr lang="es-ES" smtClean="0"/>
              <a:pPr/>
              <a:t>‹#›</a:t>
            </a:fld>
            <a:endParaRPr lang="es-ES"/>
          </a:p>
        </p:txBody>
      </p:sp>
    </p:spTree>
    <p:extLst>
      <p:ext uri="{BB962C8B-B14F-4D97-AF65-F5344CB8AC3E}">
        <p14:creationId xmlns:p14="http://schemas.microsoft.com/office/powerpoint/2010/main" val="4006412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8812F-290B-4085-BE6B-903B130B3D80}" type="datetimeFigureOut">
              <a:rPr lang="es-ES" smtClean="0"/>
              <a:pPr/>
              <a:t>22/10/2025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8F6F2-BCCA-403B-8EB0-719CFE1C7CB9}" type="slidenum">
              <a:rPr lang="es-ES" smtClean="0"/>
              <a:pPr/>
              <a:t>‹#›</a:t>
            </a:fld>
            <a:endParaRPr lang="es-ES"/>
          </a:p>
        </p:txBody>
      </p:sp>
    </p:spTree>
    <p:extLst>
      <p:ext uri="{BB962C8B-B14F-4D97-AF65-F5344CB8AC3E}">
        <p14:creationId xmlns:p14="http://schemas.microsoft.com/office/powerpoint/2010/main" val="16613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gif"/></Relationships>
</file>

<file path=ppt/slides/_rels/slide41.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fr.wikipedia.org/wiki/Image:Quake_epicenters_1963-98.png" TargetMode="External"/><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65.gif"/><Relationship Id="rId4" Type="http://schemas.openxmlformats.org/officeDocument/2006/relationships/image" Target="../media/image54.gif"/></Relationships>
</file>

<file path=ppt/slides/_rels/slide47.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8.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gif"/></Relationships>
</file>

<file path=ppt/slides/_rels/slide52.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1691680" y="1736799"/>
            <a:ext cx="5429256" cy="992579"/>
          </a:xfrm>
          <a:prstGeom prst="rect">
            <a:avLst/>
          </a:prstGeom>
          <a:noFill/>
          <a:ln w="9525">
            <a:noFill/>
            <a:miter lim="800000"/>
            <a:headEnd/>
            <a:tailEnd/>
          </a:ln>
        </p:spPr>
        <p:txBody>
          <a:bodyPr wrap="square">
            <a:spAutoFit/>
          </a:bodyPr>
          <a:lstStyle/>
          <a:p>
            <a:pPr algn="ctr"/>
            <a:endParaRPr lang="fr-FR" sz="1050" b="1" dirty="0">
              <a:solidFill>
                <a:srgbClr val="333399"/>
              </a:solidFill>
            </a:endParaRPr>
          </a:p>
          <a:p>
            <a:pPr algn="ctr"/>
            <a:r>
              <a:rPr lang="fr-FR" sz="2400" b="1" dirty="0">
                <a:solidFill>
                  <a:srgbClr val="333399"/>
                </a:solidFill>
              </a:rPr>
              <a:t>Filière : CP1</a:t>
            </a:r>
          </a:p>
          <a:p>
            <a:pPr algn="ctr"/>
            <a:r>
              <a:rPr lang="fr-FR" sz="2400" b="1" dirty="0">
                <a:solidFill>
                  <a:srgbClr val="333399"/>
                </a:solidFill>
              </a:rPr>
              <a:t>Module : Sciences de la terre</a:t>
            </a:r>
          </a:p>
        </p:txBody>
      </p:sp>
      <p:sp>
        <p:nvSpPr>
          <p:cNvPr id="3078" name="Rectangle 2"/>
          <p:cNvSpPr>
            <a:spLocks noChangeArrowheads="1"/>
          </p:cNvSpPr>
          <p:nvPr/>
        </p:nvSpPr>
        <p:spPr bwMode="auto">
          <a:xfrm>
            <a:off x="1857356" y="5214950"/>
            <a:ext cx="6500813" cy="519113"/>
          </a:xfrm>
          <a:prstGeom prst="rect">
            <a:avLst/>
          </a:prstGeom>
          <a:noFill/>
          <a:ln w="9525">
            <a:noFill/>
            <a:miter lim="800000"/>
            <a:headEnd/>
            <a:tailEnd/>
          </a:ln>
        </p:spPr>
        <p:txBody>
          <a:bodyPr anchor="ctr">
            <a:spAutoFit/>
          </a:bodyPr>
          <a:lstStyle/>
          <a:p>
            <a:pPr algn="ctr"/>
            <a:r>
              <a:rPr lang="fr-FR" sz="2800" dirty="0">
                <a:solidFill>
                  <a:srgbClr val="333399"/>
                </a:solidFill>
                <a:latin typeface="Britannic Bold" pitchFamily="34" charset="0"/>
              </a:rPr>
              <a:t>Chap. 2: Structure interne de la terre</a:t>
            </a:r>
          </a:p>
        </p:txBody>
      </p:sp>
      <p:sp>
        <p:nvSpPr>
          <p:cNvPr id="9" name="ZoneTexte 8"/>
          <p:cNvSpPr txBox="1"/>
          <p:nvPr/>
        </p:nvSpPr>
        <p:spPr>
          <a:xfrm>
            <a:off x="5857884" y="6286520"/>
            <a:ext cx="2852832" cy="369332"/>
          </a:xfrm>
          <a:prstGeom prst="rect">
            <a:avLst/>
          </a:prstGeom>
          <a:noFill/>
        </p:spPr>
        <p:txBody>
          <a:bodyPr wrap="none" rtlCol="0">
            <a:spAutoFit/>
          </a:bodyPr>
          <a:lstStyle/>
          <a:p>
            <a:r>
              <a:rPr lang="fr-FR" dirty="0"/>
              <a:t>Année </a:t>
            </a:r>
            <a:r>
              <a:rPr lang="fr-FR"/>
              <a:t>universitaire </a:t>
            </a:r>
            <a:r>
              <a:rPr lang="fr-FR" smtClean="0"/>
              <a:t>2025/26</a:t>
            </a:r>
            <a:endParaRPr lang="fr-FR" dirty="0"/>
          </a:p>
        </p:txBody>
      </p:sp>
      <p:pic>
        <p:nvPicPr>
          <p:cNvPr id="8" name="Picture 5"/>
          <p:cNvPicPr>
            <a:picLocks noChangeAspect="1" noChangeArrowheads="1"/>
          </p:cNvPicPr>
          <p:nvPr/>
        </p:nvPicPr>
        <p:blipFill>
          <a:blip r:embed="rId3" cstate="print"/>
          <a:srcRect/>
          <a:stretch>
            <a:fillRect/>
          </a:stretch>
        </p:blipFill>
        <p:spPr bwMode="auto">
          <a:xfrm>
            <a:off x="3786182" y="3214686"/>
            <a:ext cx="2016224" cy="1488993"/>
          </a:xfrm>
          <a:prstGeom prst="rect">
            <a:avLst/>
          </a:prstGeom>
          <a:noFill/>
          <a:ln w="9525">
            <a:noFill/>
            <a:miter lim="800000"/>
            <a:headEnd/>
            <a:tailEnd/>
          </a:ln>
        </p:spPr>
      </p:pic>
      <p:pic>
        <p:nvPicPr>
          <p:cNvPr id="10" name="Picture 9">
            <a:extLst>
              <a:ext uri="{FF2B5EF4-FFF2-40B4-BE49-F238E27FC236}">
                <a16:creationId xmlns:a16="http://schemas.microsoft.com/office/drawing/2014/main" xmlns="" id="{AA2394D4-AC2D-4401-9282-E76F4B17E977}"/>
              </a:ext>
            </a:extLst>
          </p:cNvPr>
          <p:cNvPicPr>
            <a:picLocks noChangeAspect="1"/>
          </p:cNvPicPr>
          <p:nvPr/>
        </p:nvPicPr>
        <p:blipFill>
          <a:blip r:embed="rId4"/>
          <a:stretch>
            <a:fillRect/>
          </a:stretch>
        </p:blipFill>
        <p:spPr>
          <a:xfrm>
            <a:off x="2296668" y="-99392"/>
            <a:ext cx="4550664" cy="15494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
          <p:cNvGrpSpPr>
            <a:grpSpLocks/>
          </p:cNvGrpSpPr>
          <p:nvPr/>
        </p:nvGrpSpPr>
        <p:grpSpPr bwMode="auto">
          <a:xfrm>
            <a:off x="1295401" y="762000"/>
            <a:ext cx="6629401" cy="6096000"/>
            <a:chOff x="816" y="576"/>
            <a:chExt cx="4176" cy="5120"/>
          </a:xfrm>
        </p:grpSpPr>
        <p:grpSp>
          <p:nvGrpSpPr>
            <p:cNvPr id="3" name="Group 40"/>
            <p:cNvGrpSpPr>
              <a:grpSpLocks/>
            </p:cNvGrpSpPr>
            <p:nvPr/>
          </p:nvGrpSpPr>
          <p:grpSpPr bwMode="auto">
            <a:xfrm>
              <a:off x="816" y="576"/>
              <a:ext cx="4176" cy="2400"/>
              <a:chOff x="816" y="576"/>
              <a:chExt cx="4176" cy="2400"/>
            </a:xfrm>
          </p:grpSpPr>
          <p:sp>
            <p:nvSpPr>
              <p:cNvPr id="91161" name="Rectangle 25"/>
              <p:cNvSpPr>
                <a:spLocks noChangeArrowheads="1"/>
              </p:cNvSpPr>
              <p:nvPr/>
            </p:nvSpPr>
            <p:spPr bwMode="auto">
              <a:xfrm>
                <a:off x="816" y="576"/>
                <a:ext cx="4176" cy="672"/>
              </a:xfrm>
              <a:prstGeom prst="rect">
                <a:avLst/>
              </a:prstGeom>
              <a:solidFill>
                <a:schemeClr val="accent1"/>
              </a:solidFill>
              <a:ln w="9525">
                <a:solidFill>
                  <a:schemeClr val="tx1"/>
                </a:solidFill>
                <a:miter lim="800000"/>
                <a:headEnd/>
                <a:tailEnd/>
              </a:ln>
              <a:effectLst/>
            </p:spPr>
            <p:txBody>
              <a:bodyPr wrap="none" anchor="ctr"/>
              <a:lstStyle/>
              <a:p>
                <a:pPr algn="ctr"/>
                <a:r>
                  <a:rPr lang="fr-FR" sz="2000">
                    <a:latin typeface="Times" charset="0"/>
                  </a:rPr>
                  <a:t>V</a:t>
                </a:r>
                <a:r>
                  <a:rPr lang="fr-FR" sz="2000" baseline="-25000">
                    <a:latin typeface="Times" charset="0"/>
                  </a:rPr>
                  <a:t>1</a:t>
                </a:r>
                <a:endParaRPr lang="fr-FR" sz="2000">
                  <a:latin typeface="Times" charset="0"/>
                </a:endParaRPr>
              </a:p>
            </p:txBody>
          </p:sp>
          <p:sp>
            <p:nvSpPr>
              <p:cNvPr id="91162" name="Rectangle 26"/>
              <p:cNvSpPr>
                <a:spLocks noChangeArrowheads="1"/>
              </p:cNvSpPr>
              <p:nvPr/>
            </p:nvSpPr>
            <p:spPr bwMode="auto">
              <a:xfrm>
                <a:off x="816" y="1248"/>
                <a:ext cx="4176" cy="768"/>
              </a:xfrm>
              <a:prstGeom prst="rect">
                <a:avLst/>
              </a:prstGeom>
              <a:solidFill>
                <a:srgbClr val="66FFFF"/>
              </a:solidFill>
              <a:ln w="9525">
                <a:solidFill>
                  <a:schemeClr val="tx1"/>
                </a:solidFill>
                <a:miter lim="800000"/>
                <a:headEnd/>
                <a:tailEnd/>
              </a:ln>
              <a:effectLst/>
            </p:spPr>
            <p:txBody>
              <a:bodyPr wrap="none" anchor="ctr"/>
              <a:lstStyle/>
              <a:p>
                <a:pPr algn="ctr"/>
                <a:r>
                  <a:rPr lang="fr-FR" sz="2000">
                    <a:latin typeface="Times" charset="0"/>
                  </a:rPr>
                  <a:t>V</a:t>
                </a:r>
                <a:r>
                  <a:rPr lang="fr-FR" sz="2000" baseline="-25000">
                    <a:latin typeface="Times" charset="0"/>
                  </a:rPr>
                  <a:t>2</a:t>
                </a:r>
                <a:r>
                  <a:rPr lang="fr-FR" sz="2000">
                    <a:latin typeface="Times" charset="0"/>
                  </a:rPr>
                  <a:t> &gt; V</a:t>
                </a:r>
                <a:r>
                  <a:rPr lang="fr-FR" sz="2000" baseline="-25000">
                    <a:latin typeface="Times" charset="0"/>
                  </a:rPr>
                  <a:t>1</a:t>
                </a:r>
                <a:endParaRPr lang="fr-FR">
                  <a:latin typeface="Times" charset="0"/>
                </a:endParaRPr>
              </a:p>
            </p:txBody>
          </p:sp>
          <p:sp>
            <p:nvSpPr>
              <p:cNvPr id="91163" name="Rectangle 27"/>
              <p:cNvSpPr>
                <a:spLocks noChangeArrowheads="1"/>
              </p:cNvSpPr>
              <p:nvPr/>
            </p:nvSpPr>
            <p:spPr bwMode="auto">
              <a:xfrm>
                <a:off x="816" y="1920"/>
                <a:ext cx="4176" cy="912"/>
              </a:xfrm>
              <a:prstGeom prst="rect">
                <a:avLst/>
              </a:prstGeom>
              <a:solidFill>
                <a:schemeClr val="folHlink"/>
              </a:solidFill>
              <a:ln w="9525">
                <a:solidFill>
                  <a:schemeClr val="tx1"/>
                </a:solidFill>
                <a:miter lim="800000"/>
                <a:headEnd/>
                <a:tailEnd/>
              </a:ln>
              <a:effectLst/>
            </p:spPr>
            <p:txBody>
              <a:bodyPr wrap="none" anchor="ctr"/>
              <a:lstStyle/>
              <a:p>
                <a:pPr algn="ctr"/>
                <a:r>
                  <a:rPr lang="fr-FR" sz="2000">
                    <a:latin typeface="Times" charset="0"/>
                  </a:rPr>
                  <a:t>V</a:t>
                </a:r>
                <a:r>
                  <a:rPr lang="fr-FR" sz="2000" baseline="-25000">
                    <a:latin typeface="Times" charset="0"/>
                  </a:rPr>
                  <a:t>3</a:t>
                </a:r>
                <a:r>
                  <a:rPr lang="fr-FR" sz="2000">
                    <a:latin typeface="Times" charset="0"/>
                  </a:rPr>
                  <a:t> &gt; V</a:t>
                </a:r>
                <a:r>
                  <a:rPr lang="fr-FR" sz="2000" baseline="-25000">
                    <a:latin typeface="Times" charset="0"/>
                  </a:rPr>
                  <a:t>2</a:t>
                </a:r>
              </a:p>
            </p:txBody>
          </p:sp>
          <p:sp>
            <p:nvSpPr>
              <p:cNvPr id="91164" name="Rectangle 28"/>
              <p:cNvSpPr>
                <a:spLocks noChangeArrowheads="1"/>
              </p:cNvSpPr>
              <p:nvPr/>
            </p:nvSpPr>
            <p:spPr bwMode="auto">
              <a:xfrm>
                <a:off x="816" y="2592"/>
                <a:ext cx="4176" cy="384"/>
              </a:xfrm>
              <a:prstGeom prst="rect">
                <a:avLst/>
              </a:prstGeom>
              <a:solidFill>
                <a:srgbClr val="FF9900"/>
              </a:solidFill>
              <a:ln w="9525">
                <a:solidFill>
                  <a:schemeClr val="tx1"/>
                </a:solidFill>
                <a:miter lim="800000"/>
                <a:headEnd/>
                <a:tailEnd/>
              </a:ln>
              <a:effectLst/>
            </p:spPr>
            <p:txBody>
              <a:bodyPr wrap="none" anchor="ctr"/>
              <a:lstStyle/>
              <a:p>
                <a:pPr algn="ctr"/>
                <a:r>
                  <a:rPr lang="fr-FR" sz="2000">
                    <a:latin typeface="Times" charset="0"/>
                  </a:rPr>
                  <a:t>V</a:t>
                </a:r>
                <a:r>
                  <a:rPr lang="fr-FR" sz="2000" baseline="-25000">
                    <a:latin typeface="Times" charset="0"/>
                  </a:rPr>
                  <a:t>4</a:t>
                </a:r>
                <a:r>
                  <a:rPr lang="fr-FR" sz="2000">
                    <a:latin typeface="Times" charset="0"/>
                  </a:rPr>
                  <a:t> &gt; V</a:t>
                </a:r>
                <a:r>
                  <a:rPr lang="fr-FR" sz="2000" baseline="-25000">
                    <a:latin typeface="Times" charset="0"/>
                  </a:rPr>
                  <a:t>3</a:t>
                </a:r>
              </a:p>
            </p:txBody>
          </p:sp>
          <p:sp>
            <p:nvSpPr>
              <p:cNvPr id="91165" name="Line 29"/>
              <p:cNvSpPr>
                <a:spLocks noChangeShapeType="1"/>
              </p:cNvSpPr>
              <p:nvPr/>
            </p:nvSpPr>
            <p:spPr bwMode="auto">
              <a:xfrm>
                <a:off x="1104" y="576"/>
                <a:ext cx="288" cy="672"/>
              </a:xfrm>
              <a:prstGeom prst="line">
                <a:avLst/>
              </a:prstGeom>
              <a:noFill/>
              <a:ln w="38100">
                <a:solidFill>
                  <a:srgbClr val="FF0000"/>
                </a:solidFill>
                <a:round/>
                <a:headEnd/>
                <a:tailEnd type="triangle" w="med" len="med"/>
              </a:ln>
              <a:effectLst/>
            </p:spPr>
            <p:txBody>
              <a:bodyPr wrap="none" anchor="ctr"/>
              <a:lstStyle/>
              <a:p>
                <a:endParaRPr lang="fr-FR"/>
              </a:p>
            </p:txBody>
          </p:sp>
        </p:grpSp>
        <p:sp>
          <p:nvSpPr>
            <p:cNvPr id="91177" name="Text Box 41"/>
            <p:cNvSpPr txBox="1">
              <a:spLocks noChangeArrowheads="1"/>
            </p:cNvSpPr>
            <p:nvPr/>
          </p:nvSpPr>
          <p:spPr bwMode="auto">
            <a:xfrm>
              <a:off x="1035" y="4223"/>
              <a:ext cx="1710" cy="1473"/>
            </a:xfrm>
            <a:prstGeom prst="rect">
              <a:avLst/>
            </a:prstGeom>
            <a:noFill/>
            <a:ln w="9525">
              <a:noFill/>
              <a:miter lim="800000"/>
              <a:headEnd/>
              <a:tailEnd/>
            </a:ln>
            <a:effectLst/>
          </p:spPr>
          <p:txBody>
            <a:bodyPr wrap="square">
              <a:spAutoFit/>
            </a:bodyPr>
            <a:lstStyle/>
            <a:p>
              <a:r>
                <a:rPr lang="fr-FR" dirty="0">
                  <a:latin typeface="Times" charset="0"/>
                </a:rPr>
                <a:t>La trajectoire courbe des rayons sismiques s’explique par</a:t>
              </a:r>
            </a:p>
            <a:p>
              <a:r>
                <a:rPr lang="fr-FR" dirty="0">
                  <a:latin typeface="Times" charset="0"/>
                </a:rPr>
                <a:t>L’augmentation de la vitesse des ondes avec la profondeur.</a:t>
              </a:r>
            </a:p>
          </p:txBody>
        </p:sp>
      </p:grpSp>
      <p:sp>
        <p:nvSpPr>
          <p:cNvPr id="91166" name="Line 30"/>
          <p:cNvSpPr>
            <a:spLocks noChangeShapeType="1"/>
          </p:cNvSpPr>
          <p:nvPr/>
        </p:nvSpPr>
        <p:spPr bwMode="auto">
          <a:xfrm>
            <a:off x="2209800" y="1485900"/>
            <a:ext cx="762000" cy="800100"/>
          </a:xfrm>
          <a:prstGeom prst="line">
            <a:avLst/>
          </a:prstGeom>
          <a:noFill/>
          <a:ln w="38100">
            <a:solidFill>
              <a:srgbClr val="FF0000"/>
            </a:solidFill>
            <a:round/>
            <a:headEnd/>
            <a:tailEnd type="triangle" w="med" len="med"/>
          </a:ln>
          <a:effectLst/>
        </p:spPr>
        <p:txBody>
          <a:bodyPr wrap="none" anchor="ctr"/>
          <a:lstStyle/>
          <a:p>
            <a:endParaRPr lang="fr-FR"/>
          </a:p>
        </p:txBody>
      </p:sp>
      <p:sp>
        <p:nvSpPr>
          <p:cNvPr id="91167" name="Line 31"/>
          <p:cNvSpPr>
            <a:spLocks noChangeShapeType="1"/>
          </p:cNvSpPr>
          <p:nvPr/>
        </p:nvSpPr>
        <p:spPr bwMode="auto">
          <a:xfrm>
            <a:off x="2971800" y="2286000"/>
            <a:ext cx="1143000" cy="800100"/>
          </a:xfrm>
          <a:prstGeom prst="line">
            <a:avLst/>
          </a:prstGeom>
          <a:noFill/>
          <a:ln w="38100">
            <a:solidFill>
              <a:srgbClr val="FF0000"/>
            </a:solidFill>
            <a:round/>
            <a:headEnd/>
            <a:tailEnd type="triangle" w="med" len="med"/>
          </a:ln>
          <a:effectLst/>
        </p:spPr>
        <p:txBody>
          <a:bodyPr wrap="none" anchor="ctr"/>
          <a:lstStyle/>
          <a:p>
            <a:endParaRPr lang="fr-FR"/>
          </a:p>
        </p:txBody>
      </p:sp>
      <p:sp>
        <p:nvSpPr>
          <p:cNvPr id="91168" name="Line 32"/>
          <p:cNvSpPr>
            <a:spLocks noChangeShapeType="1"/>
          </p:cNvSpPr>
          <p:nvPr/>
        </p:nvSpPr>
        <p:spPr bwMode="auto">
          <a:xfrm>
            <a:off x="4191000" y="3143250"/>
            <a:ext cx="1219200" cy="0"/>
          </a:xfrm>
          <a:prstGeom prst="line">
            <a:avLst/>
          </a:prstGeom>
          <a:noFill/>
          <a:ln w="38100">
            <a:solidFill>
              <a:srgbClr val="FF0000"/>
            </a:solidFill>
            <a:round/>
            <a:headEnd/>
            <a:tailEnd type="triangle" w="med" len="med"/>
          </a:ln>
          <a:effectLst/>
        </p:spPr>
        <p:txBody>
          <a:bodyPr wrap="none" anchor="ctr"/>
          <a:lstStyle/>
          <a:p>
            <a:endParaRPr lang="fr-FR"/>
          </a:p>
        </p:txBody>
      </p:sp>
      <p:sp>
        <p:nvSpPr>
          <p:cNvPr id="91169" name="Line 33"/>
          <p:cNvSpPr>
            <a:spLocks noChangeShapeType="1"/>
          </p:cNvSpPr>
          <p:nvPr/>
        </p:nvSpPr>
        <p:spPr bwMode="auto">
          <a:xfrm flipH="1">
            <a:off x="5410200" y="2286000"/>
            <a:ext cx="1143000" cy="800100"/>
          </a:xfrm>
          <a:prstGeom prst="line">
            <a:avLst/>
          </a:prstGeom>
          <a:noFill/>
          <a:ln w="38100">
            <a:solidFill>
              <a:srgbClr val="FF0000"/>
            </a:solidFill>
            <a:round/>
            <a:headEnd type="triangle" w="med" len="med"/>
            <a:tailEnd/>
          </a:ln>
          <a:effectLst/>
        </p:spPr>
        <p:txBody>
          <a:bodyPr wrap="none" anchor="ctr"/>
          <a:lstStyle/>
          <a:p>
            <a:endParaRPr lang="fr-FR"/>
          </a:p>
        </p:txBody>
      </p:sp>
      <p:sp>
        <p:nvSpPr>
          <p:cNvPr id="91170" name="Line 34"/>
          <p:cNvSpPr>
            <a:spLocks noChangeShapeType="1"/>
          </p:cNvSpPr>
          <p:nvPr/>
        </p:nvSpPr>
        <p:spPr bwMode="auto">
          <a:xfrm flipH="1">
            <a:off x="6553200" y="1485900"/>
            <a:ext cx="762000" cy="800100"/>
          </a:xfrm>
          <a:prstGeom prst="line">
            <a:avLst/>
          </a:prstGeom>
          <a:noFill/>
          <a:ln w="38100">
            <a:solidFill>
              <a:srgbClr val="FF0000"/>
            </a:solidFill>
            <a:round/>
            <a:headEnd type="triangle" w="med" len="med"/>
            <a:tailEnd/>
          </a:ln>
          <a:effectLst/>
        </p:spPr>
        <p:txBody>
          <a:bodyPr wrap="none" anchor="ctr"/>
          <a:lstStyle/>
          <a:p>
            <a:endParaRPr lang="fr-FR"/>
          </a:p>
        </p:txBody>
      </p:sp>
      <p:sp>
        <p:nvSpPr>
          <p:cNvPr id="91171" name="Line 35"/>
          <p:cNvSpPr>
            <a:spLocks noChangeShapeType="1"/>
          </p:cNvSpPr>
          <p:nvPr/>
        </p:nvSpPr>
        <p:spPr bwMode="auto">
          <a:xfrm flipH="1">
            <a:off x="7315200" y="685800"/>
            <a:ext cx="457200" cy="800100"/>
          </a:xfrm>
          <a:prstGeom prst="line">
            <a:avLst/>
          </a:prstGeom>
          <a:noFill/>
          <a:ln w="38100">
            <a:solidFill>
              <a:srgbClr val="FF0000"/>
            </a:solidFill>
            <a:round/>
            <a:headEnd type="triangle" w="med" len="med"/>
            <a:tailEnd/>
          </a:ln>
          <a:effectLst/>
        </p:spPr>
        <p:txBody>
          <a:bodyPr wrap="none" anchor="ctr"/>
          <a:lstStyle/>
          <a:p>
            <a:endParaRPr lang="fr-FR"/>
          </a:p>
        </p:txBody>
      </p:sp>
      <p:pic>
        <p:nvPicPr>
          <p:cNvPr id="91178" name="Picture 42" descr="Seismology.CoupeTerre.JPG                                      000109ABMacintosh HD                   ABA78158:"/>
          <p:cNvPicPr>
            <a:picLocks noChangeAspect="1" noChangeArrowheads="1"/>
          </p:cNvPicPr>
          <p:nvPr/>
        </p:nvPicPr>
        <p:blipFill>
          <a:blip r:embed="rId2"/>
          <a:srcRect/>
          <a:stretch>
            <a:fillRect/>
          </a:stretch>
        </p:blipFill>
        <p:spPr bwMode="auto">
          <a:xfrm>
            <a:off x="4643438" y="3786190"/>
            <a:ext cx="3829064" cy="2910254"/>
          </a:xfrm>
          <a:prstGeom prst="rect">
            <a:avLst/>
          </a:prstGeom>
          <a:noFill/>
        </p:spPr>
      </p:pic>
      <p:sp>
        <p:nvSpPr>
          <p:cNvPr id="18" name="2 Rectángulo"/>
          <p:cNvSpPr/>
          <p:nvPr/>
        </p:nvSpPr>
        <p:spPr>
          <a:xfrm>
            <a:off x="0" y="0"/>
            <a:ext cx="9144000" cy="646331"/>
          </a:xfrm>
          <a:prstGeom prst="rect">
            <a:avLst/>
          </a:prstGeom>
        </p:spPr>
        <p:txBody>
          <a:bodyPr wrap="square">
            <a:spAutoFit/>
          </a:bodyPr>
          <a:lstStyle/>
          <a:p>
            <a:r>
              <a:rPr lang="fr-FR" b="1" dirty="0"/>
              <a:t>2. MODELES DE LA STRUCTURE DE LA TERRE</a:t>
            </a:r>
          </a:p>
          <a:p>
            <a:r>
              <a:rPr lang="fr-FR" b="1" dirty="0"/>
              <a:t>2.2. Modèle Sismologique</a:t>
            </a:r>
          </a:p>
        </p:txBody>
      </p:sp>
      <p:sp>
        <p:nvSpPr>
          <p:cNvPr id="19" name="ZoneTexte 18"/>
          <p:cNvSpPr txBox="1"/>
          <p:nvPr/>
        </p:nvSpPr>
        <p:spPr>
          <a:xfrm>
            <a:off x="571472" y="3643314"/>
            <a:ext cx="2143140" cy="923330"/>
          </a:xfrm>
          <a:prstGeom prst="rect">
            <a:avLst/>
          </a:prstGeom>
          <a:noFill/>
        </p:spPr>
        <p:txBody>
          <a:bodyPr wrap="square" rtlCol="0">
            <a:spAutoFit/>
          </a:bodyPr>
          <a:lstStyle/>
          <a:p>
            <a:r>
              <a:rPr lang="fr-FR" dirty="0"/>
              <a:t>Réfraction des ondes sismiques au niveau des discontinuités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1166"/>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1000"/>
                                  </p:stCondLst>
                                  <p:childTnLst>
                                    <p:set>
                                      <p:cBhvr>
                                        <p:cTn id="15" dur="1" fill="hold">
                                          <p:stCondLst>
                                            <p:cond delay="499"/>
                                          </p:stCondLst>
                                        </p:cTn>
                                        <p:tgtEl>
                                          <p:spTgt spid="9116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1000"/>
                                  </p:stCondLst>
                                  <p:childTnLst>
                                    <p:set>
                                      <p:cBhvr>
                                        <p:cTn id="18" dur="1" fill="hold">
                                          <p:stCondLst>
                                            <p:cond delay="499"/>
                                          </p:stCondLst>
                                        </p:cTn>
                                        <p:tgtEl>
                                          <p:spTgt spid="91168"/>
                                        </p:tgtEl>
                                        <p:attrNameLst>
                                          <p:attrName>style.visibility</p:attrName>
                                        </p:attrNameLst>
                                      </p:cBhvr>
                                      <p:to>
                                        <p:strVal val="visible"/>
                                      </p:to>
                                    </p:set>
                                  </p:childTnLst>
                                </p:cTn>
                              </p:par>
                            </p:childTnLst>
                          </p:cTn>
                        </p:par>
                        <p:par>
                          <p:cTn id="19" fill="hold">
                            <p:stCondLst>
                              <p:cond delay="3500"/>
                            </p:stCondLst>
                            <p:childTnLst>
                              <p:par>
                                <p:cTn id="20" presetID="1" presetClass="entr" presetSubtype="0" fill="hold" grpId="0" nodeType="afterEffect">
                                  <p:stCondLst>
                                    <p:cond delay="1000"/>
                                  </p:stCondLst>
                                  <p:childTnLst>
                                    <p:set>
                                      <p:cBhvr>
                                        <p:cTn id="21" dur="1" fill="hold">
                                          <p:stCondLst>
                                            <p:cond delay="499"/>
                                          </p:stCondLst>
                                        </p:cTn>
                                        <p:tgtEl>
                                          <p:spTgt spid="91169"/>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499"/>
                                          </p:stCondLst>
                                        </p:cTn>
                                        <p:tgtEl>
                                          <p:spTgt spid="91170"/>
                                        </p:tgtEl>
                                        <p:attrNameLst>
                                          <p:attrName>style.visibility</p:attrName>
                                        </p:attrNameLst>
                                      </p:cBhvr>
                                      <p:to>
                                        <p:strVal val="visible"/>
                                      </p:to>
                                    </p:set>
                                  </p:childTnLst>
                                </p:cTn>
                              </p:par>
                            </p:childTnLst>
                          </p:cTn>
                        </p:par>
                        <p:par>
                          <p:cTn id="25" fill="hold">
                            <p:stCondLst>
                              <p:cond delay="6500"/>
                            </p:stCondLst>
                            <p:childTnLst>
                              <p:par>
                                <p:cTn id="26" presetID="1" presetClass="entr" presetSubtype="0" fill="hold" grpId="0" nodeType="afterEffect">
                                  <p:stCondLst>
                                    <p:cond delay="1000"/>
                                  </p:stCondLst>
                                  <p:childTnLst>
                                    <p:set>
                                      <p:cBhvr>
                                        <p:cTn id="27" dur="1" fill="hold">
                                          <p:stCondLst>
                                            <p:cond delay="499"/>
                                          </p:stCondLst>
                                        </p:cTn>
                                        <p:tgtEl>
                                          <p:spTgt spid="9117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91178"/>
                                        </p:tgtEl>
                                        <p:attrNameLst>
                                          <p:attrName>style.visibility</p:attrName>
                                        </p:attrNameLst>
                                      </p:cBhvr>
                                      <p:to>
                                        <p:strVal val="visible"/>
                                      </p:to>
                                    </p:set>
                                    <p:animEffect transition="in" filter="box(out)">
                                      <p:cBhvr>
                                        <p:cTn id="32" dur="500"/>
                                        <p:tgtEl>
                                          <p:spTgt spid="91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66" grpId="0" animBg="1"/>
      <p:bldP spid="91167" grpId="0" animBg="1"/>
      <p:bldP spid="91168" grpId="0" animBg="1"/>
      <p:bldP spid="91169" grpId="0" animBg="1"/>
      <p:bldP spid="91170" grpId="0" animBg="1"/>
      <p:bldP spid="911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B1810BB-1070-411B-B1C5-00B0FFDF12DB}" type="slidenum">
              <a:rPr lang="fr-FR" smtClean="0"/>
              <a:pPr/>
              <a:t>11</a:t>
            </a:fld>
            <a:endParaRPr lang="fr-FR"/>
          </a:p>
        </p:txBody>
      </p:sp>
      <p:sp>
        <p:nvSpPr>
          <p:cNvPr id="4" name="3 Rectángulo"/>
          <p:cNvSpPr/>
          <p:nvPr/>
        </p:nvSpPr>
        <p:spPr>
          <a:xfrm>
            <a:off x="0" y="928670"/>
            <a:ext cx="9144000" cy="2585323"/>
          </a:xfrm>
          <a:prstGeom prst="rect">
            <a:avLst/>
          </a:prstGeom>
        </p:spPr>
        <p:txBody>
          <a:bodyPr wrap="square">
            <a:spAutoFit/>
          </a:bodyPr>
          <a:lstStyle/>
          <a:p>
            <a:pPr lvl="2" indent="-819150"/>
            <a:r>
              <a:rPr lang="fr-FR" b="1" dirty="0"/>
              <a:t>Séisme naturel   →   émission d’ondes sismiques parmi lesquelles :</a:t>
            </a:r>
          </a:p>
          <a:p>
            <a:pPr lvl="2"/>
            <a:r>
              <a:rPr lang="fr-FR" b="1" dirty="0"/>
              <a:t>- les ondes P</a:t>
            </a:r>
            <a:endParaRPr lang="fr-FR" dirty="0"/>
          </a:p>
          <a:p>
            <a:pPr lvl="2"/>
            <a:r>
              <a:rPr lang="fr-FR" b="1" dirty="0"/>
              <a:t>- les ondes S </a:t>
            </a:r>
          </a:p>
          <a:p>
            <a:pPr lvl="2"/>
            <a:endParaRPr lang="fr-FR" b="1" dirty="0"/>
          </a:p>
          <a:p>
            <a:pPr lvl="2"/>
            <a:endParaRPr lang="fr-FR" dirty="0"/>
          </a:p>
          <a:p>
            <a:endParaRPr lang="fr-FR" dirty="0"/>
          </a:p>
          <a:p>
            <a:pPr lvl="2"/>
            <a:endParaRPr lang="fr-FR" b="1" dirty="0"/>
          </a:p>
          <a:p>
            <a:pPr lvl="2"/>
            <a:endParaRPr lang="fr-FR" b="1" dirty="0"/>
          </a:p>
          <a:p>
            <a:pPr lvl="2"/>
            <a:endParaRPr lang="fr-FR" b="1" dirty="0"/>
          </a:p>
        </p:txBody>
      </p:sp>
      <p:pic>
        <p:nvPicPr>
          <p:cNvPr id="8" name="Picture 5"/>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94" t="9048" r="16746" b="12504"/>
          <a:stretch/>
        </p:blipFill>
        <p:spPr bwMode="auto">
          <a:xfrm>
            <a:off x="35496" y="2924944"/>
            <a:ext cx="5400600" cy="353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051" descr="figure 19-02a.jpg                                              000036ABZIP-100                        B49F78E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00150" y="1484784"/>
            <a:ext cx="3262064" cy="320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de flecha"/>
          <p:cNvCxnSpPr/>
          <p:nvPr/>
        </p:nvCxnSpPr>
        <p:spPr>
          <a:xfrm flipV="1">
            <a:off x="431161" y="2214554"/>
            <a:ext cx="144016" cy="246503"/>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rot="14580000" flipH="1" flipV="1">
            <a:off x="501662" y="2295704"/>
            <a:ext cx="144016" cy="246503"/>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743700" y="2232815"/>
            <a:ext cx="6852636" cy="307777"/>
          </a:xfrm>
          <a:prstGeom prst="rect">
            <a:avLst/>
          </a:prstGeom>
          <a:noFill/>
        </p:spPr>
        <p:txBody>
          <a:bodyPr wrap="square" rtlCol="0">
            <a:spAutoFit/>
          </a:bodyPr>
          <a:lstStyle/>
          <a:p>
            <a:r>
              <a:rPr lang="fr-FR" sz="1400" b="1" dirty="0" err="1"/>
              <a:t>Vp</a:t>
            </a:r>
            <a:r>
              <a:rPr lang="fr-FR" sz="1400" b="1" dirty="0"/>
              <a:t> et Vs              changement des caractéristiques physiques du milieu.</a:t>
            </a:r>
          </a:p>
        </p:txBody>
      </p:sp>
      <p:sp>
        <p:nvSpPr>
          <p:cNvPr id="15" name="14 Flecha derecha"/>
          <p:cNvSpPr/>
          <p:nvPr/>
        </p:nvSpPr>
        <p:spPr>
          <a:xfrm>
            <a:off x="1547664" y="2337805"/>
            <a:ext cx="288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2 Rectángulo"/>
          <p:cNvSpPr/>
          <p:nvPr/>
        </p:nvSpPr>
        <p:spPr>
          <a:xfrm>
            <a:off x="35902" y="0"/>
            <a:ext cx="9144000" cy="646331"/>
          </a:xfrm>
          <a:prstGeom prst="rect">
            <a:avLst/>
          </a:prstGeom>
        </p:spPr>
        <p:txBody>
          <a:bodyPr wrap="square">
            <a:spAutoFit/>
          </a:bodyPr>
          <a:lstStyle/>
          <a:p>
            <a:r>
              <a:rPr lang="fr-FR" b="1" dirty="0"/>
              <a:t>2. MODELES DE LA STRUCTURE DE LA TERRE</a:t>
            </a:r>
          </a:p>
          <a:p>
            <a:r>
              <a:rPr lang="fr-FR" b="1" dirty="0"/>
              <a:t>2.2. Modèle Sismologique</a:t>
            </a:r>
          </a:p>
        </p:txBody>
      </p:sp>
    </p:spTree>
    <p:extLst>
      <p:ext uri="{BB962C8B-B14F-4D97-AF65-F5344CB8AC3E}">
        <p14:creationId xmlns:p14="http://schemas.microsoft.com/office/powerpoint/2010/main" val="3761318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2"/>
          <p:cNvSpPr txBox="1">
            <a:spLocks noChangeArrowheads="1"/>
          </p:cNvSpPr>
          <p:nvPr/>
        </p:nvSpPr>
        <p:spPr bwMode="auto">
          <a:xfrm>
            <a:off x="2392363" y="430213"/>
            <a:ext cx="4611687" cy="466725"/>
          </a:xfrm>
          <a:prstGeom prst="rect">
            <a:avLst/>
          </a:prstGeom>
          <a:noFill/>
          <a:ln w="9525">
            <a:solidFill>
              <a:schemeClr val="bg1"/>
            </a:solidFill>
            <a:miter lim="800000"/>
            <a:headEnd/>
            <a:tailEnd/>
          </a:ln>
        </p:spPr>
        <p:txBody>
          <a:bodyPr wrap="none">
            <a:spAutoFit/>
          </a:bodyPr>
          <a:lstStyle/>
          <a:p>
            <a:pPr algn="l"/>
            <a:r>
              <a:rPr lang="fr-FR" altLang="fr-FR" sz="2400">
                <a:solidFill>
                  <a:schemeClr val="bg1"/>
                </a:solidFill>
              </a:rPr>
              <a:t>Nomenclature des ondes P et S</a:t>
            </a:r>
          </a:p>
        </p:txBody>
      </p:sp>
      <p:grpSp>
        <p:nvGrpSpPr>
          <p:cNvPr id="2" name="Group 32"/>
          <p:cNvGrpSpPr>
            <a:grpSpLocks/>
          </p:cNvGrpSpPr>
          <p:nvPr/>
        </p:nvGrpSpPr>
        <p:grpSpPr bwMode="auto">
          <a:xfrm>
            <a:off x="1331913" y="836712"/>
            <a:ext cx="6299200" cy="3862388"/>
            <a:chOff x="839" y="1162"/>
            <a:chExt cx="3968" cy="2433"/>
          </a:xfrm>
        </p:grpSpPr>
        <p:pic>
          <p:nvPicPr>
            <p:cNvPr id="22552" name="Picture 4" descr="nomenclature-small"/>
            <p:cNvPicPr>
              <a:picLocks noChangeAspect="1" noChangeArrowheads="1"/>
            </p:cNvPicPr>
            <p:nvPr/>
          </p:nvPicPr>
          <p:blipFill>
            <a:blip r:embed="rId2"/>
            <a:srcRect/>
            <a:stretch>
              <a:fillRect/>
            </a:stretch>
          </p:blipFill>
          <p:spPr bwMode="auto">
            <a:xfrm>
              <a:off x="1390" y="1162"/>
              <a:ext cx="2896" cy="2433"/>
            </a:xfrm>
            <a:prstGeom prst="rect">
              <a:avLst/>
            </a:prstGeom>
            <a:solidFill>
              <a:srgbClr val="013F53"/>
            </a:solidFill>
            <a:ln w="9525">
              <a:noFill/>
              <a:miter lim="800000"/>
              <a:headEnd/>
              <a:tailEnd/>
            </a:ln>
          </p:spPr>
        </p:pic>
        <p:sp>
          <p:nvSpPr>
            <p:cNvPr id="22553" name="Text Box 5"/>
            <p:cNvSpPr txBox="1">
              <a:spLocks noChangeArrowheads="1"/>
            </p:cNvSpPr>
            <p:nvPr/>
          </p:nvSpPr>
          <p:spPr bwMode="auto">
            <a:xfrm>
              <a:off x="2879" y="1253"/>
              <a:ext cx="319" cy="288"/>
            </a:xfrm>
            <a:prstGeom prst="rect">
              <a:avLst/>
            </a:prstGeom>
            <a:solidFill>
              <a:srgbClr val="013F53"/>
            </a:solidFill>
            <a:ln w="9525">
              <a:noFill/>
              <a:miter lim="800000"/>
              <a:headEnd/>
              <a:tailEnd/>
            </a:ln>
          </p:spPr>
          <p:txBody>
            <a:bodyPr wrap="none">
              <a:spAutoFit/>
            </a:bodyPr>
            <a:lstStyle/>
            <a:p>
              <a:pPr algn="l"/>
              <a:r>
                <a:rPr lang="fr-FR" altLang="fr-FR" sz="2400" dirty="0">
                  <a:solidFill>
                    <a:schemeClr val="bg1"/>
                  </a:solidFill>
                </a:rPr>
                <a:t>Pp</a:t>
              </a:r>
            </a:p>
          </p:txBody>
        </p:sp>
        <p:sp>
          <p:nvSpPr>
            <p:cNvPr id="22554" name="Text Box 6"/>
            <p:cNvSpPr txBox="1">
              <a:spLocks noChangeArrowheads="1"/>
            </p:cNvSpPr>
            <p:nvPr/>
          </p:nvSpPr>
          <p:spPr bwMode="auto">
            <a:xfrm>
              <a:off x="2290" y="1706"/>
              <a:ext cx="216" cy="288"/>
            </a:xfrm>
            <a:prstGeom prst="rect">
              <a:avLst/>
            </a:prstGeom>
            <a:solidFill>
              <a:srgbClr val="013F53"/>
            </a:solidFill>
            <a:ln w="9525">
              <a:noFill/>
              <a:miter lim="800000"/>
              <a:headEnd/>
              <a:tailEnd/>
            </a:ln>
          </p:spPr>
          <p:txBody>
            <a:bodyPr wrap="none">
              <a:spAutoFit/>
            </a:bodyPr>
            <a:lstStyle/>
            <a:p>
              <a:pPr algn="l"/>
              <a:r>
                <a:rPr lang="fr-FR" altLang="fr-FR" sz="2400">
                  <a:solidFill>
                    <a:schemeClr val="bg1"/>
                  </a:solidFill>
                </a:rPr>
                <a:t>P</a:t>
              </a:r>
            </a:p>
          </p:txBody>
        </p:sp>
        <p:sp>
          <p:nvSpPr>
            <p:cNvPr id="22555" name="Text Box 9"/>
            <p:cNvSpPr txBox="1">
              <a:spLocks noChangeArrowheads="1"/>
            </p:cNvSpPr>
            <p:nvPr/>
          </p:nvSpPr>
          <p:spPr bwMode="auto">
            <a:xfrm>
              <a:off x="4059" y="1645"/>
              <a:ext cx="433" cy="288"/>
            </a:xfrm>
            <a:prstGeom prst="rect">
              <a:avLst/>
            </a:prstGeom>
            <a:solidFill>
              <a:srgbClr val="013F53"/>
            </a:solidFill>
            <a:ln w="9525">
              <a:noFill/>
              <a:miter lim="800000"/>
              <a:headEnd/>
              <a:tailEnd/>
            </a:ln>
          </p:spPr>
          <p:txBody>
            <a:bodyPr wrap="none">
              <a:spAutoFit/>
            </a:bodyPr>
            <a:lstStyle/>
            <a:p>
              <a:pPr algn="l"/>
              <a:r>
                <a:rPr lang="fr-FR" altLang="fr-FR" sz="2400" dirty="0">
                  <a:solidFill>
                    <a:schemeClr val="bg1"/>
                  </a:solidFill>
                </a:rPr>
                <a:t>PKP</a:t>
              </a:r>
            </a:p>
          </p:txBody>
        </p:sp>
        <p:sp>
          <p:nvSpPr>
            <p:cNvPr id="22556" name="Text Box 10"/>
            <p:cNvSpPr txBox="1">
              <a:spLocks noChangeArrowheads="1"/>
            </p:cNvSpPr>
            <p:nvPr/>
          </p:nvSpPr>
          <p:spPr bwMode="auto">
            <a:xfrm>
              <a:off x="4240" y="1978"/>
              <a:ext cx="567" cy="291"/>
            </a:xfrm>
            <a:prstGeom prst="rect">
              <a:avLst/>
            </a:prstGeom>
            <a:solidFill>
              <a:srgbClr val="013F53"/>
            </a:solidFill>
            <a:ln w="9525">
              <a:noFill/>
              <a:miter lim="800000"/>
              <a:headEnd/>
              <a:tailEnd/>
            </a:ln>
          </p:spPr>
          <p:txBody>
            <a:bodyPr wrap="none">
              <a:spAutoFit/>
            </a:bodyPr>
            <a:lstStyle/>
            <a:p>
              <a:pPr algn="l"/>
              <a:r>
                <a:rPr lang="fr-FR" altLang="fr-FR" sz="2400" dirty="0">
                  <a:solidFill>
                    <a:srgbClr val="66FFCC"/>
                  </a:solidFill>
                </a:rPr>
                <a:t>PKIKP</a:t>
              </a:r>
            </a:p>
          </p:txBody>
        </p:sp>
        <p:sp>
          <p:nvSpPr>
            <p:cNvPr id="22558" name="Rectangle 12"/>
            <p:cNvSpPr>
              <a:spLocks noChangeArrowheads="1"/>
            </p:cNvSpPr>
            <p:nvPr/>
          </p:nvSpPr>
          <p:spPr bwMode="auto">
            <a:xfrm>
              <a:off x="3605" y="1751"/>
              <a:ext cx="272" cy="91"/>
            </a:xfrm>
            <a:prstGeom prst="rect">
              <a:avLst/>
            </a:prstGeom>
            <a:solidFill>
              <a:srgbClr val="013F53"/>
            </a:solidFill>
            <a:ln w="9525">
              <a:noFill/>
              <a:miter lim="800000"/>
              <a:headEnd/>
              <a:tailEnd/>
            </a:ln>
          </p:spPr>
          <p:txBody>
            <a:bodyPr wrap="none" anchor="ctr"/>
            <a:lstStyle/>
            <a:p>
              <a:endParaRPr lang="en-US" altLang="fr-FR"/>
            </a:p>
          </p:txBody>
        </p:sp>
        <p:sp>
          <p:nvSpPr>
            <p:cNvPr id="22559" name="Rectangle 13"/>
            <p:cNvSpPr>
              <a:spLocks noChangeArrowheads="1"/>
            </p:cNvSpPr>
            <p:nvPr/>
          </p:nvSpPr>
          <p:spPr bwMode="auto">
            <a:xfrm>
              <a:off x="3741" y="2205"/>
              <a:ext cx="318" cy="136"/>
            </a:xfrm>
            <a:prstGeom prst="rect">
              <a:avLst/>
            </a:prstGeom>
            <a:solidFill>
              <a:srgbClr val="013F53"/>
            </a:solidFill>
            <a:ln w="9525">
              <a:noFill/>
              <a:miter lim="800000"/>
              <a:headEnd/>
              <a:tailEnd/>
            </a:ln>
          </p:spPr>
          <p:txBody>
            <a:bodyPr wrap="none" anchor="ctr"/>
            <a:lstStyle/>
            <a:p>
              <a:endParaRPr lang="en-US" altLang="fr-FR"/>
            </a:p>
          </p:txBody>
        </p:sp>
        <p:sp>
          <p:nvSpPr>
            <p:cNvPr id="22560" name="Rectangle 14"/>
            <p:cNvSpPr>
              <a:spLocks noChangeArrowheads="1"/>
            </p:cNvSpPr>
            <p:nvPr/>
          </p:nvSpPr>
          <p:spPr bwMode="auto">
            <a:xfrm>
              <a:off x="3741" y="1887"/>
              <a:ext cx="272" cy="91"/>
            </a:xfrm>
            <a:prstGeom prst="rect">
              <a:avLst/>
            </a:prstGeom>
            <a:solidFill>
              <a:srgbClr val="013F53"/>
            </a:solidFill>
            <a:ln w="9525">
              <a:noFill/>
              <a:miter lim="800000"/>
              <a:headEnd/>
              <a:tailEnd/>
            </a:ln>
          </p:spPr>
          <p:txBody>
            <a:bodyPr wrap="none" anchor="ctr"/>
            <a:lstStyle/>
            <a:p>
              <a:endParaRPr lang="en-US" altLang="fr-FR" sz="2400"/>
            </a:p>
          </p:txBody>
        </p:sp>
        <p:sp>
          <p:nvSpPr>
            <p:cNvPr id="22561" name="Rectangle 15"/>
            <p:cNvSpPr>
              <a:spLocks noChangeArrowheads="1"/>
            </p:cNvSpPr>
            <p:nvPr/>
          </p:nvSpPr>
          <p:spPr bwMode="auto">
            <a:xfrm>
              <a:off x="2879" y="2296"/>
              <a:ext cx="318" cy="90"/>
            </a:xfrm>
            <a:prstGeom prst="rect">
              <a:avLst/>
            </a:prstGeom>
            <a:solidFill>
              <a:srgbClr val="013F53"/>
            </a:solidFill>
            <a:ln w="9525">
              <a:noFill/>
              <a:miter lim="800000"/>
              <a:headEnd/>
              <a:tailEnd/>
            </a:ln>
          </p:spPr>
          <p:txBody>
            <a:bodyPr wrap="none" anchor="ctr"/>
            <a:lstStyle/>
            <a:p>
              <a:endParaRPr lang="en-US" altLang="fr-FR"/>
            </a:p>
          </p:txBody>
        </p:sp>
        <p:sp>
          <p:nvSpPr>
            <p:cNvPr id="22562" name="Rectangle 16"/>
            <p:cNvSpPr>
              <a:spLocks noChangeArrowheads="1"/>
            </p:cNvSpPr>
            <p:nvPr/>
          </p:nvSpPr>
          <p:spPr bwMode="auto">
            <a:xfrm>
              <a:off x="2879" y="2659"/>
              <a:ext cx="409" cy="90"/>
            </a:xfrm>
            <a:prstGeom prst="rect">
              <a:avLst/>
            </a:prstGeom>
            <a:solidFill>
              <a:srgbClr val="013F53"/>
            </a:solidFill>
            <a:ln w="9525">
              <a:noFill/>
              <a:miter lim="800000"/>
              <a:headEnd/>
              <a:tailEnd/>
            </a:ln>
          </p:spPr>
          <p:txBody>
            <a:bodyPr wrap="none" anchor="ctr"/>
            <a:lstStyle/>
            <a:p>
              <a:endParaRPr lang="en-US" altLang="fr-FR"/>
            </a:p>
          </p:txBody>
        </p:sp>
        <p:sp>
          <p:nvSpPr>
            <p:cNvPr id="22563" name="Rectangle 17"/>
            <p:cNvSpPr>
              <a:spLocks noChangeArrowheads="1"/>
            </p:cNvSpPr>
            <p:nvPr/>
          </p:nvSpPr>
          <p:spPr bwMode="auto">
            <a:xfrm>
              <a:off x="2925" y="3067"/>
              <a:ext cx="409" cy="90"/>
            </a:xfrm>
            <a:prstGeom prst="rect">
              <a:avLst/>
            </a:prstGeom>
            <a:solidFill>
              <a:srgbClr val="013F53"/>
            </a:solidFill>
            <a:ln w="9525">
              <a:noFill/>
              <a:miter lim="800000"/>
              <a:headEnd/>
              <a:tailEnd/>
            </a:ln>
          </p:spPr>
          <p:txBody>
            <a:bodyPr wrap="none" anchor="ctr"/>
            <a:lstStyle/>
            <a:p>
              <a:endParaRPr lang="en-US" altLang="fr-FR"/>
            </a:p>
          </p:txBody>
        </p:sp>
        <p:sp>
          <p:nvSpPr>
            <p:cNvPr id="22564" name="Text Box 19"/>
            <p:cNvSpPr txBox="1">
              <a:spLocks noChangeArrowheads="1"/>
            </p:cNvSpPr>
            <p:nvPr/>
          </p:nvSpPr>
          <p:spPr bwMode="auto">
            <a:xfrm>
              <a:off x="2426" y="2840"/>
              <a:ext cx="249" cy="288"/>
            </a:xfrm>
            <a:prstGeom prst="rect">
              <a:avLst/>
            </a:prstGeom>
            <a:solidFill>
              <a:srgbClr val="013F53"/>
            </a:solidFill>
            <a:ln w="9525">
              <a:noFill/>
              <a:miter lim="800000"/>
              <a:headEnd/>
              <a:tailEnd/>
            </a:ln>
          </p:spPr>
          <p:txBody>
            <a:bodyPr wrap="none">
              <a:spAutoFit/>
            </a:bodyPr>
            <a:lstStyle/>
            <a:p>
              <a:pPr algn="l"/>
              <a:r>
                <a:rPr lang="fr-FR" altLang="fr-FR" sz="2400">
                  <a:solidFill>
                    <a:schemeClr val="bg1"/>
                  </a:solidFill>
                </a:rPr>
                <a:t>S</a:t>
              </a:r>
            </a:p>
          </p:txBody>
        </p:sp>
        <p:sp>
          <p:nvSpPr>
            <p:cNvPr id="22565" name="Text Box 20"/>
            <p:cNvSpPr txBox="1">
              <a:spLocks noChangeArrowheads="1"/>
            </p:cNvSpPr>
            <p:nvPr/>
          </p:nvSpPr>
          <p:spPr bwMode="auto">
            <a:xfrm>
              <a:off x="2925" y="3067"/>
              <a:ext cx="352" cy="288"/>
            </a:xfrm>
            <a:prstGeom prst="rect">
              <a:avLst/>
            </a:prstGeom>
            <a:solidFill>
              <a:srgbClr val="013F53"/>
            </a:solidFill>
            <a:ln w="9525">
              <a:noFill/>
              <a:miter lim="800000"/>
              <a:headEnd/>
              <a:tailEnd/>
            </a:ln>
          </p:spPr>
          <p:txBody>
            <a:bodyPr wrap="none">
              <a:spAutoFit/>
            </a:bodyPr>
            <a:lstStyle/>
            <a:p>
              <a:pPr algn="l"/>
              <a:r>
                <a:rPr lang="fr-FR" altLang="fr-FR" sz="2400" dirty="0" err="1">
                  <a:solidFill>
                    <a:schemeClr val="bg1"/>
                  </a:solidFill>
                </a:rPr>
                <a:t>Sp</a:t>
              </a:r>
              <a:endParaRPr lang="fr-FR" altLang="fr-FR" sz="2400" dirty="0">
                <a:solidFill>
                  <a:schemeClr val="bg1"/>
                </a:solidFill>
              </a:endParaRPr>
            </a:p>
          </p:txBody>
        </p:sp>
        <p:sp>
          <p:nvSpPr>
            <p:cNvPr id="22566" name="Text Box 23"/>
            <p:cNvSpPr txBox="1">
              <a:spLocks noChangeArrowheads="1"/>
            </p:cNvSpPr>
            <p:nvPr/>
          </p:nvSpPr>
          <p:spPr bwMode="auto">
            <a:xfrm>
              <a:off x="839" y="2144"/>
              <a:ext cx="755" cy="288"/>
            </a:xfrm>
            <a:prstGeom prst="rect">
              <a:avLst/>
            </a:prstGeom>
            <a:solidFill>
              <a:srgbClr val="013F53"/>
            </a:solidFill>
            <a:ln w="9525">
              <a:noFill/>
              <a:miter lim="800000"/>
              <a:headEnd/>
              <a:tailEnd/>
            </a:ln>
          </p:spPr>
          <p:txBody>
            <a:bodyPr wrap="none">
              <a:spAutoFit/>
            </a:bodyPr>
            <a:lstStyle/>
            <a:p>
              <a:pPr algn="l"/>
              <a:r>
                <a:rPr lang="fr-FR" altLang="fr-FR" sz="2400">
                  <a:solidFill>
                    <a:schemeClr val="bg1"/>
                  </a:solidFill>
                </a:rPr>
                <a:t>Séisme</a:t>
              </a:r>
            </a:p>
          </p:txBody>
        </p:sp>
        <p:sp>
          <p:nvSpPr>
            <p:cNvPr id="22567" name="AutoShape 25"/>
            <p:cNvSpPr>
              <a:spLocks noChangeArrowheads="1"/>
            </p:cNvSpPr>
            <p:nvPr/>
          </p:nvSpPr>
          <p:spPr bwMode="auto">
            <a:xfrm>
              <a:off x="1655" y="1962"/>
              <a:ext cx="576" cy="576"/>
            </a:xfrm>
            <a:prstGeom prst="irregularSeal2">
              <a:avLst/>
            </a:prstGeom>
            <a:solidFill>
              <a:srgbClr val="FFFF00"/>
            </a:solidFill>
            <a:ln w="9525" algn="ctr">
              <a:noFill/>
              <a:miter lim="800000"/>
              <a:headEnd/>
              <a:tailEnd/>
            </a:ln>
          </p:spPr>
          <p:txBody>
            <a:bodyPr wrap="none" anchor="ctr"/>
            <a:lstStyle/>
            <a:p>
              <a:endParaRPr lang="en-US" altLang="fr-FR"/>
            </a:p>
          </p:txBody>
        </p:sp>
      </p:grpSp>
      <p:sp>
        <p:nvSpPr>
          <p:cNvPr id="74779" name="Freeform 27"/>
          <p:cNvSpPr>
            <a:spLocks/>
          </p:cNvSpPr>
          <p:nvPr/>
        </p:nvSpPr>
        <p:spPr bwMode="auto">
          <a:xfrm>
            <a:off x="3348038" y="2661369"/>
            <a:ext cx="576262" cy="71438"/>
          </a:xfrm>
          <a:custGeom>
            <a:avLst/>
            <a:gdLst>
              <a:gd name="T0" fmla="*/ 0 w 363"/>
              <a:gd name="T1" fmla="*/ 0 h 1"/>
              <a:gd name="T2" fmla="*/ 2147483647 w 363"/>
              <a:gd name="T3" fmla="*/ 0 h 1"/>
              <a:gd name="T4" fmla="*/ 0 60000 65536"/>
              <a:gd name="T5" fmla="*/ 0 60000 65536"/>
              <a:gd name="T6" fmla="*/ 0 w 363"/>
              <a:gd name="T7" fmla="*/ 0 h 1"/>
              <a:gd name="T8" fmla="*/ 363 w 363"/>
              <a:gd name="T9" fmla="*/ 1 h 1"/>
            </a:gdLst>
            <a:ahLst/>
            <a:cxnLst>
              <a:cxn ang="T4">
                <a:pos x="T0" y="T1"/>
              </a:cxn>
              <a:cxn ang="T5">
                <a:pos x="T2" y="T3"/>
              </a:cxn>
            </a:cxnLst>
            <a:rect l="T6" t="T7" r="T8" b="T9"/>
            <a:pathLst>
              <a:path w="363" h="1">
                <a:moveTo>
                  <a:pt x="0" y="0"/>
                </a:moveTo>
                <a:cubicBezTo>
                  <a:pt x="151" y="0"/>
                  <a:pt x="303" y="0"/>
                  <a:pt x="363" y="0"/>
                </a:cubicBezTo>
              </a:path>
            </a:pathLst>
          </a:custGeom>
          <a:noFill/>
          <a:ln w="57150">
            <a:solidFill>
              <a:srgbClr val="FF3300"/>
            </a:solidFill>
            <a:round/>
            <a:headEnd/>
            <a:tailEnd/>
          </a:ln>
        </p:spPr>
        <p:txBody>
          <a:bodyPr/>
          <a:lstStyle/>
          <a:p>
            <a:endParaRPr lang="fr-FR"/>
          </a:p>
        </p:txBody>
      </p:sp>
      <p:sp>
        <p:nvSpPr>
          <p:cNvPr id="74780" name="Freeform 28"/>
          <p:cNvSpPr>
            <a:spLocks/>
          </p:cNvSpPr>
          <p:nvPr/>
        </p:nvSpPr>
        <p:spPr bwMode="auto">
          <a:xfrm>
            <a:off x="3924300" y="2661369"/>
            <a:ext cx="647700" cy="1588"/>
          </a:xfrm>
          <a:custGeom>
            <a:avLst/>
            <a:gdLst>
              <a:gd name="T0" fmla="*/ 0 w 408"/>
              <a:gd name="T1" fmla="*/ 0 h 1"/>
              <a:gd name="T2" fmla="*/ 2147483647 w 408"/>
              <a:gd name="T3" fmla="*/ 0 h 1"/>
              <a:gd name="T4" fmla="*/ 0 60000 65536"/>
              <a:gd name="T5" fmla="*/ 0 60000 65536"/>
              <a:gd name="T6" fmla="*/ 0 w 408"/>
              <a:gd name="T7" fmla="*/ 0 h 1"/>
              <a:gd name="T8" fmla="*/ 408 w 408"/>
              <a:gd name="T9" fmla="*/ 1 h 1"/>
            </a:gdLst>
            <a:ahLst/>
            <a:cxnLst>
              <a:cxn ang="T4">
                <a:pos x="T0" y="T1"/>
              </a:cxn>
              <a:cxn ang="T5">
                <a:pos x="T2" y="T3"/>
              </a:cxn>
            </a:cxnLst>
            <a:rect l="T6" t="T7" r="T8" b="T9"/>
            <a:pathLst>
              <a:path w="408" h="1">
                <a:moveTo>
                  <a:pt x="0" y="0"/>
                </a:moveTo>
                <a:cubicBezTo>
                  <a:pt x="170" y="0"/>
                  <a:pt x="340" y="0"/>
                  <a:pt x="408" y="0"/>
                </a:cubicBezTo>
              </a:path>
            </a:pathLst>
          </a:custGeom>
          <a:noFill/>
          <a:ln w="57150">
            <a:solidFill>
              <a:srgbClr val="FF3300"/>
            </a:solidFill>
            <a:round/>
            <a:headEnd/>
            <a:tailEnd/>
          </a:ln>
        </p:spPr>
        <p:txBody>
          <a:bodyPr/>
          <a:lstStyle/>
          <a:p>
            <a:endParaRPr lang="fr-FR"/>
          </a:p>
        </p:txBody>
      </p:sp>
      <p:sp>
        <p:nvSpPr>
          <p:cNvPr id="74781" name="Freeform 29"/>
          <p:cNvSpPr>
            <a:spLocks/>
          </p:cNvSpPr>
          <p:nvPr/>
        </p:nvSpPr>
        <p:spPr bwMode="auto">
          <a:xfrm>
            <a:off x="4572000" y="2589932"/>
            <a:ext cx="504825" cy="71437"/>
          </a:xfrm>
          <a:custGeom>
            <a:avLst/>
            <a:gdLst>
              <a:gd name="T0" fmla="*/ 0 w 318"/>
              <a:gd name="T1" fmla="*/ 2147483647 h 45"/>
              <a:gd name="T2" fmla="*/ 2147483647 w 318"/>
              <a:gd name="T3" fmla="*/ 0 h 45"/>
              <a:gd name="T4" fmla="*/ 0 60000 65536"/>
              <a:gd name="T5" fmla="*/ 0 60000 65536"/>
              <a:gd name="T6" fmla="*/ 0 w 318"/>
              <a:gd name="T7" fmla="*/ 0 h 45"/>
              <a:gd name="T8" fmla="*/ 318 w 318"/>
              <a:gd name="T9" fmla="*/ 45 h 45"/>
            </a:gdLst>
            <a:ahLst/>
            <a:cxnLst>
              <a:cxn ang="T4">
                <a:pos x="T0" y="T1"/>
              </a:cxn>
              <a:cxn ang="T5">
                <a:pos x="T2" y="T3"/>
              </a:cxn>
            </a:cxnLst>
            <a:rect l="T6" t="T7" r="T8" b="T9"/>
            <a:pathLst>
              <a:path w="318" h="45">
                <a:moveTo>
                  <a:pt x="0" y="45"/>
                </a:moveTo>
                <a:cubicBezTo>
                  <a:pt x="132" y="26"/>
                  <a:pt x="265" y="7"/>
                  <a:pt x="318" y="0"/>
                </a:cubicBezTo>
              </a:path>
            </a:pathLst>
          </a:custGeom>
          <a:noFill/>
          <a:ln w="57150">
            <a:solidFill>
              <a:srgbClr val="FF3300"/>
            </a:solidFill>
            <a:round/>
            <a:headEnd/>
            <a:tailEnd/>
          </a:ln>
        </p:spPr>
        <p:txBody>
          <a:bodyPr/>
          <a:lstStyle/>
          <a:p>
            <a:endParaRPr lang="fr-FR"/>
          </a:p>
        </p:txBody>
      </p:sp>
      <p:sp>
        <p:nvSpPr>
          <p:cNvPr id="74782" name="Freeform 30"/>
          <p:cNvSpPr>
            <a:spLocks/>
          </p:cNvSpPr>
          <p:nvPr/>
        </p:nvSpPr>
        <p:spPr bwMode="auto">
          <a:xfrm>
            <a:off x="5076825" y="2445469"/>
            <a:ext cx="719138" cy="144463"/>
          </a:xfrm>
          <a:custGeom>
            <a:avLst/>
            <a:gdLst>
              <a:gd name="T0" fmla="*/ 0 w 453"/>
              <a:gd name="T1" fmla="*/ 2147483647 h 91"/>
              <a:gd name="T2" fmla="*/ 2147483647 w 453"/>
              <a:gd name="T3" fmla="*/ 0 h 91"/>
              <a:gd name="T4" fmla="*/ 0 60000 65536"/>
              <a:gd name="T5" fmla="*/ 0 60000 65536"/>
              <a:gd name="T6" fmla="*/ 0 w 453"/>
              <a:gd name="T7" fmla="*/ 0 h 91"/>
              <a:gd name="T8" fmla="*/ 453 w 453"/>
              <a:gd name="T9" fmla="*/ 91 h 91"/>
            </a:gdLst>
            <a:ahLst/>
            <a:cxnLst>
              <a:cxn ang="T4">
                <a:pos x="T0" y="T1"/>
              </a:cxn>
              <a:cxn ang="T5">
                <a:pos x="T2" y="T3"/>
              </a:cxn>
            </a:cxnLst>
            <a:rect l="T6" t="T7" r="T8" b="T9"/>
            <a:pathLst>
              <a:path w="453" h="91">
                <a:moveTo>
                  <a:pt x="0" y="91"/>
                </a:moveTo>
                <a:cubicBezTo>
                  <a:pt x="189" y="53"/>
                  <a:pt x="378" y="15"/>
                  <a:pt x="453" y="0"/>
                </a:cubicBezTo>
              </a:path>
            </a:pathLst>
          </a:custGeom>
          <a:noFill/>
          <a:ln w="57150">
            <a:solidFill>
              <a:srgbClr val="FF3300"/>
            </a:solidFill>
            <a:round/>
            <a:headEnd/>
            <a:tailEnd/>
          </a:ln>
        </p:spPr>
        <p:txBody>
          <a:bodyPr/>
          <a:lstStyle/>
          <a:p>
            <a:endParaRPr lang="fr-FR"/>
          </a:p>
        </p:txBody>
      </p:sp>
      <p:sp>
        <p:nvSpPr>
          <p:cNvPr id="74783" name="Freeform 31"/>
          <p:cNvSpPr>
            <a:spLocks/>
          </p:cNvSpPr>
          <p:nvPr/>
        </p:nvSpPr>
        <p:spPr bwMode="auto">
          <a:xfrm>
            <a:off x="5795963" y="2301007"/>
            <a:ext cx="720725" cy="144462"/>
          </a:xfrm>
          <a:custGeom>
            <a:avLst/>
            <a:gdLst>
              <a:gd name="T0" fmla="*/ 0 w 454"/>
              <a:gd name="T1" fmla="*/ 2147483647 h 91"/>
              <a:gd name="T2" fmla="*/ 2147483647 w 454"/>
              <a:gd name="T3" fmla="*/ 0 h 91"/>
              <a:gd name="T4" fmla="*/ 0 60000 65536"/>
              <a:gd name="T5" fmla="*/ 0 60000 65536"/>
              <a:gd name="T6" fmla="*/ 0 w 454"/>
              <a:gd name="T7" fmla="*/ 0 h 91"/>
              <a:gd name="T8" fmla="*/ 454 w 454"/>
              <a:gd name="T9" fmla="*/ 91 h 91"/>
            </a:gdLst>
            <a:ahLst/>
            <a:cxnLst>
              <a:cxn ang="T4">
                <a:pos x="T0" y="T1"/>
              </a:cxn>
              <a:cxn ang="T5">
                <a:pos x="T2" y="T3"/>
              </a:cxn>
            </a:cxnLst>
            <a:rect l="T6" t="T7" r="T8" b="T9"/>
            <a:pathLst>
              <a:path w="454" h="91">
                <a:moveTo>
                  <a:pt x="0" y="91"/>
                </a:moveTo>
                <a:cubicBezTo>
                  <a:pt x="189" y="53"/>
                  <a:pt x="378" y="15"/>
                  <a:pt x="454" y="0"/>
                </a:cubicBezTo>
              </a:path>
            </a:pathLst>
          </a:custGeom>
          <a:noFill/>
          <a:ln w="57150">
            <a:solidFill>
              <a:srgbClr val="FF3300"/>
            </a:solidFill>
            <a:round/>
            <a:headEnd/>
            <a:tailEnd/>
          </a:ln>
        </p:spPr>
        <p:txBody>
          <a:bodyPr/>
          <a:lstStyle/>
          <a:p>
            <a:endParaRPr lang="fr-FR"/>
          </a:p>
        </p:txBody>
      </p:sp>
      <p:sp>
        <p:nvSpPr>
          <p:cNvPr id="74785" name="Text Box 33"/>
          <p:cNvSpPr txBox="1">
            <a:spLocks noChangeArrowheads="1"/>
          </p:cNvSpPr>
          <p:nvPr/>
        </p:nvSpPr>
        <p:spPr bwMode="auto">
          <a:xfrm>
            <a:off x="3538538" y="2204169"/>
            <a:ext cx="342900" cy="457200"/>
          </a:xfrm>
          <a:prstGeom prst="rect">
            <a:avLst/>
          </a:prstGeom>
          <a:noFill/>
          <a:ln w="9525" algn="ctr">
            <a:noFill/>
            <a:miter lim="800000"/>
            <a:headEnd/>
            <a:tailEnd/>
          </a:ln>
        </p:spPr>
        <p:txBody>
          <a:bodyPr wrap="none">
            <a:spAutoFit/>
          </a:bodyPr>
          <a:lstStyle/>
          <a:p>
            <a:r>
              <a:rPr lang="fr-FR" altLang="fr-FR" sz="2400">
                <a:solidFill>
                  <a:srgbClr val="FF3300"/>
                </a:solidFill>
              </a:rPr>
              <a:t>P</a:t>
            </a:r>
          </a:p>
        </p:txBody>
      </p:sp>
      <p:sp>
        <p:nvSpPr>
          <p:cNvPr id="74786" name="Text Box 34"/>
          <p:cNvSpPr txBox="1">
            <a:spLocks noChangeArrowheads="1"/>
          </p:cNvSpPr>
          <p:nvPr/>
        </p:nvSpPr>
        <p:spPr bwMode="auto">
          <a:xfrm>
            <a:off x="3983038" y="2204169"/>
            <a:ext cx="369887" cy="457200"/>
          </a:xfrm>
          <a:prstGeom prst="rect">
            <a:avLst/>
          </a:prstGeom>
          <a:noFill/>
          <a:ln w="9525" algn="ctr">
            <a:noFill/>
            <a:miter lim="800000"/>
            <a:headEnd/>
            <a:tailEnd/>
          </a:ln>
        </p:spPr>
        <p:txBody>
          <a:bodyPr wrap="none">
            <a:spAutoFit/>
          </a:bodyPr>
          <a:lstStyle/>
          <a:p>
            <a:r>
              <a:rPr lang="fr-FR" altLang="fr-FR" sz="2400">
                <a:solidFill>
                  <a:srgbClr val="FF3300"/>
                </a:solidFill>
              </a:rPr>
              <a:t>K</a:t>
            </a:r>
          </a:p>
        </p:txBody>
      </p:sp>
      <p:sp>
        <p:nvSpPr>
          <p:cNvPr id="74787" name="Text Box 35"/>
          <p:cNvSpPr txBox="1">
            <a:spLocks noChangeArrowheads="1"/>
          </p:cNvSpPr>
          <p:nvPr/>
        </p:nvSpPr>
        <p:spPr bwMode="auto">
          <a:xfrm>
            <a:off x="4640263" y="2132732"/>
            <a:ext cx="350837" cy="457200"/>
          </a:xfrm>
          <a:prstGeom prst="rect">
            <a:avLst/>
          </a:prstGeom>
          <a:noFill/>
          <a:ln w="9525" algn="ctr">
            <a:noFill/>
            <a:miter lim="800000"/>
            <a:headEnd/>
            <a:tailEnd/>
          </a:ln>
        </p:spPr>
        <p:txBody>
          <a:bodyPr wrap="none">
            <a:spAutoFit/>
          </a:bodyPr>
          <a:lstStyle/>
          <a:p>
            <a:r>
              <a:rPr lang="fr-FR" altLang="fr-FR" sz="2400">
                <a:solidFill>
                  <a:srgbClr val="FF3300"/>
                </a:solidFill>
              </a:rPr>
              <a:t>I</a:t>
            </a:r>
          </a:p>
        </p:txBody>
      </p:sp>
      <p:sp>
        <p:nvSpPr>
          <p:cNvPr id="74788" name="Text Box 36"/>
          <p:cNvSpPr txBox="1">
            <a:spLocks noChangeArrowheads="1"/>
          </p:cNvSpPr>
          <p:nvPr/>
        </p:nvSpPr>
        <p:spPr bwMode="auto">
          <a:xfrm>
            <a:off x="5135563" y="2059707"/>
            <a:ext cx="369887" cy="457200"/>
          </a:xfrm>
          <a:prstGeom prst="rect">
            <a:avLst/>
          </a:prstGeom>
          <a:noFill/>
          <a:ln w="9525" algn="ctr">
            <a:noFill/>
            <a:miter lim="800000"/>
            <a:headEnd/>
            <a:tailEnd/>
          </a:ln>
        </p:spPr>
        <p:txBody>
          <a:bodyPr wrap="none">
            <a:spAutoFit/>
          </a:bodyPr>
          <a:lstStyle/>
          <a:p>
            <a:r>
              <a:rPr lang="fr-FR" altLang="fr-FR" sz="2400">
                <a:solidFill>
                  <a:srgbClr val="FF3300"/>
                </a:solidFill>
              </a:rPr>
              <a:t>K</a:t>
            </a:r>
          </a:p>
        </p:txBody>
      </p:sp>
      <p:sp>
        <p:nvSpPr>
          <p:cNvPr id="74789" name="Text Box 37"/>
          <p:cNvSpPr txBox="1">
            <a:spLocks noChangeArrowheads="1"/>
          </p:cNvSpPr>
          <p:nvPr/>
        </p:nvSpPr>
        <p:spPr bwMode="auto">
          <a:xfrm>
            <a:off x="5867400" y="1916832"/>
            <a:ext cx="342900" cy="457200"/>
          </a:xfrm>
          <a:prstGeom prst="rect">
            <a:avLst/>
          </a:prstGeom>
          <a:noFill/>
          <a:ln w="9525" algn="ctr">
            <a:noFill/>
            <a:miter lim="800000"/>
            <a:headEnd/>
            <a:tailEnd/>
          </a:ln>
        </p:spPr>
        <p:txBody>
          <a:bodyPr wrap="none">
            <a:spAutoFit/>
          </a:bodyPr>
          <a:lstStyle/>
          <a:p>
            <a:r>
              <a:rPr lang="fr-FR" altLang="fr-FR" sz="2400">
                <a:solidFill>
                  <a:srgbClr val="FF3300"/>
                </a:solidFill>
              </a:rPr>
              <a:t>P</a:t>
            </a:r>
          </a:p>
        </p:txBody>
      </p:sp>
      <p:sp>
        <p:nvSpPr>
          <p:cNvPr id="74790" name="Freeform 38"/>
          <p:cNvSpPr>
            <a:spLocks/>
          </p:cNvSpPr>
          <p:nvPr/>
        </p:nvSpPr>
        <p:spPr bwMode="auto">
          <a:xfrm>
            <a:off x="5795963" y="2301007"/>
            <a:ext cx="720725" cy="215900"/>
          </a:xfrm>
          <a:custGeom>
            <a:avLst/>
            <a:gdLst>
              <a:gd name="T0" fmla="*/ 2147483647 w 454"/>
              <a:gd name="T1" fmla="*/ 0 h 136"/>
              <a:gd name="T2" fmla="*/ 0 w 454"/>
              <a:gd name="T3" fmla="*/ 2147483647 h 136"/>
              <a:gd name="T4" fmla="*/ 0 60000 65536"/>
              <a:gd name="T5" fmla="*/ 0 60000 65536"/>
              <a:gd name="T6" fmla="*/ 0 w 454"/>
              <a:gd name="T7" fmla="*/ 0 h 136"/>
              <a:gd name="T8" fmla="*/ 454 w 454"/>
              <a:gd name="T9" fmla="*/ 136 h 136"/>
            </a:gdLst>
            <a:ahLst/>
            <a:cxnLst>
              <a:cxn ang="T4">
                <a:pos x="T0" y="T1"/>
              </a:cxn>
              <a:cxn ang="T5">
                <a:pos x="T2" y="T3"/>
              </a:cxn>
            </a:cxnLst>
            <a:rect l="T6" t="T7" r="T8" b="T9"/>
            <a:pathLst>
              <a:path w="454" h="136">
                <a:moveTo>
                  <a:pt x="454" y="0"/>
                </a:moveTo>
                <a:cubicBezTo>
                  <a:pt x="265" y="56"/>
                  <a:pt x="76" y="113"/>
                  <a:pt x="0" y="136"/>
                </a:cubicBezTo>
              </a:path>
            </a:pathLst>
          </a:custGeom>
          <a:noFill/>
          <a:ln w="57150">
            <a:solidFill>
              <a:srgbClr val="00FFCC"/>
            </a:solidFill>
            <a:round/>
            <a:headEnd/>
            <a:tailEnd/>
          </a:ln>
        </p:spPr>
        <p:txBody>
          <a:bodyPr/>
          <a:lstStyle/>
          <a:p>
            <a:endParaRPr lang="fr-FR"/>
          </a:p>
        </p:txBody>
      </p:sp>
      <p:sp>
        <p:nvSpPr>
          <p:cNvPr id="74793" name="Text Box 41"/>
          <p:cNvSpPr txBox="1">
            <a:spLocks noChangeArrowheads="1"/>
          </p:cNvSpPr>
          <p:nvPr/>
        </p:nvSpPr>
        <p:spPr bwMode="auto">
          <a:xfrm>
            <a:off x="5292725" y="2635969"/>
            <a:ext cx="369888" cy="457200"/>
          </a:xfrm>
          <a:prstGeom prst="rect">
            <a:avLst/>
          </a:prstGeom>
          <a:noFill/>
          <a:ln w="9525" algn="ctr">
            <a:noFill/>
            <a:miter lim="800000"/>
            <a:headEnd/>
            <a:tailEnd/>
          </a:ln>
        </p:spPr>
        <p:txBody>
          <a:bodyPr wrap="none">
            <a:spAutoFit/>
          </a:bodyPr>
          <a:lstStyle/>
          <a:p>
            <a:r>
              <a:rPr lang="fr-FR" altLang="fr-FR" sz="2400">
                <a:solidFill>
                  <a:srgbClr val="00FFCC"/>
                </a:solidFill>
              </a:rPr>
              <a:t>K</a:t>
            </a:r>
          </a:p>
        </p:txBody>
      </p:sp>
      <p:sp>
        <p:nvSpPr>
          <p:cNvPr id="74794" name="Text Box 42"/>
          <p:cNvSpPr txBox="1">
            <a:spLocks noChangeArrowheads="1"/>
          </p:cNvSpPr>
          <p:nvPr/>
        </p:nvSpPr>
        <p:spPr bwMode="auto">
          <a:xfrm>
            <a:off x="6024563" y="2445469"/>
            <a:ext cx="342900" cy="457200"/>
          </a:xfrm>
          <a:prstGeom prst="rect">
            <a:avLst/>
          </a:prstGeom>
          <a:noFill/>
          <a:ln w="9525" algn="ctr">
            <a:noFill/>
            <a:miter lim="800000"/>
            <a:headEnd/>
            <a:tailEnd/>
          </a:ln>
        </p:spPr>
        <p:txBody>
          <a:bodyPr wrap="none">
            <a:spAutoFit/>
          </a:bodyPr>
          <a:lstStyle/>
          <a:p>
            <a:r>
              <a:rPr lang="fr-FR" altLang="fr-FR" sz="2400">
                <a:solidFill>
                  <a:srgbClr val="00FFCC"/>
                </a:solidFill>
              </a:rPr>
              <a:t>P</a:t>
            </a:r>
          </a:p>
        </p:txBody>
      </p:sp>
      <p:sp>
        <p:nvSpPr>
          <p:cNvPr id="74795" name="Text Box 43"/>
          <p:cNvSpPr txBox="1">
            <a:spLocks noChangeArrowheads="1"/>
          </p:cNvSpPr>
          <p:nvPr/>
        </p:nvSpPr>
        <p:spPr bwMode="auto">
          <a:xfrm>
            <a:off x="3563938" y="3453532"/>
            <a:ext cx="342900" cy="457200"/>
          </a:xfrm>
          <a:prstGeom prst="rect">
            <a:avLst/>
          </a:prstGeom>
          <a:noFill/>
          <a:ln w="9525" algn="ctr">
            <a:noFill/>
            <a:miter lim="800000"/>
            <a:headEnd/>
            <a:tailEnd/>
          </a:ln>
        </p:spPr>
        <p:txBody>
          <a:bodyPr wrap="none">
            <a:spAutoFit/>
          </a:bodyPr>
          <a:lstStyle/>
          <a:p>
            <a:r>
              <a:rPr lang="fr-FR" altLang="fr-FR" sz="2400">
                <a:solidFill>
                  <a:srgbClr val="00FFCC"/>
                </a:solidFill>
              </a:rPr>
              <a:t>P</a:t>
            </a:r>
          </a:p>
        </p:txBody>
      </p:sp>
      <p:sp>
        <p:nvSpPr>
          <p:cNvPr id="74796" name="Text Box 44"/>
          <p:cNvSpPr txBox="1">
            <a:spLocks noChangeArrowheads="1"/>
          </p:cNvSpPr>
          <p:nvPr/>
        </p:nvSpPr>
        <p:spPr bwMode="auto">
          <a:xfrm>
            <a:off x="4859338" y="2877269"/>
            <a:ext cx="350837" cy="457200"/>
          </a:xfrm>
          <a:prstGeom prst="rect">
            <a:avLst/>
          </a:prstGeom>
          <a:noFill/>
          <a:ln w="9525" algn="ctr">
            <a:noFill/>
            <a:miter lim="800000"/>
            <a:headEnd/>
            <a:tailEnd/>
          </a:ln>
        </p:spPr>
        <p:txBody>
          <a:bodyPr wrap="none">
            <a:spAutoFit/>
          </a:bodyPr>
          <a:lstStyle/>
          <a:p>
            <a:r>
              <a:rPr lang="fr-FR" altLang="fr-FR" sz="2400">
                <a:solidFill>
                  <a:srgbClr val="00FFCC"/>
                </a:solidFill>
              </a:rPr>
              <a:t>I</a:t>
            </a:r>
          </a:p>
        </p:txBody>
      </p:sp>
      <p:sp>
        <p:nvSpPr>
          <p:cNvPr id="74797" name="Freeform 45"/>
          <p:cNvSpPr>
            <a:spLocks/>
          </p:cNvSpPr>
          <p:nvPr/>
        </p:nvSpPr>
        <p:spPr bwMode="auto">
          <a:xfrm>
            <a:off x="5148263" y="2516907"/>
            <a:ext cx="647700" cy="215900"/>
          </a:xfrm>
          <a:custGeom>
            <a:avLst/>
            <a:gdLst>
              <a:gd name="T0" fmla="*/ 2147483647 w 363"/>
              <a:gd name="T1" fmla="*/ 0 h 90"/>
              <a:gd name="T2" fmla="*/ 0 w 363"/>
              <a:gd name="T3" fmla="*/ 2147483647 h 90"/>
              <a:gd name="T4" fmla="*/ 0 60000 65536"/>
              <a:gd name="T5" fmla="*/ 0 60000 65536"/>
              <a:gd name="T6" fmla="*/ 0 w 363"/>
              <a:gd name="T7" fmla="*/ 0 h 90"/>
              <a:gd name="T8" fmla="*/ 363 w 363"/>
              <a:gd name="T9" fmla="*/ 90 h 90"/>
            </a:gdLst>
            <a:ahLst/>
            <a:cxnLst>
              <a:cxn ang="T4">
                <a:pos x="T0" y="T1"/>
              </a:cxn>
              <a:cxn ang="T5">
                <a:pos x="T2" y="T3"/>
              </a:cxn>
            </a:cxnLst>
            <a:rect l="T6" t="T7" r="T8" b="T9"/>
            <a:pathLst>
              <a:path w="363" h="90">
                <a:moveTo>
                  <a:pt x="363" y="0"/>
                </a:moveTo>
                <a:cubicBezTo>
                  <a:pt x="211" y="37"/>
                  <a:pt x="60" y="75"/>
                  <a:pt x="0" y="90"/>
                </a:cubicBezTo>
              </a:path>
            </a:pathLst>
          </a:custGeom>
          <a:noFill/>
          <a:ln w="57150">
            <a:solidFill>
              <a:srgbClr val="00FFCC"/>
            </a:solidFill>
            <a:round/>
            <a:headEnd/>
            <a:tailEnd/>
          </a:ln>
        </p:spPr>
        <p:txBody>
          <a:bodyPr/>
          <a:lstStyle/>
          <a:p>
            <a:endParaRPr lang="fr-FR"/>
          </a:p>
        </p:txBody>
      </p:sp>
      <p:sp>
        <p:nvSpPr>
          <p:cNvPr id="74798" name="Freeform 46"/>
          <p:cNvSpPr>
            <a:spLocks/>
          </p:cNvSpPr>
          <p:nvPr/>
        </p:nvSpPr>
        <p:spPr bwMode="auto">
          <a:xfrm>
            <a:off x="4643438" y="2732807"/>
            <a:ext cx="504825" cy="217487"/>
          </a:xfrm>
          <a:custGeom>
            <a:avLst/>
            <a:gdLst>
              <a:gd name="T0" fmla="*/ 2147483647 w 318"/>
              <a:gd name="T1" fmla="*/ 0 h 137"/>
              <a:gd name="T2" fmla="*/ 0 w 318"/>
              <a:gd name="T3" fmla="*/ 2147483647 h 137"/>
              <a:gd name="T4" fmla="*/ 0 60000 65536"/>
              <a:gd name="T5" fmla="*/ 0 60000 65536"/>
              <a:gd name="T6" fmla="*/ 0 w 318"/>
              <a:gd name="T7" fmla="*/ 0 h 137"/>
              <a:gd name="T8" fmla="*/ 318 w 318"/>
              <a:gd name="T9" fmla="*/ 137 h 137"/>
            </a:gdLst>
            <a:ahLst/>
            <a:cxnLst>
              <a:cxn ang="T4">
                <a:pos x="T0" y="T1"/>
              </a:cxn>
              <a:cxn ang="T5">
                <a:pos x="T2" y="T3"/>
              </a:cxn>
            </a:cxnLst>
            <a:rect l="T6" t="T7" r="T8" b="T9"/>
            <a:pathLst>
              <a:path w="318" h="137">
                <a:moveTo>
                  <a:pt x="318" y="0"/>
                </a:moveTo>
                <a:cubicBezTo>
                  <a:pt x="185" y="57"/>
                  <a:pt x="53" y="114"/>
                  <a:pt x="0" y="137"/>
                </a:cubicBezTo>
              </a:path>
            </a:pathLst>
          </a:custGeom>
          <a:noFill/>
          <a:ln w="57150">
            <a:solidFill>
              <a:srgbClr val="00FFCC"/>
            </a:solidFill>
            <a:round/>
            <a:headEnd/>
            <a:tailEnd/>
          </a:ln>
        </p:spPr>
        <p:txBody>
          <a:bodyPr/>
          <a:lstStyle/>
          <a:p>
            <a:endParaRPr lang="fr-FR"/>
          </a:p>
        </p:txBody>
      </p:sp>
      <p:sp>
        <p:nvSpPr>
          <p:cNvPr id="74799" name="Freeform 47"/>
          <p:cNvSpPr>
            <a:spLocks/>
          </p:cNvSpPr>
          <p:nvPr/>
        </p:nvSpPr>
        <p:spPr bwMode="auto">
          <a:xfrm>
            <a:off x="4067175" y="2950294"/>
            <a:ext cx="576263" cy="358775"/>
          </a:xfrm>
          <a:custGeom>
            <a:avLst/>
            <a:gdLst>
              <a:gd name="T0" fmla="*/ 2147483647 w 363"/>
              <a:gd name="T1" fmla="*/ 0 h 181"/>
              <a:gd name="T2" fmla="*/ 0 w 363"/>
              <a:gd name="T3" fmla="*/ 2147483647 h 181"/>
              <a:gd name="T4" fmla="*/ 0 60000 65536"/>
              <a:gd name="T5" fmla="*/ 0 60000 65536"/>
              <a:gd name="T6" fmla="*/ 0 w 363"/>
              <a:gd name="T7" fmla="*/ 0 h 181"/>
              <a:gd name="T8" fmla="*/ 363 w 363"/>
              <a:gd name="T9" fmla="*/ 181 h 181"/>
            </a:gdLst>
            <a:ahLst/>
            <a:cxnLst>
              <a:cxn ang="T4">
                <a:pos x="T0" y="T1"/>
              </a:cxn>
              <a:cxn ang="T5">
                <a:pos x="T2" y="T3"/>
              </a:cxn>
            </a:cxnLst>
            <a:rect l="T6" t="T7" r="T8" b="T9"/>
            <a:pathLst>
              <a:path w="363" h="181">
                <a:moveTo>
                  <a:pt x="363" y="0"/>
                </a:moveTo>
                <a:cubicBezTo>
                  <a:pt x="211" y="75"/>
                  <a:pt x="60" y="151"/>
                  <a:pt x="0" y="181"/>
                </a:cubicBezTo>
              </a:path>
            </a:pathLst>
          </a:custGeom>
          <a:noFill/>
          <a:ln w="57150">
            <a:solidFill>
              <a:srgbClr val="00FFCC"/>
            </a:solidFill>
            <a:round/>
            <a:headEnd/>
            <a:tailEnd/>
          </a:ln>
        </p:spPr>
        <p:txBody>
          <a:bodyPr/>
          <a:lstStyle/>
          <a:p>
            <a:endParaRPr lang="fr-FR"/>
          </a:p>
        </p:txBody>
      </p:sp>
      <p:sp>
        <p:nvSpPr>
          <p:cNvPr id="74800" name="Freeform 48"/>
          <p:cNvSpPr>
            <a:spLocks/>
          </p:cNvSpPr>
          <p:nvPr/>
        </p:nvSpPr>
        <p:spPr bwMode="auto">
          <a:xfrm>
            <a:off x="3348038" y="3309069"/>
            <a:ext cx="719137" cy="360363"/>
          </a:xfrm>
          <a:custGeom>
            <a:avLst/>
            <a:gdLst>
              <a:gd name="T0" fmla="*/ 2147483647 w 453"/>
              <a:gd name="T1" fmla="*/ 0 h 227"/>
              <a:gd name="T2" fmla="*/ 0 w 453"/>
              <a:gd name="T3" fmla="*/ 2147483647 h 227"/>
              <a:gd name="T4" fmla="*/ 0 60000 65536"/>
              <a:gd name="T5" fmla="*/ 0 60000 65536"/>
              <a:gd name="T6" fmla="*/ 0 w 453"/>
              <a:gd name="T7" fmla="*/ 0 h 227"/>
              <a:gd name="T8" fmla="*/ 453 w 453"/>
              <a:gd name="T9" fmla="*/ 227 h 227"/>
            </a:gdLst>
            <a:ahLst/>
            <a:cxnLst>
              <a:cxn ang="T4">
                <a:pos x="T0" y="T1"/>
              </a:cxn>
              <a:cxn ang="T5">
                <a:pos x="T2" y="T3"/>
              </a:cxn>
            </a:cxnLst>
            <a:rect l="T6" t="T7" r="T8" b="T9"/>
            <a:pathLst>
              <a:path w="453" h="227">
                <a:moveTo>
                  <a:pt x="453" y="0"/>
                </a:moveTo>
                <a:cubicBezTo>
                  <a:pt x="264" y="94"/>
                  <a:pt x="75" y="189"/>
                  <a:pt x="0" y="227"/>
                </a:cubicBezTo>
              </a:path>
            </a:pathLst>
          </a:custGeom>
          <a:noFill/>
          <a:ln w="57150">
            <a:solidFill>
              <a:srgbClr val="00FFCC"/>
            </a:solidFill>
            <a:round/>
            <a:headEnd/>
            <a:tailEnd/>
          </a:ln>
        </p:spPr>
        <p:txBody>
          <a:bodyPr/>
          <a:lstStyle/>
          <a:p>
            <a:endParaRPr lang="fr-FR"/>
          </a:p>
        </p:txBody>
      </p:sp>
      <p:sp>
        <p:nvSpPr>
          <p:cNvPr id="74801" name="Text Box 49"/>
          <p:cNvSpPr txBox="1">
            <a:spLocks noChangeArrowheads="1"/>
          </p:cNvSpPr>
          <p:nvPr/>
        </p:nvSpPr>
        <p:spPr bwMode="auto">
          <a:xfrm>
            <a:off x="4356100" y="3093169"/>
            <a:ext cx="369888" cy="457200"/>
          </a:xfrm>
          <a:prstGeom prst="rect">
            <a:avLst/>
          </a:prstGeom>
          <a:noFill/>
          <a:ln w="9525" algn="ctr">
            <a:noFill/>
            <a:miter lim="800000"/>
            <a:headEnd/>
            <a:tailEnd/>
          </a:ln>
        </p:spPr>
        <p:txBody>
          <a:bodyPr wrap="none">
            <a:spAutoFit/>
          </a:bodyPr>
          <a:lstStyle/>
          <a:p>
            <a:r>
              <a:rPr lang="fr-FR" altLang="fr-FR" sz="2400">
                <a:solidFill>
                  <a:srgbClr val="00FFCC"/>
                </a:solidFill>
              </a:rPr>
              <a:t>K</a:t>
            </a:r>
          </a:p>
        </p:txBody>
      </p:sp>
      <p:sp>
        <p:nvSpPr>
          <p:cNvPr id="40" name="2 Rectángulo">
            <a:extLst>
              <a:ext uri="{FF2B5EF4-FFF2-40B4-BE49-F238E27FC236}">
                <a16:creationId xmlns:a16="http://schemas.microsoft.com/office/drawing/2014/main" xmlns="" id="{8AFDC70C-EB50-4B34-89D5-1EF777ACECF8}"/>
              </a:ext>
            </a:extLst>
          </p:cNvPr>
          <p:cNvSpPr/>
          <p:nvPr/>
        </p:nvSpPr>
        <p:spPr>
          <a:xfrm>
            <a:off x="35902" y="0"/>
            <a:ext cx="9144000" cy="646331"/>
          </a:xfrm>
          <a:prstGeom prst="rect">
            <a:avLst/>
          </a:prstGeom>
        </p:spPr>
        <p:txBody>
          <a:bodyPr wrap="square">
            <a:spAutoFit/>
          </a:bodyPr>
          <a:lstStyle/>
          <a:p>
            <a:r>
              <a:rPr lang="fr-FR" b="1" dirty="0"/>
              <a:t>2. MODELES DE LA STRUCTURE DE LA TERRE</a:t>
            </a:r>
          </a:p>
          <a:p>
            <a:r>
              <a:rPr lang="fr-FR" b="1" dirty="0"/>
              <a:t>2.2. Modèle Sismologique</a:t>
            </a:r>
          </a:p>
        </p:txBody>
      </p:sp>
      <p:pic>
        <p:nvPicPr>
          <p:cNvPr id="41" name="Picture 2">
            <a:extLst>
              <a:ext uri="{FF2B5EF4-FFF2-40B4-BE49-F238E27FC236}">
                <a16:creationId xmlns:a16="http://schemas.microsoft.com/office/drawing/2014/main" xmlns="" id="{22688C37-F55C-44C5-A818-F7419EFCC59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3549" y="4877660"/>
            <a:ext cx="5468623" cy="1944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779"/>
                                        </p:tgtEl>
                                        <p:attrNameLst>
                                          <p:attrName>style.visibility</p:attrName>
                                        </p:attrNameLst>
                                      </p:cBhvr>
                                      <p:to>
                                        <p:strVal val="visible"/>
                                      </p:to>
                                    </p:set>
                                    <p:animEffect transition="in" filter="wipe(left)">
                                      <p:cBhvr>
                                        <p:cTn id="7" dur="1000"/>
                                        <p:tgtEl>
                                          <p:spTgt spid="7477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4785"/>
                                        </p:tgtEl>
                                        <p:attrNameLst>
                                          <p:attrName>style.visibility</p:attrName>
                                        </p:attrNameLst>
                                      </p:cBhvr>
                                      <p:to>
                                        <p:strVal val="visible"/>
                                      </p:to>
                                    </p:set>
                                  </p:childTnLst>
                                </p:cTn>
                              </p:par>
                            </p:childTnLst>
                          </p:cTn>
                        </p:par>
                        <p:par>
                          <p:cTn id="10" fill="hold" nodeType="afterGroup">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74780"/>
                                        </p:tgtEl>
                                        <p:attrNameLst>
                                          <p:attrName>style.visibility</p:attrName>
                                        </p:attrNameLst>
                                      </p:cBhvr>
                                      <p:to>
                                        <p:strVal val="visible"/>
                                      </p:to>
                                    </p:set>
                                    <p:animEffect transition="in" filter="wipe(left)">
                                      <p:cBhvr>
                                        <p:cTn id="13" dur="1000"/>
                                        <p:tgtEl>
                                          <p:spTgt spid="74780"/>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74786"/>
                                        </p:tgtEl>
                                        <p:attrNameLst>
                                          <p:attrName>style.visibility</p:attrName>
                                        </p:attrNameLst>
                                      </p:cBhvr>
                                      <p:to>
                                        <p:strVal val="visible"/>
                                      </p:to>
                                    </p:set>
                                  </p:childTnLst>
                                </p:cTn>
                              </p:par>
                            </p:childTnLst>
                          </p:cTn>
                        </p:par>
                        <p:par>
                          <p:cTn id="16" fill="hold" nodeType="afterGroup">
                            <p:stCondLst>
                              <p:cond delay="3000"/>
                            </p:stCondLst>
                            <p:childTnLst>
                              <p:par>
                                <p:cTn id="17" presetID="22" presetClass="entr" presetSubtype="8" fill="hold" grpId="0" nodeType="afterEffect">
                                  <p:stCondLst>
                                    <p:cond delay="1000"/>
                                  </p:stCondLst>
                                  <p:childTnLst>
                                    <p:set>
                                      <p:cBhvr>
                                        <p:cTn id="18" dur="1" fill="hold">
                                          <p:stCondLst>
                                            <p:cond delay="0"/>
                                          </p:stCondLst>
                                        </p:cTn>
                                        <p:tgtEl>
                                          <p:spTgt spid="74781"/>
                                        </p:tgtEl>
                                        <p:attrNameLst>
                                          <p:attrName>style.visibility</p:attrName>
                                        </p:attrNameLst>
                                      </p:cBhvr>
                                      <p:to>
                                        <p:strVal val="visible"/>
                                      </p:to>
                                    </p:set>
                                    <p:animEffect transition="in" filter="wipe(left)">
                                      <p:cBhvr>
                                        <p:cTn id="19" dur="1000"/>
                                        <p:tgtEl>
                                          <p:spTgt spid="74781"/>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74787"/>
                                        </p:tgtEl>
                                        <p:attrNameLst>
                                          <p:attrName>style.visibility</p:attrName>
                                        </p:attrNameLst>
                                      </p:cBhvr>
                                      <p:to>
                                        <p:strVal val="visible"/>
                                      </p:to>
                                    </p:set>
                                  </p:childTnLst>
                                </p:cTn>
                              </p:par>
                            </p:childTnLst>
                          </p:cTn>
                        </p:par>
                        <p:par>
                          <p:cTn id="22" fill="hold" nodeType="afterGroup">
                            <p:stCondLst>
                              <p:cond delay="5000"/>
                            </p:stCondLst>
                            <p:childTnLst>
                              <p:par>
                                <p:cTn id="23" presetID="22" presetClass="entr" presetSubtype="8" fill="hold" grpId="0" nodeType="afterEffect">
                                  <p:stCondLst>
                                    <p:cond delay="1000"/>
                                  </p:stCondLst>
                                  <p:childTnLst>
                                    <p:set>
                                      <p:cBhvr>
                                        <p:cTn id="24" dur="1" fill="hold">
                                          <p:stCondLst>
                                            <p:cond delay="0"/>
                                          </p:stCondLst>
                                        </p:cTn>
                                        <p:tgtEl>
                                          <p:spTgt spid="74782"/>
                                        </p:tgtEl>
                                        <p:attrNameLst>
                                          <p:attrName>style.visibility</p:attrName>
                                        </p:attrNameLst>
                                      </p:cBhvr>
                                      <p:to>
                                        <p:strVal val="visible"/>
                                      </p:to>
                                    </p:set>
                                    <p:animEffect transition="in" filter="wipe(left)">
                                      <p:cBhvr>
                                        <p:cTn id="25" dur="1000"/>
                                        <p:tgtEl>
                                          <p:spTgt spid="74782"/>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74788"/>
                                        </p:tgtEl>
                                        <p:attrNameLst>
                                          <p:attrName>style.visibility</p:attrName>
                                        </p:attrNameLst>
                                      </p:cBhvr>
                                      <p:to>
                                        <p:strVal val="visible"/>
                                      </p:to>
                                    </p:set>
                                  </p:childTnLst>
                                </p:cTn>
                              </p:par>
                            </p:childTnLst>
                          </p:cTn>
                        </p:par>
                        <p:par>
                          <p:cTn id="28" fill="hold" nodeType="afterGroup">
                            <p:stCondLst>
                              <p:cond delay="7000"/>
                            </p:stCondLst>
                            <p:childTnLst>
                              <p:par>
                                <p:cTn id="29" presetID="22" presetClass="entr" presetSubtype="8" fill="hold" grpId="0" nodeType="afterEffect">
                                  <p:stCondLst>
                                    <p:cond delay="1000"/>
                                  </p:stCondLst>
                                  <p:childTnLst>
                                    <p:set>
                                      <p:cBhvr>
                                        <p:cTn id="30" dur="1" fill="hold">
                                          <p:stCondLst>
                                            <p:cond delay="0"/>
                                          </p:stCondLst>
                                        </p:cTn>
                                        <p:tgtEl>
                                          <p:spTgt spid="74783"/>
                                        </p:tgtEl>
                                        <p:attrNameLst>
                                          <p:attrName>style.visibility</p:attrName>
                                        </p:attrNameLst>
                                      </p:cBhvr>
                                      <p:to>
                                        <p:strVal val="visible"/>
                                      </p:to>
                                    </p:set>
                                    <p:animEffect transition="in" filter="wipe(left)">
                                      <p:cBhvr>
                                        <p:cTn id="31" dur="1000"/>
                                        <p:tgtEl>
                                          <p:spTgt spid="74783"/>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74789"/>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74790"/>
                                        </p:tgtEl>
                                        <p:attrNameLst>
                                          <p:attrName>style.visibility</p:attrName>
                                        </p:attrNameLst>
                                      </p:cBhvr>
                                      <p:to>
                                        <p:strVal val="visible"/>
                                      </p:to>
                                    </p:set>
                                    <p:animEffect transition="in" filter="wipe(right)">
                                      <p:cBhvr>
                                        <p:cTn id="38" dur="1000"/>
                                        <p:tgtEl>
                                          <p:spTgt spid="74790"/>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74794"/>
                                        </p:tgtEl>
                                        <p:attrNameLst>
                                          <p:attrName>style.visibility</p:attrName>
                                        </p:attrNameLst>
                                      </p:cBhvr>
                                      <p:to>
                                        <p:strVal val="visible"/>
                                      </p:to>
                                    </p:set>
                                  </p:childTnLst>
                                </p:cTn>
                              </p:par>
                            </p:childTnLst>
                          </p:cTn>
                        </p:par>
                        <p:par>
                          <p:cTn id="41" fill="hold" nodeType="afterGroup">
                            <p:stCondLst>
                              <p:cond delay="1000"/>
                            </p:stCondLst>
                            <p:childTnLst>
                              <p:par>
                                <p:cTn id="42" presetID="22" presetClass="entr" presetSubtype="2" fill="hold" grpId="0" nodeType="afterEffect">
                                  <p:stCondLst>
                                    <p:cond delay="1000"/>
                                  </p:stCondLst>
                                  <p:childTnLst>
                                    <p:set>
                                      <p:cBhvr>
                                        <p:cTn id="43" dur="1" fill="hold">
                                          <p:stCondLst>
                                            <p:cond delay="0"/>
                                          </p:stCondLst>
                                        </p:cTn>
                                        <p:tgtEl>
                                          <p:spTgt spid="74797"/>
                                        </p:tgtEl>
                                        <p:attrNameLst>
                                          <p:attrName>style.visibility</p:attrName>
                                        </p:attrNameLst>
                                      </p:cBhvr>
                                      <p:to>
                                        <p:strVal val="visible"/>
                                      </p:to>
                                    </p:set>
                                    <p:animEffect transition="in" filter="wipe(right)">
                                      <p:cBhvr>
                                        <p:cTn id="44" dur="1000"/>
                                        <p:tgtEl>
                                          <p:spTgt spid="74797"/>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74793"/>
                                        </p:tgtEl>
                                        <p:attrNameLst>
                                          <p:attrName>style.visibility</p:attrName>
                                        </p:attrNameLst>
                                      </p:cBhvr>
                                      <p:to>
                                        <p:strVal val="visible"/>
                                      </p:to>
                                    </p:set>
                                  </p:childTnLst>
                                </p:cTn>
                              </p:par>
                            </p:childTnLst>
                          </p:cTn>
                        </p:par>
                        <p:par>
                          <p:cTn id="47" fill="hold" nodeType="afterGroup">
                            <p:stCondLst>
                              <p:cond delay="3000"/>
                            </p:stCondLst>
                            <p:childTnLst>
                              <p:par>
                                <p:cTn id="48" presetID="22" presetClass="entr" presetSubtype="2" fill="hold" grpId="0" nodeType="afterEffect">
                                  <p:stCondLst>
                                    <p:cond delay="1000"/>
                                  </p:stCondLst>
                                  <p:childTnLst>
                                    <p:set>
                                      <p:cBhvr>
                                        <p:cTn id="49" dur="1" fill="hold">
                                          <p:stCondLst>
                                            <p:cond delay="0"/>
                                          </p:stCondLst>
                                        </p:cTn>
                                        <p:tgtEl>
                                          <p:spTgt spid="74798"/>
                                        </p:tgtEl>
                                        <p:attrNameLst>
                                          <p:attrName>style.visibility</p:attrName>
                                        </p:attrNameLst>
                                      </p:cBhvr>
                                      <p:to>
                                        <p:strVal val="visible"/>
                                      </p:to>
                                    </p:set>
                                    <p:animEffect transition="in" filter="wipe(right)">
                                      <p:cBhvr>
                                        <p:cTn id="50" dur="500"/>
                                        <p:tgtEl>
                                          <p:spTgt spid="74798"/>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74796"/>
                                        </p:tgtEl>
                                        <p:attrNameLst>
                                          <p:attrName>style.visibility</p:attrName>
                                        </p:attrNameLst>
                                      </p:cBhvr>
                                      <p:to>
                                        <p:strVal val="visible"/>
                                      </p:to>
                                    </p:set>
                                  </p:childTnLst>
                                </p:cTn>
                              </p:par>
                            </p:childTnLst>
                          </p:cTn>
                        </p:par>
                        <p:par>
                          <p:cTn id="53" fill="hold" nodeType="afterGroup">
                            <p:stCondLst>
                              <p:cond delay="4500"/>
                            </p:stCondLst>
                            <p:childTnLst>
                              <p:par>
                                <p:cTn id="54" presetID="22" presetClass="entr" presetSubtype="2" fill="hold" grpId="0" nodeType="afterEffect">
                                  <p:stCondLst>
                                    <p:cond delay="1000"/>
                                  </p:stCondLst>
                                  <p:childTnLst>
                                    <p:set>
                                      <p:cBhvr>
                                        <p:cTn id="55" dur="1" fill="hold">
                                          <p:stCondLst>
                                            <p:cond delay="0"/>
                                          </p:stCondLst>
                                        </p:cTn>
                                        <p:tgtEl>
                                          <p:spTgt spid="74799"/>
                                        </p:tgtEl>
                                        <p:attrNameLst>
                                          <p:attrName>style.visibility</p:attrName>
                                        </p:attrNameLst>
                                      </p:cBhvr>
                                      <p:to>
                                        <p:strVal val="visible"/>
                                      </p:to>
                                    </p:set>
                                    <p:animEffect transition="in" filter="wipe(right)">
                                      <p:cBhvr>
                                        <p:cTn id="56" dur="1000"/>
                                        <p:tgtEl>
                                          <p:spTgt spid="74799"/>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74801"/>
                                        </p:tgtEl>
                                        <p:attrNameLst>
                                          <p:attrName>style.visibility</p:attrName>
                                        </p:attrNameLst>
                                      </p:cBhvr>
                                      <p:to>
                                        <p:strVal val="visible"/>
                                      </p:to>
                                    </p:set>
                                  </p:childTnLst>
                                </p:cTn>
                              </p:par>
                            </p:childTnLst>
                          </p:cTn>
                        </p:par>
                        <p:par>
                          <p:cTn id="59" fill="hold" nodeType="afterGroup">
                            <p:stCondLst>
                              <p:cond delay="6500"/>
                            </p:stCondLst>
                            <p:childTnLst>
                              <p:par>
                                <p:cTn id="60" presetID="22" presetClass="entr" presetSubtype="2" fill="hold" grpId="0" nodeType="afterEffect">
                                  <p:stCondLst>
                                    <p:cond delay="1000"/>
                                  </p:stCondLst>
                                  <p:childTnLst>
                                    <p:set>
                                      <p:cBhvr>
                                        <p:cTn id="61" dur="1" fill="hold">
                                          <p:stCondLst>
                                            <p:cond delay="0"/>
                                          </p:stCondLst>
                                        </p:cTn>
                                        <p:tgtEl>
                                          <p:spTgt spid="74800"/>
                                        </p:tgtEl>
                                        <p:attrNameLst>
                                          <p:attrName>style.visibility</p:attrName>
                                        </p:attrNameLst>
                                      </p:cBhvr>
                                      <p:to>
                                        <p:strVal val="visible"/>
                                      </p:to>
                                    </p:set>
                                    <p:animEffect transition="in" filter="wipe(right)">
                                      <p:cBhvr>
                                        <p:cTn id="62" dur="1000"/>
                                        <p:tgtEl>
                                          <p:spTgt spid="74800"/>
                                        </p:tgtEl>
                                      </p:cBhvr>
                                    </p:animEffect>
                                  </p:childTnLst>
                                </p:cTn>
                              </p:par>
                              <p:par>
                                <p:cTn id="63" presetID="1" presetClass="entr" presetSubtype="0" fill="hold" grpId="0" nodeType="withEffect">
                                  <p:stCondLst>
                                    <p:cond delay="1000"/>
                                  </p:stCondLst>
                                  <p:childTnLst>
                                    <p:set>
                                      <p:cBhvr>
                                        <p:cTn id="64" dur="1" fill="hold">
                                          <p:stCondLst>
                                            <p:cond delay="0"/>
                                          </p:stCondLst>
                                        </p:cTn>
                                        <p:tgtEl>
                                          <p:spTgt spid="74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79" grpId="0" animBg="1"/>
      <p:bldP spid="74780" grpId="0" animBg="1"/>
      <p:bldP spid="74781" grpId="0" animBg="1"/>
      <p:bldP spid="74782" grpId="0" animBg="1"/>
      <p:bldP spid="74783" grpId="0" animBg="1"/>
      <p:bldP spid="74785" grpId="0"/>
      <p:bldP spid="74786" grpId="0"/>
      <p:bldP spid="74787" grpId="0"/>
      <p:bldP spid="74788" grpId="0"/>
      <p:bldP spid="74789" grpId="0"/>
      <p:bldP spid="74790" grpId="0" animBg="1"/>
      <p:bldP spid="74793" grpId="0"/>
      <p:bldP spid="74794" grpId="0"/>
      <p:bldP spid="74795" grpId="0"/>
      <p:bldP spid="74796" grpId="0"/>
      <p:bldP spid="74797" grpId="0" animBg="1"/>
      <p:bldP spid="74798" grpId="0" animBg="1"/>
      <p:bldP spid="74799" grpId="0" animBg="1"/>
      <p:bldP spid="74800" grpId="0" animBg="1"/>
      <p:bldP spid="748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B1810BB-1070-411B-B1C5-00B0FFDF12DB}" type="slidenum">
              <a:rPr lang="fr-FR" smtClean="0"/>
              <a:pPr/>
              <a:t>13</a:t>
            </a:fld>
            <a:endParaRPr lang="fr-F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825" t="16034" r="17974" b="6250"/>
          <a:stretch/>
        </p:blipFill>
        <p:spPr bwMode="auto">
          <a:xfrm>
            <a:off x="439318" y="1123230"/>
            <a:ext cx="8093122" cy="5685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506075" y="1772816"/>
            <a:ext cx="537533" cy="2880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439318" y="1123230"/>
            <a:ext cx="3196578" cy="577578"/>
          </a:xfrm>
          <a:prstGeom prst="rect">
            <a:avLst/>
          </a:prstGeom>
          <a:solidFill>
            <a:schemeClr val="tx1">
              <a:lumMod val="75000"/>
              <a:lumOff val="25000"/>
              <a:alpha val="4705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dirty="0"/>
          </a:p>
        </p:txBody>
      </p:sp>
      <p:sp>
        <p:nvSpPr>
          <p:cNvPr id="7" name="6 Rectángulo"/>
          <p:cNvSpPr/>
          <p:nvPr/>
        </p:nvSpPr>
        <p:spPr>
          <a:xfrm>
            <a:off x="4427984" y="1124744"/>
            <a:ext cx="4104456" cy="577578"/>
          </a:xfrm>
          <a:prstGeom prst="rect">
            <a:avLst/>
          </a:prstGeom>
          <a:solidFill>
            <a:srgbClr val="FF0000">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2 Rectángulo"/>
          <p:cNvSpPr/>
          <p:nvPr/>
        </p:nvSpPr>
        <p:spPr>
          <a:xfrm>
            <a:off x="0" y="0"/>
            <a:ext cx="9144000" cy="646331"/>
          </a:xfrm>
          <a:prstGeom prst="rect">
            <a:avLst/>
          </a:prstGeom>
        </p:spPr>
        <p:txBody>
          <a:bodyPr wrap="square">
            <a:spAutoFit/>
          </a:bodyPr>
          <a:lstStyle/>
          <a:p>
            <a:r>
              <a:rPr lang="fr-FR" b="1" dirty="0"/>
              <a:t>2. MODELES DE LA STRUCTURE DE LA TERRE</a:t>
            </a:r>
          </a:p>
          <a:p>
            <a:r>
              <a:rPr lang="fr-FR" b="1" dirty="0"/>
              <a:t>2.2. Modèle Sismologique</a:t>
            </a:r>
          </a:p>
        </p:txBody>
      </p:sp>
    </p:spTree>
    <p:extLst>
      <p:ext uri="{BB962C8B-B14F-4D97-AF65-F5344CB8AC3E}">
        <p14:creationId xmlns:p14="http://schemas.microsoft.com/office/powerpoint/2010/main" val="3106486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44000" cy="4524315"/>
          </a:xfrm>
          <a:prstGeom prst="rect">
            <a:avLst/>
          </a:prstGeom>
        </p:spPr>
        <p:txBody>
          <a:bodyPr wrap="square">
            <a:spAutoFit/>
          </a:bodyPr>
          <a:lstStyle/>
          <a:p>
            <a:r>
              <a:rPr lang="fr-FR" b="1" dirty="0"/>
              <a:t>3. STRUCTURE DU GLOBE TERRESTRE </a:t>
            </a:r>
          </a:p>
          <a:p>
            <a:r>
              <a:rPr lang="fr-FR" b="1" dirty="0"/>
              <a:t>3.1. Structure interne du globe</a:t>
            </a:r>
            <a:endParaRPr lang="fr-FR" dirty="0"/>
          </a:p>
          <a:p>
            <a:r>
              <a:rPr lang="fr-FR" b="1" dirty="0">
                <a:solidFill>
                  <a:srgbClr val="00B050"/>
                </a:solidFill>
              </a:rPr>
              <a:t>3.1.1. Sur la base des discontinuités majeures des vitesses des ondes sismiques</a:t>
            </a:r>
          </a:p>
          <a:p>
            <a:pPr algn="just"/>
            <a:r>
              <a:rPr lang="fr-FR" dirty="0"/>
              <a:t>Sur la base des discontinuités majeures on distingue:</a:t>
            </a:r>
          </a:p>
          <a:p>
            <a:pPr algn="just"/>
            <a:r>
              <a:rPr lang="fr-FR" dirty="0"/>
              <a:t> </a:t>
            </a:r>
          </a:p>
          <a:p>
            <a:pPr algn="just"/>
            <a:r>
              <a:rPr lang="fr-FR" b="1" i="1" dirty="0">
                <a:solidFill>
                  <a:schemeClr val="accent6">
                    <a:lumMod val="75000"/>
                  </a:schemeClr>
                </a:solidFill>
                <a:effectLst>
                  <a:outerShdw blurRad="38100" dist="38100" dir="2700000" algn="tl">
                    <a:srgbClr val="000000">
                      <a:alpha val="43137"/>
                    </a:srgbClr>
                  </a:outerShdw>
                </a:effectLst>
              </a:rPr>
              <a:t>La croûte : </a:t>
            </a:r>
            <a:r>
              <a:rPr lang="fr-FR" dirty="0"/>
              <a:t>c’est la couche externe qui représente 1,5% volume de la Terre. Elle est limitée à la base par la discontinuité majeure de Mohorovicic (dite </a:t>
            </a:r>
            <a:r>
              <a:rPr lang="fr-FR" dirty="0" err="1"/>
              <a:t>Moho</a:t>
            </a:r>
            <a:r>
              <a:rPr lang="fr-FR" dirty="0"/>
              <a:t>). On distingue 2 types de croûtes: </a:t>
            </a:r>
          </a:p>
          <a:p>
            <a:pPr algn="just"/>
            <a:endParaRPr lang="fr-FR" dirty="0"/>
          </a:p>
          <a:p>
            <a:pPr algn="just"/>
            <a:r>
              <a:rPr lang="fr-FR" dirty="0"/>
              <a:t>− </a:t>
            </a:r>
            <a:r>
              <a:rPr lang="fr-FR" b="1" i="1" dirty="0">
                <a:solidFill>
                  <a:schemeClr val="tx2">
                    <a:lumMod val="60000"/>
                    <a:lumOff val="40000"/>
                  </a:schemeClr>
                </a:solidFill>
              </a:rPr>
              <a:t>la croûte continentale</a:t>
            </a:r>
            <a:r>
              <a:rPr lang="fr-FR" dirty="0"/>
              <a:t>, épaisse en moyenne de 35 km (mais dont l'épaisseur peut atteindre 80 km sous les hautes chaînes de montagnes. </a:t>
            </a:r>
          </a:p>
          <a:p>
            <a:pPr algn="just"/>
            <a:endParaRPr lang="fr-FR" dirty="0"/>
          </a:p>
          <a:p>
            <a:pPr algn="just"/>
            <a:r>
              <a:rPr lang="fr-FR" dirty="0"/>
              <a:t>− </a:t>
            </a:r>
            <a:r>
              <a:rPr lang="fr-FR" b="1" i="1" dirty="0">
                <a:solidFill>
                  <a:schemeClr val="tx2">
                    <a:lumMod val="60000"/>
                    <a:lumOff val="40000"/>
                  </a:schemeClr>
                </a:solidFill>
              </a:rPr>
              <a:t>la croûte océanique</a:t>
            </a:r>
            <a:r>
              <a:rPr lang="fr-FR" dirty="0"/>
              <a:t>, très mince (5 à 8 km sous les océans). </a:t>
            </a:r>
          </a:p>
          <a:p>
            <a:pPr algn="just"/>
            <a:endParaRPr lang="fr-FR" dirty="0"/>
          </a:p>
          <a:p>
            <a:pPr algn="just"/>
            <a:r>
              <a:rPr lang="fr-FR" dirty="0"/>
              <a:t>Les différences d’épaisseurs sont étroitement liées aux phénomènes d’isostasie qui impliquent les différences de la densité des roches. </a:t>
            </a:r>
          </a:p>
          <a:p>
            <a:pPr algn="just"/>
            <a:endParaRPr lang="fr-FR" b="1" dirty="0"/>
          </a:p>
        </p:txBody>
      </p:sp>
      <p:sp>
        <p:nvSpPr>
          <p:cNvPr id="2" name="1 Marcador de número de diapositiva"/>
          <p:cNvSpPr>
            <a:spLocks noGrp="1"/>
          </p:cNvSpPr>
          <p:nvPr>
            <p:ph type="sldNum" sz="quarter" idx="12"/>
          </p:nvPr>
        </p:nvSpPr>
        <p:spPr/>
        <p:txBody>
          <a:bodyPr/>
          <a:lstStyle/>
          <a:p>
            <a:fld id="{FB1810BB-1070-411B-B1C5-00B0FFDF12DB}" type="slidenum">
              <a:rPr lang="fr-FR" smtClean="0"/>
              <a:pPr/>
              <a:t>14</a:t>
            </a:fld>
            <a:endParaRPr lang="fr-FR"/>
          </a:p>
        </p:txBody>
      </p:sp>
      <p:pic>
        <p:nvPicPr>
          <p:cNvPr id="5" name="Picture 6" descr="http://s4.e-monsite.com/2011/04/01/04/resize_550_550/structure_glob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4119256"/>
            <a:ext cx="5256584" cy="276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545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B1810BB-1070-411B-B1C5-00B0FFDF12DB}" type="slidenum">
              <a:rPr lang="fr-FR" smtClean="0"/>
              <a:pPr/>
              <a:t>15</a:t>
            </a:fld>
            <a:endParaRPr lang="fr-FR"/>
          </a:p>
        </p:txBody>
      </p:sp>
      <p:sp>
        <p:nvSpPr>
          <p:cNvPr id="14" name="Text Box 7"/>
          <p:cNvSpPr txBox="1">
            <a:spLocks noChangeArrowheads="1"/>
          </p:cNvSpPr>
          <p:nvPr/>
        </p:nvSpPr>
        <p:spPr bwMode="auto">
          <a:xfrm>
            <a:off x="714348" y="2000240"/>
            <a:ext cx="74676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50000"/>
              </a:spcBef>
              <a:spcAft>
                <a:spcPct val="0"/>
              </a:spcAft>
              <a:defRPr sz="2400" b="1">
                <a:solidFill>
                  <a:schemeClr val="tx1"/>
                </a:solidFill>
                <a:latin typeface="Times New Roman" pitchFamily="18" charset="0"/>
              </a:defRPr>
            </a:lvl6pPr>
            <a:lvl7pPr marL="2971800" indent="-228600" eaLnBrk="0" fontAlgn="base" hangingPunct="0">
              <a:spcBef>
                <a:spcPct val="50000"/>
              </a:spcBef>
              <a:spcAft>
                <a:spcPct val="0"/>
              </a:spcAft>
              <a:defRPr sz="2400" b="1">
                <a:solidFill>
                  <a:schemeClr val="tx1"/>
                </a:solidFill>
                <a:latin typeface="Times New Roman" pitchFamily="18" charset="0"/>
              </a:defRPr>
            </a:lvl7pPr>
            <a:lvl8pPr marL="3429000" indent="-228600" eaLnBrk="0" fontAlgn="base" hangingPunct="0">
              <a:spcBef>
                <a:spcPct val="50000"/>
              </a:spcBef>
              <a:spcAft>
                <a:spcPct val="0"/>
              </a:spcAft>
              <a:defRPr sz="2400" b="1">
                <a:solidFill>
                  <a:schemeClr val="tx1"/>
                </a:solidFill>
                <a:latin typeface="Times New Roman" pitchFamily="18" charset="0"/>
              </a:defRPr>
            </a:lvl8pPr>
            <a:lvl9pPr marL="3886200" indent="-228600" eaLnBrk="0" fontAlgn="base" hangingPunct="0">
              <a:spcBef>
                <a:spcPct val="50000"/>
              </a:spcBef>
              <a:spcAft>
                <a:spcPct val="0"/>
              </a:spcAft>
              <a:defRPr sz="2400" b="1">
                <a:solidFill>
                  <a:schemeClr val="tx1"/>
                </a:solidFill>
                <a:latin typeface="Times New Roman" pitchFamily="18" charset="0"/>
              </a:defRPr>
            </a:lvl9pPr>
          </a:lstStyle>
          <a:p>
            <a:pPr algn="ctr" eaLnBrk="1" hangingPunct="1"/>
            <a:r>
              <a:rPr lang="fr-FR" altLang="es-ES" dirty="0"/>
              <a:t>Effets de relief (excès ou déficit de masse) est naturellement compensé en profondeur: </a:t>
            </a:r>
          </a:p>
          <a:p>
            <a:pPr algn="ctr" eaLnBrk="1" hangingPunct="1"/>
            <a:r>
              <a:rPr lang="fr-FR" altLang="es-ES" dirty="0">
                <a:solidFill>
                  <a:srgbClr val="FF0000"/>
                </a:solidFill>
              </a:rPr>
              <a:t>ISOSTASIE = équilibre hydrostatique</a:t>
            </a:r>
          </a:p>
        </p:txBody>
      </p:sp>
      <p:sp>
        <p:nvSpPr>
          <p:cNvPr id="16" name="Line 11"/>
          <p:cNvSpPr>
            <a:spLocks noChangeShapeType="1"/>
          </p:cNvSpPr>
          <p:nvPr/>
        </p:nvSpPr>
        <p:spPr bwMode="auto">
          <a:xfrm>
            <a:off x="838200" y="4763498"/>
            <a:ext cx="1050925"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17" name="Text Box 12"/>
          <p:cNvSpPr txBox="1">
            <a:spLocks noChangeArrowheads="1"/>
          </p:cNvSpPr>
          <p:nvPr/>
        </p:nvSpPr>
        <p:spPr bwMode="auto">
          <a:xfrm>
            <a:off x="1984375" y="4338048"/>
            <a:ext cx="6245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50000"/>
              </a:spcBef>
              <a:spcAft>
                <a:spcPct val="0"/>
              </a:spcAft>
              <a:defRPr sz="2400" b="1">
                <a:solidFill>
                  <a:schemeClr val="tx1"/>
                </a:solidFill>
                <a:latin typeface="Times New Roman" pitchFamily="18" charset="0"/>
              </a:defRPr>
            </a:lvl6pPr>
            <a:lvl7pPr marL="2971800" indent="-228600" eaLnBrk="0" fontAlgn="base" hangingPunct="0">
              <a:spcBef>
                <a:spcPct val="50000"/>
              </a:spcBef>
              <a:spcAft>
                <a:spcPct val="0"/>
              </a:spcAft>
              <a:defRPr sz="2400" b="1">
                <a:solidFill>
                  <a:schemeClr val="tx1"/>
                </a:solidFill>
                <a:latin typeface="Times New Roman" pitchFamily="18" charset="0"/>
              </a:defRPr>
            </a:lvl7pPr>
            <a:lvl8pPr marL="3429000" indent="-228600" eaLnBrk="0" fontAlgn="base" hangingPunct="0">
              <a:spcBef>
                <a:spcPct val="50000"/>
              </a:spcBef>
              <a:spcAft>
                <a:spcPct val="0"/>
              </a:spcAft>
              <a:defRPr sz="2400" b="1">
                <a:solidFill>
                  <a:schemeClr val="tx1"/>
                </a:solidFill>
                <a:latin typeface="Times New Roman" pitchFamily="18" charset="0"/>
              </a:defRPr>
            </a:lvl8pPr>
            <a:lvl9pPr marL="3886200" indent="-228600" eaLnBrk="0" fontAlgn="base" hangingPunct="0">
              <a:spcBef>
                <a:spcPct val="50000"/>
              </a:spcBef>
              <a:spcAft>
                <a:spcPct val="0"/>
              </a:spcAft>
              <a:defRPr sz="2400" b="1">
                <a:solidFill>
                  <a:schemeClr val="tx1"/>
                </a:solidFill>
                <a:latin typeface="Times New Roman" pitchFamily="18" charset="0"/>
              </a:defRPr>
            </a:lvl9pPr>
          </a:lstStyle>
          <a:p>
            <a:pPr eaLnBrk="1" hangingPunct="1"/>
            <a:r>
              <a:rPr lang="fr-FR" altLang="es-ES"/>
              <a:t>Un relief (excès de masse en surface) est compensé par une masse faible en profondeur</a:t>
            </a:r>
          </a:p>
        </p:txBody>
      </p:sp>
      <p:sp>
        <p:nvSpPr>
          <p:cNvPr id="18" name="Rectangle 14"/>
          <p:cNvSpPr>
            <a:spLocks noChangeArrowheads="1"/>
          </p:cNvSpPr>
          <p:nvPr/>
        </p:nvSpPr>
        <p:spPr bwMode="auto">
          <a:xfrm>
            <a:off x="2209800" y="5846173"/>
            <a:ext cx="1419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50000"/>
              </a:spcBef>
              <a:spcAft>
                <a:spcPct val="0"/>
              </a:spcAft>
              <a:defRPr sz="2400" b="1">
                <a:solidFill>
                  <a:schemeClr val="tx1"/>
                </a:solidFill>
                <a:latin typeface="Times New Roman" pitchFamily="18" charset="0"/>
              </a:defRPr>
            </a:lvl6pPr>
            <a:lvl7pPr marL="2971800" indent="-228600" eaLnBrk="0" fontAlgn="base" hangingPunct="0">
              <a:spcBef>
                <a:spcPct val="50000"/>
              </a:spcBef>
              <a:spcAft>
                <a:spcPct val="0"/>
              </a:spcAft>
              <a:defRPr sz="2400" b="1">
                <a:solidFill>
                  <a:schemeClr val="tx1"/>
                </a:solidFill>
                <a:latin typeface="Times New Roman" pitchFamily="18" charset="0"/>
              </a:defRPr>
            </a:lvl7pPr>
            <a:lvl8pPr marL="3429000" indent="-228600" eaLnBrk="0" fontAlgn="base" hangingPunct="0">
              <a:spcBef>
                <a:spcPct val="50000"/>
              </a:spcBef>
              <a:spcAft>
                <a:spcPct val="0"/>
              </a:spcAft>
              <a:defRPr sz="2400" b="1">
                <a:solidFill>
                  <a:schemeClr val="tx1"/>
                </a:solidFill>
                <a:latin typeface="Times New Roman" pitchFamily="18" charset="0"/>
              </a:defRPr>
            </a:lvl8pPr>
            <a:lvl9pPr marL="3886200" indent="-228600" eaLnBrk="0" fontAlgn="base" hangingPunct="0">
              <a:spcBef>
                <a:spcPct val="50000"/>
              </a:spcBef>
              <a:spcAft>
                <a:spcPct val="0"/>
              </a:spcAft>
              <a:defRPr sz="2400" b="1">
                <a:solidFill>
                  <a:schemeClr val="tx1"/>
                </a:solidFill>
                <a:latin typeface="Times New Roman" pitchFamily="18" charset="0"/>
              </a:defRPr>
            </a:lvl9pPr>
          </a:lstStyle>
          <a:p>
            <a:pPr eaLnBrk="1" hangingPunct="1"/>
            <a:r>
              <a:rPr lang="fr-FR" altLang="es-ES"/>
              <a:t>Exemple:</a:t>
            </a:r>
          </a:p>
        </p:txBody>
      </p:sp>
      <p:sp>
        <p:nvSpPr>
          <p:cNvPr id="19" name="Rectangle 15"/>
          <p:cNvSpPr>
            <a:spLocks noChangeArrowheads="1"/>
          </p:cNvSpPr>
          <p:nvPr/>
        </p:nvSpPr>
        <p:spPr bwMode="auto">
          <a:xfrm>
            <a:off x="3498850" y="5846173"/>
            <a:ext cx="28007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50000"/>
              </a:spcBef>
              <a:spcAft>
                <a:spcPct val="0"/>
              </a:spcAft>
              <a:defRPr sz="2400" b="1">
                <a:solidFill>
                  <a:schemeClr val="tx1"/>
                </a:solidFill>
                <a:latin typeface="Times New Roman" pitchFamily="18" charset="0"/>
              </a:defRPr>
            </a:lvl6pPr>
            <a:lvl7pPr marL="2971800" indent="-228600" eaLnBrk="0" fontAlgn="base" hangingPunct="0">
              <a:spcBef>
                <a:spcPct val="50000"/>
              </a:spcBef>
              <a:spcAft>
                <a:spcPct val="0"/>
              </a:spcAft>
              <a:defRPr sz="2400" b="1">
                <a:solidFill>
                  <a:schemeClr val="tx1"/>
                </a:solidFill>
                <a:latin typeface="Times New Roman" pitchFamily="18" charset="0"/>
              </a:defRPr>
            </a:lvl7pPr>
            <a:lvl8pPr marL="3429000" indent="-228600" eaLnBrk="0" fontAlgn="base" hangingPunct="0">
              <a:spcBef>
                <a:spcPct val="50000"/>
              </a:spcBef>
              <a:spcAft>
                <a:spcPct val="0"/>
              </a:spcAft>
              <a:defRPr sz="2400" b="1">
                <a:solidFill>
                  <a:schemeClr val="tx1"/>
                </a:solidFill>
                <a:latin typeface="Times New Roman" pitchFamily="18" charset="0"/>
              </a:defRPr>
            </a:lvl8pPr>
            <a:lvl9pPr marL="3886200" indent="-228600" eaLnBrk="0" fontAlgn="base" hangingPunct="0">
              <a:spcBef>
                <a:spcPct val="50000"/>
              </a:spcBef>
              <a:spcAft>
                <a:spcPct val="0"/>
              </a:spcAft>
              <a:defRPr sz="2400" b="1">
                <a:solidFill>
                  <a:schemeClr val="tx1"/>
                </a:solidFill>
                <a:latin typeface="Times New Roman" pitchFamily="18" charset="0"/>
              </a:defRPr>
            </a:lvl9pPr>
          </a:lstStyle>
          <a:p>
            <a:pPr eaLnBrk="1" hangingPunct="1"/>
            <a:r>
              <a:rPr lang="fr-FR" altLang="es-ES" dirty="0"/>
              <a:t>le glaçon dans le jus</a:t>
            </a:r>
          </a:p>
        </p:txBody>
      </p:sp>
      <p:sp>
        <p:nvSpPr>
          <p:cNvPr id="10" name="Rectangle 9"/>
          <p:cNvSpPr/>
          <p:nvPr/>
        </p:nvSpPr>
        <p:spPr>
          <a:xfrm>
            <a:off x="0" y="0"/>
            <a:ext cx="9144000" cy="923330"/>
          </a:xfrm>
          <a:prstGeom prst="rect">
            <a:avLst/>
          </a:prstGeom>
        </p:spPr>
        <p:txBody>
          <a:bodyPr wrap="square">
            <a:spAutoFit/>
          </a:bodyPr>
          <a:lstStyle/>
          <a:p>
            <a:r>
              <a:rPr lang="fr-FR" b="1" dirty="0"/>
              <a:t>3. STRUCTURE DU GLOBE TERRESTRE </a:t>
            </a:r>
          </a:p>
          <a:p>
            <a:r>
              <a:rPr lang="fr-FR" b="1" dirty="0"/>
              <a:t>3.1. Structure interne du globe</a:t>
            </a:r>
            <a:endParaRPr lang="fr-FR" dirty="0"/>
          </a:p>
          <a:p>
            <a:r>
              <a:rPr lang="fr-FR" b="1" dirty="0">
                <a:solidFill>
                  <a:srgbClr val="00B050"/>
                </a:solidFill>
              </a:rPr>
              <a:t>3.1.1. Sur la base des discontinuités majeures des vitesses des ondes sismiques</a:t>
            </a:r>
          </a:p>
        </p:txBody>
      </p:sp>
    </p:spTree>
    <p:extLst>
      <p:ext uri="{BB962C8B-B14F-4D97-AF65-F5344CB8AC3E}">
        <p14:creationId xmlns:p14="http://schemas.microsoft.com/office/powerpoint/2010/main" val="310392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B1810BB-1070-411B-B1C5-00B0FFDF12DB}" type="slidenum">
              <a:rPr lang="fr-FR" smtClean="0"/>
              <a:pPr/>
              <a:t>16</a:t>
            </a:fld>
            <a:endParaRPr lang="fr-FR"/>
          </a:p>
        </p:txBody>
      </p:sp>
      <p:pic>
        <p:nvPicPr>
          <p:cNvPr id="20" name="Picture 4" descr="E:\Blanka\Kurse\Einfuehrung_Geologie_KA-01\Scans\Airy2.JPG"/>
          <p:cNvPicPr>
            <a:picLocks noChangeAspect="1" noChangeArrowheads="1"/>
          </p:cNvPicPr>
          <p:nvPr/>
        </p:nvPicPr>
        <p:blipFill>
          <a:blip r:embed="rId3" cstate="print">
            <a:lum bright="-6000" contrast="18000"/>
            <a:extLst>
              <a:ext uri="{28A0092B-C50C-407E-A947-70E740481C1C}">
                <a14:useLocalDpi xmlns:a14="http://schemas.microsoft.com/office/drawing/2010/main" val="0"/>
              </a:ext>
            </a:extLst>
          </a:blip>
          <a:srcRect t="3484"/>
          <a:stretch>
            <a:fillRect/>
          </a:stretch>
        </p:blipFill>
        <p:spPr bwMode="auto">
          <a:xfrm>
            <a:off x="0" y="1565274"/>
            <a:ext cx="4889894" cy="387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5"/>
          <p:cNvPicPr>
            <a:picLocks noChangeAspect="1" noChangeArrowheads="1"/>
          </p:cNvPicPr>
          <p:nvPr/>
        </p:nvPicPr>
        <p:blipFill>
          <a:blip r:embed="rId4" cstate="print">
            <a:extLst>
              <a:ext uri="{28A0092B-C50C-407E-A947-70E740481C1C}">
                <a14:useLocalDpi xmlns:a14="http://schemas.microsoft.com/office/drawing/2010/main" val="0"/>
              </a:ext>
            </a:extLst>
          </a:blip>
          <a:srcRect l="5704" t="21201" r="39616" b="43546"/>
          <a:stretch>
            <a:fillRect/>
          </a:stretch>
        </p:blipFill>
        <p:spPr bwMode="auto">
          <a:xfrm>
            <a:off x="5179602" y="1645344"/>
            <a:ext cx="3784033" cy="351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1"/>
          <p:cNvSpPr txBox="1">
            <a:spLocks noChangeArrowheads="1"/>
          </p:cNvSpPr>
          <p:nvPr/>
        </p:nvSpPr>
        <p:spPr bwMode="auto">
          <a:xfrm>
            <a:off x="5580112" y="5445224"/>
            <a:ext cx="3071813" cy="77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l-GR" altLang="es-ES" sz="4400" b="1" dirty="0">
                <a:solidFill>
                  <a:srgbClr val="CC0000"/>
                </a:solidFill>
                <a:cs typeface="Times New Roman" pitchFamily="18" charset="0"/>
              </a:rPr>
              <a:t>Σ</a:t>
            </a:r>
            <a:r>
              <a:rPr lang="de-DE" altLang="es-ES" sz="3600" b="1" dirty="0">
                <a:solidFill>
                  <a:srgbClr val="CC0000"/>
                </a:solidFill>
                <a:cs typeface="Times New Roman" pitchFamily="18" charset="0"/>
              </a:rPr>
              <a:t> </a:t>
            </a:r>
            <a:r>
              <a:rPr lang="el-GR" altLang="es-ES" sz="3600" b="1" dirty="0">
                <a:solidFill>
                  <a:srgbClr val="CC0000"/>
                </a:solidFill>
                <a:cs typeface="Times New Roman" pitchFamily="18" charset="0"/>
              </a:rPr>
              <a:t>ρ</a:t>
            </a:r>
            <a:r>
              <a:rPr lang="de-DE" altLang="es-ES" sz="3600" b="1" baseline="-25000" dirty="0">
                <a:solidFill>
                  <a:srgbClr val="CC0000"/>
                </a:solidFill>
                <a:latin typeface="Arial" charset="0"/>
              </a:rPr>
              <a:t>i</a:t>
            </a:r>
            <a:r>
              <a:rPr lang="el-GR" altLang="es-ES" sz="3600" b="1" dirty="0">
                <a:solidFill>
                  <a:srgbClr val="CC0000"/>
                </a:solidFill>
                <a:cs typeface="Times New Roman" pitchFamily="18" charset="0"/>
              </a:rPr>
              <a:t>·</a:t>
            </a:r>
            <a:r>
              <a:rPr lang="de-DE" altLang="es-ES" sz="3600" b="1" dirty="0">
                <a:solidFill>
                  <a:srgbClr val="CC0000"/>
                </a:solidFill>
                <a:latin typeface="Arial" charset="0"/>
              </a:rPr>
              <a:t>h</a:t>
            </a:r>
            <a:r>
              <a:rPr lang="de-DE" altLang="es-ES" sz="3600" b="1" baseline="-25000" dirty="0">
                <a:solidFill>
                  <a:srgbClr val="CC0000"/>
                </a:solidFill>
                <a:latin typeface="Arial" charset="0"/>
              </a:rPr>
              <a:t>i</a:t>
            </a:r>
            <a:r>
              <a:rPr lang="de-DE" altLang="es-ES" sz="3600" b="1" dirty="0">
                <a:solidFill>
                  <a:srgbClr val="CC0000"/>
                </a:solidFill>
                <a:latin typeface="Arial" charset="0"/>
              </a:rPr>
              <a:t> </a:t>
            </a:r>
            <a:r>
              <a:rPr lang="de-DE" altLang="es-ES" sz="2800" b="1" dirty="0">
                <a:solidFill>
                  <a:srgbClr val="CC0000"/>
                </a:solidFill>
                <a:latin typeface="Arial" charset="0"/>
              </a:rPr>
              <a:t>= const.</a:t>
            </a:r>
            <a:endParaRPr lang="de-DE" altLang="es-ES" sz="2800" b="1" baseline="-25000" dirty="0">
              <a:solidFill>
                <a:srgbClr val="CC0000"/>
              </a:solidFill>
              <a:latin typeface="Arial" charset="0"/>
              <a:sym typeface="Arrows1" pitchFamily="34" charset="2"/>
            </a:endParaRPr>
          </a:p>
        </p:txBody>
      </p:sp>
      <p:sp>
        <p:nvSpPr>
          <p:cNvPr id="8" name="Rectangle 7"/>
          <p:cNvSpPr/>
          <p:nvPr/>
        </p:nvSpPr>
        <p:spPr>
          <a:xfrm>
            <a:off x="0" y="0"/>
            <a:ext cx="9144000" cy="923330"/>
          </a:xfrm>
          <a:prstGeom prst="rect">
            <a:avLst/>
          </a:prstGeom>
        </p:spPr>
        <p:txBody>
          <a:bodyPr wrap="square">
            <a:spAutoFit/>
          </a:bodyPr>
          <a:lstStyle/>
          <a:p>
            <a:r>
              <a:rPr lang="fr-FR" b="1" dirty="0"/>
              <a:t>3. STRUCTURE DU GLOBE TERRESTRE </a:t>
            </a:r>
          </a:p>
          <a:p>
            <a:r>
              <a:rPr lang="fr-FR" b="1" dirty="0"/>
              <a:t>3.1. Structure interne du globe</a:t>
            </a:r>
            <a:endParaRPr lang="fr-FR" dirty="0"/>
          </a:p>
          <a:p>
            <a:r>
              <a:rPr lang="fr-FR" b="1" dirty="0">
                <a:solidFill>
                  <a:srgbClr val="00B050"/>
                </a:solidFill>
              </a:rPr>
              <a:t>3.1.1. Sur la base des discontinuités majeures des vitesses des ondes sismiques</a:t>
            </a:r>
          </a:p>
        </p:txBody>
      </p:sp>
    </p:spTree>
    <p:extLst>
      <p:ext uri="{BB962C8B-B14F-4D97-AF65-F5344CB8AC3E}">
        <p14:creationId xmlns:p14="http://schemas.microsoft.com/office/powerpoint/2010/main" val="2826378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1111923"/>
            <a:ext cx="9144000" cy="2031325"/>
          </a:xfrm>
          <a:prstGeom prst="rect">
            <a:avLst/>
          </a:prstGeom>
        </p:spPr>
        <p:txBody>
          <a:bodyPr wrap="square">
            <a:spAutoFit/>
          </a:bodyPr>
          <a:lstStyle/>
          <a:p>
            <a:pPr algn="just"/>
            <a:endParaRPr lang="fr-FR" dirty="0"/>
          </a:p>
          <a:p>
            <a:pPr algn="just"/>
            <a:r>
              <a:rPr lang="fr-FR" b="1" i="1" dirty="0">
                <a:solidFill>
                  <a:schemeClr val="accent6">
                    <a:lumMod val="75000"/>
                  </a:schemeClr>
                </a:solidFill>
                <a:effectLst>
                  <a:outerShdw blurRad="38100" dist="38100" dir="2700000" algn="tl">
                    <a:srgbClr val="000000">
                      <a:alpha val="43137"/>
                    </a:srgbClr>
                  </a:outerShdw>
                </a:effectLst>
              </a:rPr>
              <a:t>Le manteau : </a:t>
            </a:r>
            <a:r>
              <a:rPr lang="fr-FR" dirty="0"/>
              <a:t>il représente 82,5 % en volume de la Terre. Son épaisseur est de 2900 km. Il est limité à la base par la discontinuité majeure de Gutenberg. On peut distinguer au sein de ce manteau 2 unités : </a:t>
            </a:r>
          </a:p>
          <a:p>
            <a:pPr algn="just"/>
            <a:endParaRPr lang="fr-FR" dirty="0"/>
          </a:p>
          <a:p>
            <a:pPr algn="just"/>
            <a:r>
              <a:rPr lang="fr-FR" dirty="0"/>
              <a:t>− le </a:t>
            </a:r>
            <a:r>
              <a:rPr lang="fr-FR" b="1" i="1" dirty="0">
                <a:solidFill>
                  <a:schemeClr val="tx2">
                    <a:lumMod val="60000"/>
                    <a:lumOff val="40000"/>
                  </a:schemeClr>
                </a:solidFill>
              </a:rPr>
              <a:t>manteau supérieur </a:t>
            </a:r>
            <a:r>
              <a:rPr lang="fr-FR" dirty="0"/>
              <a:t>qui s’étend jusqu'à 670 km. </a:t>
            </a:r>
          </a:p>
          <a:p>
            <a:pPr algn="just"/>
            <a:r>
              <a:rPr lang="fr-FR" dirty="0"/>
              <a:t>− le </a:t>
            </a:r>
            <a:r>
              <a:rPr lang="fr-FR" b="1" i="1" dirty="0">
                <a:solidFill>
                  <a:schemeClr val="tx2">
                    <a:lumMod val="60000"/>
                    <a:lumOff val="40000"/>
                  </a:schemeClr>
                </a:solidFill>
              </a:rPr>
              <a:t>manteau inférieur </a:t>
            </a:r>
            <a:r>
              <a:rPr lang="fr-FR" dirty="0"/>
              <a:t>dont la profondeur est comprise entre 670 km et 2900 km. </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284984"/>
            <a:ext cx="3646308"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0" y="3573016"/>
            <a:ext cx="5254202" cy="2585323"/>
          </a:xfrm>
          <a:prstGeom prst="rect">
            <a:avLst/>
          </a:prstGeom>
        </p:spPr>
        <p:txBody>
          <a:bodyPr wrap="square">
            <a:spAutoFit/>
          </a:bodyPr>
          <a:lstStyle/>
          <a:p>
            <a:pPr algn="just"/>
            <a:r>
              <a:rPr lang="fr-FR" b="1" i="1" dirty="0">
                <a:solidFill>
                  <a:schemeClr val="accent6">
                    <a:lumMod val="75000"/>
                  </a:schemeClr>
                </a:solidFill>
                <a:effectLst>
                  <a:outerShdw blurRad="38100" dist="38100" dir="2700000" algn="tl">
                    <a:srgbClr val="000000">
                      <a:alpha val="43137"/>
                    </a:srgbClr>
                  </a:outerShdw>
                </a:effectLst>
              </a:rPr>
              <a:t>Le Noyau : </a:t>
            </a:r>
            <a:r>
              <a:rPr lang="fr-FR" dirty="0"/>
              <a:t>il représente 16% du globe terrestre. Le noyau a une épaisseur maximale de 3300 km. Il comprend : </a:t>
            </a:r>
          </a:p>
          <a:p>
            <a:pPr algn="just"/>
            <a:endParaRPr lang="fr-FR" dirty="0"/>
          </a:p>
          <a:p>
            <a:pPr algn="just"/>
            <a:r>
              <a:rPr lang="fr-FR" dirty="0"/>
              <a:t>− le </a:t>
            </a:r>
            <a:r>
              <a:rPr lang="fr-FR" b="1" i="1" dirty="0">
                <a:solidFill>
                  <a:schemeClr val="tx2">
                    <a:lumMod val="60000"/>
                    <a:lumOff val="40000"/>
                  </a:schemeClr>
                </a:solidFill>
              </a:rPr>
              <a:t>noyaux externe</a:t>
            </a:r>
            <a:r>
              <a:rPr lang="fr-FR" dirty="0"/>
              <a:t>, dont la profondeur est comprise entre 2885 km et 5155 km. </a:t>
            </a:r>
          </a:p>
          <a:p>
            <a:pPr algn="just"/>
            <a:endParaRPr lang="fr-FR" dirty="0"/>
          </a:p>
          <a:p>
            <a:pPr algn="just"/>
            <a:r>
              <a:rPr lang="fr-FR" dirty="0"/>
              <a:t>− le </a:t>
            </a:r>
            <a:r>
              <a:rPr lang="fr-FR" b="1" i="1" dirty="0">
                <a:solidFill>
                  <a:schemeClr val="tx2">
                    <a:lumMod val="60000"/>
                    <a:lumOff val="40000"/>
                  </a:schemeClr>
                </a:solidFill>
              </a:rPr>
              <a:t>noyau interne </a:t>
            </a:r>
            <a:r>
              <a:rPr lang="fr-FR" dirty="0"/>
              <a:t>(ou Graine). dont la profondeur est comprise entre 5155 km et 6370 km.</a:t>
            </a:r>
          </a:p>
        </p:txBody>
      </p:sp>
      <p:sp>
        <p:nvSpPr>
          <p:cNvPr id="4" name="3 Marcador de número de diapositiva"/>
          <p:cNvSpPr>
            <a:spLocks noGrp="1"/>
          </p:cNvSpPr>
          <p:nvPr>
            <p:ph type="sldNum" sz="quarter" idx="12"/>
          </p:nvPr>
        </p:nvSpPr>
        <p:spPr/>
        <p:txBody>
          <a:bodyPr/>
          <a:lstStyle/>
          <a:p>
            <a:fld id="{FB1810BB-1070-411B-B1C5-00B0FFDF12DB}" type="slidenum">
              <a:rPr lang="fr-FR" smtClean="0"/>
              <a:pPr/>
              <a:t>17</a:t>
            </a:fld>
            <a:endParaRPr lang="fr-FR"/>
          </a:p>
        </p:txBody>
      </p:sp>
      <p:sp>
        <p:nvSpPr>
          <p:cNvPr id="6" name="Rectangle 5"/>
          <p:cNvSpPr/>
          <p:nvPr/>
        </p:nvSpPr>
        <p:spPr>
          <a:xfrm>
            <a:off x="0" y="0"/>
            <a:ext cx="9144000" cy="923330"/>
          </a:xfrm>
          <a:prstGeom prst="rect">
            <a:avLst/>
          </a:prstGeom>
        </p:spPr>
        <p:txBody>
          <a:bodyPr wrap="square">
            <a:spAutoFit/>
          </a:bodyPr>
          <a:lstStyle/>
          <a:p>
            <a:r>
              <a:rPr lang="fr-FR" b="1" dirty="0"/>
              <a:t>3. STRUCTURE DU GLOBE TERRESTRE </a:t>
            </a:r>
          </a:p>
          <a:p>
            <a:r>
              <a:rPr lang="fr-FR" b="1" dirty="0"/>
              <a:t>3.1. Structure interne du globe</a:t>
            </a:r>
            <a:endParaRPr lang="fr-FR" dirty="0"/>
          </a:p>
          <a:p>
            <a:r>
              <a:rPr lang="fr-FR" b="1" dirty="0">
                <a:solidFill>
                  <a:srgbClr val="00B050"/>
                </a:solidFill>
              </a:rPr>
              <a:t>3.1.1. Sur la base des discontinuités majeures des vitesses des ondes sismiques</a:t>
            </a:r>
          </a:p>
        </p:txBody>
      </p:sp>
    </p:spTree>
    <p:extLst>
      <p:ext uri="{BB962C8B-B14F-4D97-AF65-F5344CB8AC3E}">
        <p14:creationId xmlns:p14="http://schemas.microsoft.com/office/powerpoint/2010/main" val="2066612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44000" cy="2585323"/>
          </a:xfrm>
          <a:prstGeom prst="rect">
            <a:avLst/>
          </a:prstGeom>
        </p:spPr>
        <p:txBody>
          <a:bodyPr wrap="square">
            <a:spAutoFit/>
          </a:bodyPr>
          <a:lstStyle/>
          <a:p>
            <a:r>
              <a:rPr lang="fr-FR" b="1" dirty="0"/>
              <a:t>3. STRUCTURE DU GLOBE TERRESTRE </a:t>
            </a:r>
          </a:p>
          <a:p>
            <a:r>
              <a:rPr lang="fr-FR" b="1" dirty="0"/>
              <a:t>3.1.. Structure interne du globe</a:t>
            </a:r>
            <a:endParaRPr lang="fr-FR" dirty="0"/>
          </a:p>
          <a:p>
            <a:pPr algn="just"/>
            <a:r>
              <a:rPr lang="fr-FR" b="1" dirty="0">
                <a:solidFill>
                  <a:srgbClr val="00B050"/>
                </a:solidFill>
              </a:rPr>
              <a:t>3.1.2. Sur la base du comportement physique des couches</a:t>
            </a:r>
          </a:p>
          <a:p>
            <a:pPr algn="just"/>
            <a:endParaRPr lang="fr-FR" dirty="0"/>
          </a:p>
          <a:p>
            <a:pPr algn="just"/>
            <a:r>
              <a:rPr lang="fr-FR" dirty="0"/>
              <a:t>Selon si les matériaux sont «</a:t>
            </a:r>
            <a:r>
              <a:rPr lang="fr-FR" b="1" dirty="0">
                <a:solidFill>
                  <a:schemeClr val="tx1">
                    <a:lumMod val="95000"/>
                    <a:lumOff val="5000"/>
                  </a:schemeClr>
                </a:solidFill>
                <a:effectLst>
                  <a:outerShdw blurRad="38100" dist="38100" dir="2700000" algn="tl">
                    <a:srgbClr val="000000">
                      <a:alpha val="43137"/>
                    </a:srgbClr>
                  </a:outerShdw>
                </a:effectLst>
              </a:rPr>
              <a:t> rigides</a:t>
            </a:r>
            <a:r>
              <a:rPr lang="fr-FR" dirty="0"/>
              <a:t> » ou «</a:t>
            </a:r>
            <a:r>
              <a:rPr lang="fr-FR" b="1" dirty="0">
                <a:effectLst>
                  <a:outerShdw blurRad="38100" dist="38100" dir="2700000" algn="tl">
                    <a:srgbClr val="000000">
                      <a:alpha val="43137"/>
                    </a:srgbClr>
                  </a:outerShdw>
                </a:effectLst>
              </a:rPr>
              <a:t>mous</a:t>
            </a:r>
            <a:r>
              <a:rPr lang="fr-FR" dirty="0"/>
              <a:t>», on distingue : </a:t>
            </a:r>
          </a:p>
          <a:p>
            <a:pPr algn="just"/>
            <a:endParaRPr lang="fr-FR" dirty="0"/>
          </a:p>
          <a:p>
            <a:pPr algn="just"/>
            <a:r>
              <a:rPr lang="fr-FR" b="1" i="1" dirty="0">
                <a:solidFill>
                  <a:schemeClr val="accent6">
                    <a:lumMod val="75000"/>
                  </a:schemeClr>
                </a:solidFill>
                <a:effectLst>
                  <a:outerShdw blurRad="38100" dist="38100" dir="2700000" algn="tl">
                    <a:srgbClr val="000000">
                      <a:alpha val="43137"/>
                    </a:srgbClr>
                  </a:outerShdw>
                </a:effectLst>
              </a:rPr>
              <a:t>La lithosphère: </a:t>
            </a:r>
            <a:r>
              <a:rPr lang="fr-FR" b="1" dirty="0"/>
              <a:t>c’est un bloc rigide et qui comprend la croûte et la partie sommital rigide du manteau supérieur. Son épaisseur varie entre 5 km sous les océans et 100 km au niveau les continents. Sa limite inférieur est marquée par une discontinuité dite (LVZ).</a:t>
            </a:r>
          </a:p>
        </p:txBody>
      </p:sp>
      <p:sp>
        <p:nvSpPr>
          <p:cNvPr id="4" name="3 Marcador de número de diapositiva"/>
          <p:cNvSpPr>
            <a:spLocks noGrp="1"/>
          </p:cNvSpPr>
          <p:nvPr>
            <p:ph type="sldNum" sz="quarter" idx="12"/>
          </p:nvPr>
        </p:nvSpPr>
        <p:spPr/>
        <p:txBody>
          <a:bodyPr/>
          <a:lstStyle/>
          <a:p>
            <a:fld id="{FB1810BB-1070-411B-B1C5-00B0FFDF12DB}" type="slidenum">
              <a:rPr lang="fr-FR" smtClean="0"/>
              <a:pPr/>
              <a:t>18</a:t>
            </a:fld>
            <a:endParaRPr lang="fr-F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284984"/>
            <a:ext cx="3646308"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http://s4.e-monsite.com/2011/04/01/04/resize_550_550/structure_glob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88" y="3356992"/>
            <a:ext cx="5539050" cy="2914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759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44000" cy="2862322"/>
          </a:xfrm>
          <a:prstGeom prst="rect">
            <a:avLst/>
          </a:prstGeom>
        </p:spPr>
        <p:txBody>
          <a:bodyPr wrap="square">
            <a:spAutoFit/>
          </a:bodyPr>
          <a:lstStyle/>
          <a:p>
            <a:r>
              <a:rPr lang="fr-FR" b="1" dirty="0"/>
              <a:t>3. STRUCTURE DU GLOBE TERRESTRE </a:t>
            </a:r>
          </a:p>
          <a:p>
            <a:r>
              <a:rPr lang="fr-FR" b="1" dirty="0"/>
              <a:t>3.1.. Structure interne du globe</a:t>
            </a:r>
            <a:endParaRPr lang="fr-FR" dirty="0"/>
          </a:p>
          <a:p>
            <a:pPr algn="just"/>
            <a:r>
              <a:rPr lang="fr-FR" b="1" dirty="0">
                <a:solidFill>
                  <a:srgbClr val="00B050"/>
                </a:solidFill>
              </a:rPr>
              <a:t>3.1.2. Sur la base du comportement physique des couches</a:t>
            </a:r>
          </a:p>
          <a:p>
            <a:pPr algn="just"/>
            <a:endParaRPr lang="fr-FR" dirty="0"/>
          </a:p>
          <a:p>
            <a:pPr algn="just"/>
            <a:r>
              <a:rPr lang="fr-FR" dirty="0"/>
              <a:t>Selon si les matériaux sont «</a:t>
            </a:r>
            <a:r>
              <a:rPr lang="fr-FR" b="1" dirty="0">
                <a:solidFill>
                  <a:schemeClr val="tx1">
                    <a:lumMod val="95000"/>
                    <a:lumOff val="5000"/>
                  </a:schemeClr>
                </a:solidFill>
                <a:effectLst>
                  <a:outerShdw blurRad="38100" dist="38100" dir="2700000" algn="tl">
                    <a:srgbClr val="000000">
                      <a:alpha val="43137"/>
                    </a:srgbClr>
                  </a:outerShdw>
                </a:effectLst>
              </a:rPr>
              <a:t> rigides</a:t>
            </a:r>
            <a:r>
              <a:rPr lang="fr-FR" dirty="0"/>
              <a:t> » ou «</a:t>
            </a:r>
            <a:r>
              <a:rPr lang="fr-FR" b="1" dirty="0">
                <a:effectLst>
                  <a:outerShdw blurRad="38100" dist="38100" dir="2700000" algn="tl">
                    <a:srgbClr val="000000">
                      <a:alpha val="43137"/>
                    </a:srgbClr>
                  </a:outerShdw>
                </a:effectLst>
              </a:rPr>
              <a:t>mous</a:t>
            </a:r>
            <a:r>
              <a:rPr lang="fr-FR" dirty="0"/>
              <a:t>», on distingue : </a:t>
            </a:r>
          </a:p>
          <a:p>
            <a:pPr algn="just"/>
            <a:endParaRPr lang="fr-FR" dirty="0"/>
          </a:p>
          <a:p>
            <a:pPr algn="just"/>
            <a:r>
              <a:rPr lang="fr-FR" b="1" i="1" dirty="0">
                <a:solidFill>
                  <a:schemeClr val="accent6">
                    <a:lumMod val="75000"/>
                  </a:schemeClr>
                </a:solidFill>
                <a:effectLst>
                  <a:outerShdw blurRad="38100" dist="38100" dir="2700000" algn="tl">
                    <a:srgbClr val="000000">
                      <a:alpha val="43137"/>
                    </a:srgbClr>
                  </a:outerShdw>
                </a:effectLst>
              </a:rPr>
              <a:t>L’asthénosphère: </a:t>
            </a:r>
            <a:r>
              <a:rPr lang="fr-FR" dirty="0"/>
              <a:t>qui est une zone «molle» ou «plastique» qui s’ étend depuis la limite inférieure de la lithosphère jusqu’à 670 km de profondeur. Elle est formée du reste du manteau</a:t>
            </a:r>
          </a:p>
          <a:p>
            <a:pPr algn="just"/>
            <a:r>
              <a:rPr lang="fr-FR" dirty="0"/>
              <a:t>supérieur dont la partie supérieure est une zone de moindre vitesse des ondes sismiques (LVZ) dont l’épaisseur est d’environ 200 km. Sa densité est d’environ 3,3 g/cm</a:t>
            </a:r>
            <a:r>
              <a:rPr lang="fr-FR" baseline="30000" dirty="0"/>
              <a:t>3</a:t>
            </a:r>
            <a:r>
              <a:rPr lang="fr-FR" dirty="0"/>
              <a:t> .</a:t>
            </a:r>
          </a:p>
        </p:txBody>
      </p:sp>
      <p:sp>
        <p:nvSpPr>
          <p:cNvPr id="4" name="3 Marcador de número de diapositiva"/>
          <p:cNvSpPr>
            <a:spLocks noGrp="1"/>
          </p:cNvSpPr>
          <p:nvPr>
            <p:ph type="sldNum" sz="quarter" idx="12"/>
          </p:nvPr>
        </p:nvSpPr>
        <p:spPr/>
        <p:txBody>
          <a:bodyPr/>
          <a:lstStyle/>
          <a:p>
            <a:fld id="{FB1810BB-1070-411B-B1C5-00B0FFDF12DB}" type="slidenum">
              <a:rPr lang="fr-FR" smtClean="0"/>
              <a:pPr/>
              <a:t>19</a:t>
            </a:fld>
            <a:endParaRPr lang="fr-FR"/>
          </a:p>
        </p:txBody>
      </p:sp>
      <p:sp>
        <p:nvSpPr>
          <p:cNvPr id="13" name="3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1810BB-1070-411B-B1C5-00B0FFDF12DB}" type="slidenum">
              <a:rPr lang="fr-FR" smtClean="0"/>
              <a:pPr/>
              <a:t>19</a:t>
            </a:fld>
            <a:endParaRPr lang="fr-FR"/>
          </a:p>
        </p:txBody>
      </p:sp>
      <p:sp>
        <p:nvSpPr>
          <p:cNvPr id="14" name="3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1810BB-1070-411B-B1C5-00B0FFDF12DB}" type="slidenum">
              <a:rPr lang="fr-FR" smtClean="0"/>
              <a:pPr/>
              <a:t>19</a:t>
            </a:fld>
            <a:endParaRPr lang="fr-FR"/>
          </a:p>
        </p:txBody>
      </p:sp>
      <p:sp>
        <p:nvSpPr>
          <p:cNvPr id="15" name="1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1810BB-1070-411B-B1C5-00B0FFDF12DB}" type="slidenum">
              <a:rPr lang="fr-FR" smtClean="0"/>
              <a:pPr/>
              <a:t>19</a:t>
            </a:fld>
            <a:endParaRPr lang="fr-FR"/>
          </a:p>
        </p:txBody>
      </p:sp>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825" t="16034" r="17974" b="6250"/>
          <a:stretch/>
        </p:blipFill>
        <p:spPr bwMode="auto">
          <a:xfrm>
            <a:off x="251520" y="3093303"/>
            <a:ext cx="5500834" cy="3864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Rectángulo"/>
          <p:cNvSpPr/>
          <p:nvPr/>
        </p:nvSpPr>
        <p:spPr>
          <a:xfrm>
            <a:off x="277656" y="3499525"/>
            <a:ext cx="492034" cy="21451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51520" y="3093301"/>
            <a:ext cx="2149836" cy="395651"/>
          </a:xfrm>
          <a:prstGeom prst="rect">
            <a:avLst/>
          </a:prstGeom>
          <a:solidFill>
            <a:schemeClr val="tx1">
              <a:lumMod val="75000"/>
              <a:lumOff val="25000"/>
              <a:alpha val="4705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2968071" y="3093302"/>
            <a:ext cx="2784283" cy="395651"/>
          </a:xfrm>
          <a:prstGeom prst="rect">
            <a:avLst/>
          </a:prstGeom>
          <a:solidFill>
            <a:srgbClr val="FF0000">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8617" y="3781502"/>
            <a:ext cx="3168352" cy="310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669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44000" cy="5909310"/>
          </a:xfrm>
          <a:prstGeom prst="rect">
            <a:avLst/>
          </a:prstGeom>
        </p:spPr>
        <p:txBody>
          <a:bodyPr wrap="square">
            <a:spAutoFit/>
          </a:bodyPr>
          <a:lstStyle/>
          <a:p>
            <a:endParaRPr lang="fr-FR" b="1" dirty="0"/>
          </a:p>
          <a:p>
            <a:r>
              <a:rPr lang="fr-FR" b="1" dirty="0"/>
              <a:t>1.  MÉTHODES UTILISÉES POUR DÉTERMINER LA STRUCTURE PROFONDE DE LA TERRE </a:t>
            </a:r>
          </a:p>
          <a:p>
            <a:endParaRPr lang="fr-FR" b="1"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p:txBody>
      </p:sp>
      <p:sp>
        <p:nvSpPr>
          <p:cNvPr id="4" name="3 Marcador de número de diapositiva"/>
          <p:cNvSpPr>
            <a:spLocks noGrp="1"/>
          </p:cNvSpPr>
          <p:nvPr>
            <p:ph type="sldNum" sz="quarter" idx="12"/>
          </p:nvPr>
        </p:nvSpPr>
        <p:spPr/>
        <p:txBody>
          <a:bodyPr/>
          <a:lstStyle/>
          <a:p>
            <a:fld id="{FB1810BB-1070-411B-B1C5-00B0FFDF12DB}" type="slidenum">
              <a:rPr lang="fr-FR" smtClean="0"/>
              <a:pPr/>
              <a:t>2</a:t>
            </a:fld>
            <a:endParaRPr lang="fr-FR"/>
          </a:p>
        </p:txBody>
      </p:sp>
      <p:pic>
        <p:nvPicPr>
          <p:cNvPr id="5" name="Picture 6" descr="http://www.atlascopco.cl/Images/ac0038140_456.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596" y="714356"/>
            <a:ext cx="2316158" cy="30882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9783" b="7501"/>
          <a:stretch/>
        </p:blipFill>
        <p:spPr bwMode="auto">
          <a:xfrm>
            <a:off x="3857620" y="1196752"/>
            <a:ext cx="5227559" cy="321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1406" y="5715016"/>
            <a:ext cx="3857652" cy="923330"/>
          </a:xfrm>
          <a:prstGeom prst="rect">
            <a:avLst/>
          </a:prstGeom>
        </p:spPr>
        <p:txBody>
          <a:bodyPr wrap="square">
            <a:spAutoFit/>
          </a:bodyPr>
          <a:lstStyle/>
          <a:p>
            <a:pPr algn="just"/>
            <a:r>
              <a:rPr lang="fr-FR" b="1" dirty="0">
                <a:solidFill>
                  <a:srgbClr val="FF0000"/>
                </a:solidFill>
              </a:rPr>
              <a:t>Méthode directe</a:t>
            </a:r>
            <a:r>
              <a:rPr lang="fr-FR" b="1" dirty="0"/>
              <a:t>: Le forage le plus profond ne dépasse pas 12 km, alors que le rayon de la Terre = 6370 km. </a:t>
            </a:r>
          </a:p>
        </p:txBody>
      </p:sp>
      <p:sp>
        <p:nvSpPr>
          <p:cNvPr id="7" name="Rectangle 6"/>
          <p:cNvSpPr/>
          <p:nvPr/>
        </p:nvSpPr>
        <p:spPr>
          <a:xfrm>
            <a:off x="5092792" y="5264040"/>
            <a:ext cx="3857652" cy="1477328"/>
          </a:xfrm>
          <a:prstGeom prst="rect">
            <a:avLst/>
          </a:prstGeom>
        </p:spPr>
        <p:txBody>
          <a:bodyPr wrap="square">
            <a:spAutoFit/>
          </a:bodyPr>
          <a:lstStyle/>
          <a:p>
            <a:pPr algn="just"/>
            <a:r>
              <a:rPr lang="fr-FR" b="1" dirty="0"/>
              <a:t>L’intérieur du globe ne peut donc être connue que de manière </a:t>
            </a:r>
            <a:r>
              <a:rPr lang="fr-FR" b="1" dirty="0">
                <a:solidFill>
                  <a:srgbClr val="FF0000"/>
                </a:solidFill>
              </a:rPr>
              <a:t>indirecte</a:t>
            </a:r>
            <a:r>
              <a:rPr lang="fr-FR" b="1" dirty="0"/>
              <a:t>:</a:t>
            </a:r>
          </a:p>
          <a:p>
            <a:pPr algn="just">
              <a:buFontTx/>
              <a:buChar char="-"/>
            </a:pPr>
            <a:r>
              <a:rPr lang="fr-FR" b="1" dirty="0"/>
              <a:t>Sismologie</a:t>
            </a:r>
          </a:p>
          <a:p>
            <a:pPr algn="just">
              <a:buFontTx/>
              <a:buChar char="-"/>
            </a:pPr>
            <a:r>
              <a:rPr lang="fr-FR" b="1" dirty="0"/>
              <a:t>Gravimétrie</a:t>
            </a:r>
          </a:p>
          <a:p>
            <a:pPr algn="just">
              <a:buFontTx/>
              <a:buChar char="-"/>
            </a:pPr>
            <a:r>
              <a:rPr lang="fr-FR" b="1" dirty="0"/>
              <a:t>Magnétisme; …..</a:t>
            </a:r>
          </a:p>
        </p:txBody>
      </p:sp>
      <p:pic>
        <p:nvPicPr>
          <p:cNvPr id="1028" name="Picture 4" descr="https://medioambientedecalidad.files.wordpress.com/2013/07/drawing-012a_litoteca-igme_caja-sondeo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82" y="3786190"/>
            <a:ext cx="3048274" cy="1857103"/>
          </a:xfrm>
          <a:prstGeom prst="rect">
            <a:avLst/>
          </a:prstGeom>
          <a:noFill/>
          <a:extLst>
            <a:ext uri="{909E8E84-426E-40DD-AFC4-6F175D3DCCD1}">
              <a14:hiddenFill xmlns:a14="http://schemas.microsoft.com/office/drawing/2010/main">
                <a:solidFill>
                  <a:srgbClr val="FFFFFF"/>
                </a:solidFill>
              </a14:hiddenFill>
            </a:ext>
          </a:extLst>
        </p:spPr>
      </p:pic>
      <p:sp>
        <p:nvSpPr>
          <p:cNvPr id="9" name="Flèche droite 8"/>
          <p:cNvSpPr/>
          <p:nvPr/>
        </p:nvSpPr>
        <p:spPr>
          <a:xfrm>
            <a:off x="4021721" y="593436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27385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44000" cy="2862322"/>
          </a:xfrm>
          <a:prstGeom prst="rect">
            <a:avLst/>
          </a:prstGeom>
        </p:spPr>
        <p:txBody>
          <a:bodyPr wrap="square">
            <a:spAutoFit/>
          </a:bodyPr>
          <a:lstStyle/>
          <a:p>
            <a:r>
              <a:rPr lang="fr-FR" b="1" dirty="0"/>
              <a:t>3. STRUCTURE DU GLOBE TERRESTRE </a:t>
            </a:r>
          </a:p>
          <a:p>
            <a:r>
              <a:rPr lang="fr-FR" b="1" dirty="0"/>
              <a:t>3.1.. Structure interne du globe</a:t>
            </a:r>
            <a:endParaRPr lang="fr-FR" dirty="0"/>
          </a:p>
          <a:p>
            <a:pPr algn="just"/>
            <a:r>
              <a:rPr lang="fr-FR" b="1" dirty="0">
                <a:solidFill>
                  <a:srgbClr val="00B050"/>
                </a:solidFill>
              </a:rPr>
              <a:t>3.1.2. Sur la base du comportement physique des couches</a:t>
            </a:r>
          </a:p>
          <a:p>
            <a:pPr algn="just"/>
            <a:endParaRPr lang="fr-FR" dirty="0"/>
          </a:p>
          <a:p>
            <a:pPr algn="just"/>
            <a:r>
              <a:rPr lang="fr-FR" dirty="0"/>
              <a:t>Selon si les matériaux sont «</a:t>
            </a:r>
            <a:r>
              <a:rPr lang="fr-FR" b="1" dirty="0">
                <a:solidFill>
                  <a:schemeClr val="tx1">
                    <a:lumMod val="95000"/>
                    <a:lumOff val="5000"/>
                  </a:schemeClr>
                </a:solidFill>
                <a:effectLst>
                  <a:outerShdw blurRad="38100" dist="38100" dir="2700000" algn="tl">
                    <a:srgbClr val="000000">
                      <a:alpha val="43137"/>
                    </a:srgbClr>
                  </a:outerShdw>
                </a:effectLst>
              </a:rPr>
              <a:t> rigides</a:t>
            </a:r>
            <a:r>
              <a:rPr lang="fr-FR" dirty="0"/>
              <a:t> » ou «</a:t>
            </a:r>
            <a:r>
              <a:rPr lang="fr-FR" b="1" dirty="0">
                <a:effectLst>
                  <a:outerShdw blurRad="38100" dist="38100" dir="2700000" algn="tl">
                    <a:srgbClr val="000000">
                      <a:alpha val="43137"/>
                    </a:srgbClr>
                  </a:outerShdw>
                </a:effectLst>
              </a:rPr>
              <a:t>mous</a:t>
            </a:r>
            <a:r>
              <a:rPr lang="fr-FR" dirty="0"/>
              <a:t>», on distingue : </a:t>
            </a:r>
          </a:p>
          <a:p>
            <a:pPr algn="just"/>
            <a:endParaRPr lang="fr-FR" dirty="0"/>
          </a:p>
          <a:p>
            <a:pPr algn="just"/>
            <a:r>
              <a:rPr lang="fr-FR" b="1" i="1" dirty="0">
                <a:solidFill>
                  <a:schemeClr val="accent6">
                    <a:lumMod val="75000"/>
                  </a:schemeClr>
                </a:solidFill>
                <a:effectLst>
                  <a:outerShdw blurRad="38100" dist="38100" dir="2700000" algn="tl">
                    <a:srgbClr val="000000">
                      <a:alpha val="43137"/>
                    </a:srgbClr>
                  </a:outerShdw>
                </a:effectLst>
              </a:rPr>
              <a:t>Mésosphère: </a:t>
            </a:r>
            <a:r>
              <a:rPr lang="fr-FR" dirty="0"/>
              <a:t>est un bloc «rigide» ; il est synonyme du manteau inférieur. Sa limite supérieure (670 km) est marquée par la croissance brutale des vitesses des ondes sismiques jusqu’à la discontinuité de Gutenberg (2900 km). Sa densité est également croissante avec la profondeur en passant de la valeur 3,3 à 5,5 g/cm</a:t>
            </a:r>
            <a:r>
              <a:rPr lang="fr-FR" baseline="30000" dirty="0"/>
              <a:t>3</a:t>
            </a:r>
            <a:r>
              <a:rPr lang="fr-FR" dirty="0"/>
              <a:t> .</a:t>
            </a:r>
          </a:p>
        </p:txBody>
      </p:sp>
      <p:sp>
        <p:nvSpPr>
          <p:cNvPr id="4" name="3 Marcador de número de diapositiva"/>
          <p:cNvSpPr>
            <a:spLocks noGrp="1"/>
          </p:cNvSpPr>
          <p:nvPr>
            <p:ph type="sldNum" sz="quarter" idx="12"/>
          </p:nvPr>
        </p:nvSpPr>
        <p:spPr/>
        <p:txBody>
          <a:bodyPr/>
          <a:lstStyle/>
          <a:p>
            <a:fld id="{FB1810BB-1070-411B-B1C5-00B0FFDF12DB}" type="slidenum">
              <a:rPr lang="fr-FR" smtClean="0"/>
              <a:pPr/>
              <a:t>20</a:t>
            </a:fld>
            <a:endParaRPr lang="fr-FR"/>
          </a:p>
        </p:txBody>
      </p:sp>
      <p:sp>
        <p:nvSpPr>
          <p:cNvPr id="10" name="3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1810BB-1070-411B-B1C5-00B0FFDF12DB}" type="slidenum">
              <a:rPr lang="fr-FR" smtClean="0"/>
              <a:pPr/>
              <a:t>20</a:t>
            </a:fld>
            <a:endParaRPr lang="fr-FR"/>
          </a:p>
        </p:txBody>
      </p:sp>
      <p:sp>
        <p:nvSpPr>
          <p:cNvPr id="11" name="1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1810BB-1070-411B-B1C5-00B0FFDF12DB}" type="slidenum">
              <a:rPr lang="fr-FR" smtClean="0"/>
              <a:pPr/>
              <a:t>20</a:t>
            </a:fld>
            <a:endParaRPr lang="fr-F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825" t="16034" r="17974" b="6250"/>
          <a:stretch/>
        </p:blipFill>
        <p:spPr bwMode="auto">
          <a:xfrm>
            <a:off x="251520" y="3093303"/>
            <a:ext cx="5500834" cy="3864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Rectángulo"/>
          <p:cNvSpPr/>
          <p:nvPr/>
        </p:nvSpPr>
        <p:spPr>
          <a:xfrm>
            <a:off x="277656" y="3499525"/>
            <a:ext cx="492034" cy="21451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251520" y="3093301"/>
            <a:ext cx="2149836" cy="395651"/>
          </a:xfrm>
          <a:prstGeom prst="rect">
            <a:avLst/>
          </a:prstGeom>
          <a:solidFill>
            <a:schemeClr val="tx1">
              <a:lumMod val="75000"/>
              <a:lumOff val="25000"/>
              <a:alpha val="4705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2968071" y="3093302"/>
            <a:ext cx="2784283" cy="395651"/>
          </a:xfrm>
          <a:prstGeom prst="rect">
            <a:avLst/>
          </a:prstGeom>
          <a:solidFill>
            <a:srgbClr val="FF0000">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8617" y="3781502"/>
            <a:ext cx="3168352" cy="310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144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44000" cy="2308324"/>
          </a:xfrm>
          <a:prstGeom prst="rect">
            <a:avLst/>
          </a:prstGeom>
        </p:spPr>
        <p:txBody>
          <a:bodyPr wrap="square">
            <a:spAutoFit/>
          </a:bodyPr>
          <a:lstStyle/>
          <a:p>
            <a:r>
              <a:rPr lang="fr-FR" b="1" dirty="0"/>
              <a:t>3. STRUCTURE DU GLOBE TERRESTRE </a:t>
            </a:r>
          </a:p>
          <a:p>
            <a:r>
              <a:rPr lang="fr-FR" b="1" dirty="0"/>
              <a:t>3.1.. Structure interne du globe</a:t>
            </a:r>
            <a:endParaRPr lang="fr-FR" dirty="0"/>
          </a:p>
          <a:p>
            <a:pPr algn="just"/>
            <a:r>
              <a:rPr lang="fr-FR" b="1" dirty="0">
                <a:solidFill>
                  <a:srgbClr val="00B050"/>
                </a:solidFill>
              </a:rPr>
              <a:t>3.1.2. Sur la base du comportement physique des couches</a:t>
            </a:r>
          </a:p>
          <a:p>
            <a:pPr algn="just"/>
            <a:endParaRPr lang="fr-FR" dirty="0"/>
          </a:p>
          <a:p>
            <a:pPr algn="just"/>
            <a:r>
              <a:rPr lang="fr-FR" dirty="0"/>
              <a:t>Selon si les matériaux sont «</a:t>
            </a:r>
            <a:r>
              <a:rPr lang="fr-FR" b="1" dirty="0">
                <a:solidFill>
                  <a:schemeClr val="tx1">
                    <a:lumMod val="95000"/>
                    <a:lumOff val="5000"/>
                  </a:schemeClr>
                </a:solidFill>
                <a:effectLst>
                  <a:outerShdw blurRad="38100" dist="38100" dir="2700000" algn="tl">
                    <a:srgbClr val="000000">
                      <a:alpha val="43137"/>
                    </a:srgbClr>
                  </a:outerShdw>
                </a:effectLst>
              </a:rPr>
              <a:t> rigides</a:t>
            </a:r>
            <a:r>
              <a:rPr lang="fr-FR" dirty="0"/>
              <a:t> » ou «</a:t>
            </a:r>
            <a:r>
              <a:rPr lang="fr-FR" b="1" dirty="0">
                <a:effectLst>
                  <a:outerShdw blurRad="38100" dist="38100" dir="2700000" algn="tl">
                    <a:srgbClr val="000000">
                      <a:alpha val="43137"/>
                    </a:srgbClr>
                  </a:outerShdw>
                </a:effectLst>
              </a:rPr>
              <a:t>mous</a:t>
            </a:r>
            <a:r>
              <a:rPr lang="fr-FR" dirty="0"/>
              <a:t>», on distingue : </a:t>
            </a:r>
          </a:p>
          <a:p>
            <a:pPr algn="just"/>
            <a:endParaRPr lang="fr-FR" dirty="0"/>
          </a:p>
          <a:p>
            <a:pPr algn="just"/>
            <a:r>
              <a:rPr lang="fr-FR" b="1" i="1" dirty="0">
                <a:solidFill>
                  <a:schemeClr val="accent6">
                    <a:lumMod val="75000"/>
                  </a:schemeClr>
                </a:solidFill>
                <a:effectLst>
                  <a:outerShdw blurRad="38100" dist="38100" dir="2700000" algn="tl">
                    <a:srgbClr val="000000">
                      <a:alpha val="43137"/>
                    </a:srgbClr>
                  </a:outerShdw>
                </a:effectLst>
              </a:rPr>
              <a:t>La couche « D »: </a:t>
            </a:r>
            <a:r>
              <a:rPr lang="fr-FR" dirty="0"/>
              <a:t>C’est une zone molle, de 200 à 300 km d’épaisseur comprise entre le manteau inférieur et le noyau externe</a:t>
            </a:r>
            <a:endParaRPr lang="fr-FR" b="1" i="1" dirty="0">
              <a:solidFill>
                <a:schemeClr val="accent6">
                  <a:lumMod val="75000"/>
                </a:schemeClr>
              </a:solidFill>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2"/>
          </p:nvPr>
        </p:nvSpPr>
        <p:spPr/>
        <p:txBody>
          <a:bodyPr/>
          <a:lstStyle/>
          <a:p>
            <a:fld id="{FB1810BB-1070-411B-B1C5-00B0FFDF12DB}" type="slidenum">
              <a:rPr lang="fr-FR" smtClean="0"/>
              <a:pPr/>
              <a:t>21</a:t>
            </a:fld>
            <a:endParaRPr lang="fr-FR"/>
          </a:p>
        </p:txBody>
      </p:sp>
      <p:sp>
        <p:nvSpPr>
          <p:cNvPr id="10" name="3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1810BB-1070-411B-B1C5-00B0FFDF12DB}" type="slidenum">
              <a:rPr lang="fr-FR" smtClean="0"/>
              <a:pPr/>
              <a:t>21</a:t>
            </a:fld>
            <a:endParaRPr lang="fr-FR"/>
          </a:p>
        </p:txBody>
      </p:sp>
      <p:sp>
        <p:nvSpPr>
          <p:cNvPr id="11" name="1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1810BB-1070-411B-B1C5-00B0FFDF12DB}" type="slidenum">
              <a:rPr lang="fr-FR" smtClean="0"/>
              <a:pPr/>
              <a:t>21</a:t>
            </a:fld>
            <a:endParaRPr lang="fr-F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825" t="16034" r="17974" b="6250"/>
          <a:stretch/>
        </p:blipFill>
        <p:spPr bwMode="auto">
          <a:xfrm>
            <a:off x="251520" y="2674823"/>
            <a:ext cx="5500834" cy="3864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Rectángulo"/>
          <p:cNvSpPr/>
          <p:nvPr/>
        </p:nvSpPr>
        <p:spPr>
          <a:xfrm>
            <a:off x="277656" y="3081045"/>
            <a:ext cx="492034" cy="21451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251520" y="2674821"/>
            <a:ext cx="2149836" cy="395651"/>
          </a:xfrm>
          <a:prstGeom prst="rect">
            <a:avLst/>
          </a:prstGeom>
          <a:solidFill>
            <a:schemeClr val="tx1">
              <a:lumMod val="75000"/>
              <a:lumOff val="25000"/>
              <a:alpha val="4705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2968071" y="2674822"/>
            <a:ext cx="2784283" cy="395651"/>
          </a:xfrm>
          <a:prstGeom prst="rect">
            <a:avLst/>
          </a:prstGeom>
          <a:solidFill>
            <a:srgbClr val="FF0000">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8617" y="3781502"/>
            <a:ext cx="3168352" cy="310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855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44000" cy="3693319"/>
          </a:xfrm>
          <a:prstGeom prst="rect">
            <a:avLst/>
          </a:prstGeom>
        </p:spPr>
        <p:txBody>
          <a:bodyPr wrap="square">
            <a:spAutoFit/>
          </a:bodyPr>
          <a:lstStyle/>
          <a:p>
            <a:r>
              <a:rPr lang="fr-FR" b="1" dirty="0"/>
              <a:t>3. STRUCTURE DU GLOBE TERRESTRE </a:t>
            </a:r>
          </a:p>
          <a:p>
            <a:r>
              <a:rPr lang="fr-FR" b="1" dirty="0"/>
              <a:t>3.1.. Structure interne du globe</a:t>
            </a:r>
            <a:endParaRPr lang="fr-FR" dirty="0"/>
          </a:p>
          <a:p>
            <a:pPr algn="just"/>
            <a:r>
              <a:rPr lang="fr-FR" b="1" dirty="0">
                <a:solidFill>
                  <a:srgbClr val="00B050"/>
                </a:solidFill>
              </a:rPr>
              <a:t>3.1.2. Sur la base du comportement physique des couches</a:t>
            </a:r>
          </a:p>
          <a:p>
            <a:pPr algn="just"/>
            <a:endParaRPr lang="fr-FR" dirty="0"/>
          </a:p>
          <a:p>
            <a:pPr algn="just"/>
            <a:r>
              <a:rPr lang="fr-FR" dirty="0"/>
              <a:t>Selon si les matériaux sont «</a:t>
            </a:r>
            <a:r>
              <a:rPr lang="fr-FR" b="1" dirty="0">
                <a:solidFill>
                  <a:schemeClr val="tx1">
                    <a:lumMod val="95000"/>
                    <a:lumOff val="5000"/>
                  </a:schemeClr>
                </a:solidFill>
                <a:effectLst>
                  <a:outerShdw blurRad="38100" dist="38100" dir="2700000" algn="tl">
                    <a:srgbClr val="000000">
                      <a:alpha val="43137"/>
                    </a:srgbClr>
                  </a:outerShdw>
                </a:effectLst>
              </a:rPr>
              <a:t> rigides</a:t>
            </a:r>
            <a:r>
              <a:rPr lang="fr-FR" dirty="0"/>
              <a:t> » ou «</a:t>
            </a:r>
            <a:r>
              <a:rPr lang="fr-FR" b="1" dirty="0">
                <a:effectLst>
                  <a:outerShdw blurRad="38100" dist="38100" dir="2700000" algn="tl">
                    <a:srgbClr val="000000">
                      <a:alpha val="43137"/>
                    </a:srgbClr>
                  </a:outerShdw>
                </a:effectLst>
              </a:rPr>
              <a:t>mous</a:t>
            </a:r>
            <a:r>
              <a:rPr lang="fr-FR" dirty="0"/>
              <a:t>», on distingue : </a:t>
            </a:r>
          </a:p>
          <a:p>
            <a:pPr algn="just"/>
            <a:endParaRPr lang="fr-FR" dirty="0"/>
          </a:p>
          <a:p>
            <a:pPr algn="just"/>
            <a:r>
              <a:rPr lang="fr-FR" b="1" i="1" dirty="0">
                <a:solidFill>
                  <a:schemeClr val="accent6">
                    <a:lumMod val="75000"/>
                  </a:schemeClr>
                </a:solidFill>
                <a:effectLst>
                  <a:outerShdw blurRad="38100" dist="38100" dir="2700000" algn="tl">
                    <a:srgbClr val="000000">
                      <a:alpha val="43137"/>
                    </a:srgbClr>
                  </a:outerShdw>
                </a:effectLst>
              </a:rPr>
              <a:t>Le noyau externe: </a:t>
            </a:r>
            <a:r>
              <a:rPr lang="fr-FR" dirty="0"/>
              <a:t>est une couche liquide comprise entre la couche D’’ et la </a:t>
            </a:r>
            <a:r>
              <a:rPr lang="fr-FR" i="1" dirty="0"/>
              <a:t>discontinuité de </a:t>
            </a:r>
            <a:r>
              <a:rPr lang="fr-FR" i="1" dirty="0" err="1"/>
              <a:t>Lehman</a:t>
            </a:r>
            <a:r>
              <a:rPr lang="fr-FR" dirty="0"/>
              <a:t>. Sa densité est croissante avec la profondeur ; elle passe de 9,5 à 11,5 g/cm</a:t>
            </a:r>
            <a:r>
              <a:rPr lang="fr-FR" baseline="30000" dirty="0"/>
              <a:t>3</a:t>
            </a:r>
            <a:r>
              <a:rPr lang="fr-FR" dirty="0"/>
              <a:t>.</a:t>
            </a:r>
            <a:r>
              <a:rPr lang="fr-FR" b="1" dirty="0"/>
              <a:t>	</a:t>
            </a:r>
          </a:p>
          <a:p>
            <a:pPr algn="just"/>
            <a:r>
              <a:rPr lang="fr-FR" b="1" dirty="0"/>
              <a:t>	</a:t>
            </a:r>
            <a:endParaRPr lang="fr-FR" dirty="0"/>
          </a:p>
          <a:p>
            <a:pPr algn="just"/>
            <a:endParaRPr lang="fr-FR" dirty="0"/>
          </a:p>
          <a:p>
            <a:pPr algn="just"/>
            <a:r>
              <a:rPr lang="fr-FR" b="1" dirty="0"/>
              <a:t>	</a:t>
            </a:r>
            <a:endParaRPr lang="fr-FR" dirty="0"/>
          </a:p>
          <a:p>
            <a:pPr algn="just"/>
            <a:r>
              <a:rPr lang="fr-FR" b="1" dirty="0"/>
              <a:t>	</a:t>
            </a:r>
          </a:p>
          <a:p>
            <a:pPr algn="just"/>
            <a:r>
              <a:rPr lang="fr-FR" b="1" dirty="0"/>
              <a:t>	</a:t>
            </a:r>
            <a:endParaRPr lang="fr-FR" dirty="0"/>
          </a:p>
        </p:txBody>
      </p:sp>
      <p:sp>
        <p:nvSpPr>
          <p:cNvPr id="4" name="3 Marcador de número de diapositiva"/>
          <p:cNvSpPr>
            <a:spLocks noGrp="1"/>
          </p:cNvSpPr>
          <p:nvPr>
            <p:ph type="sldNum" sz="quarter" idx="12"/>
          </p:nvPr>
        </p:nvSpPr>
        <p:spPr/>
        <p:txBody>
          <a:bodyPr/>
          <a:lstStyle/>
          <a:p>
            <a:fld id="{FB1810BB-1070-411B-B1C5-00B0FFDF12DB}" type="slidenum">
              <a:rPr lang="fr-FR" smtClean="0"/>
              <a:pPr/>
              <a:t>22</a:t>
            </a:fld>
            <a:endParaRPr lang="fr-FR"/>
          </a:p>
        </p:txBody>
      </p:sp>
      <p:sp>
        <p:nvSpPr>
          <p:cNvPr id="10" name="3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1810BB-1070-411B-B1C5-00B0FFDF12DB}" type="slidenum">
              <a:rPr lang="fr-FR" smtClean="0"/>
              <a:pPr/>
              <a:t>22</a:t>
            </a:fld>
            <a:endParaRPr lang="fr-FR"/>
          </a:p>
        </p:txBody>
      </p:sp>
      <p:sp>
        <p:nvSpPr>
          <p:cNvPr id="11" name="1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1810BB-1070-411B-B1C5-00B0FFDF12DB}" type="slidenum">
              <a:rPr lang="fr-FR" smtClean="0"/>
              <a:pPr/>
              <a:t>22</a:t>
            </a:fld>
            <a:endParaRPr lang="fr-F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825" t="16034" r="17974" b="6250"/>
          <a:stretch/>
        </p:blipFill>
        <p:spPr bwMode="auto">
          <a:xfrm>
            <a:off x="251520" y="2674823"/>
            <a:ext cx="5500834" cy="3864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Rectángulo"/>
          <p:cNvSpPr/>
          <p:nvPr/>
        </p:nvSpPr>
        <p:spPr>
          <a:xfrm>
            <a:off x="277656" y="3081045"/>
            <a:ext cx="492034" cy="21451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251520" y="2674821"/>
            <a:ext cx="2149836" cy="395651"/>
          </a:xfrm>
          <a:prstGeom prst="rect">
            <a:avLst/>
          </a:prstGeom>
          <a:solidFill>
            <a:schemeClr val="tx1">
              <a:lumMod val="75000"/>
              <a:lumOff val="25000"/>
              <a:alpha val="4705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2968071" y="2674822"/>
            <a:ext cx="2784283" cy="395651"/>
          </a:xfrm>
          <a:prstGeom prst="rect">
            <a:avLst/>
          </a:prstGeom>
          <a:solidFill>
            <a:srgbClr val="FF0000">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8617" y="3717032"/>
            <a:ext cx="3168352" cy="310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013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44000" cy="2031325"/>
          </a:xfrm>
          <a:prstGeom prst="rect">
            <a:avLst/>
          </a:prstGeom>
        </p:spPr>
        <p:txBody>
          <a:bodyPr wrap="square">
            <a:spAutoFit/>
          </a:bodyPr>
          <a:lstStyle/>
          <a:p>
            <a:r>
              <a:rPr lang="fr-FR" b="1" dirty="0"/>
              <a:t>3. STRUCTURE DU GLOBE TERRESTRE </a:t>
            </a:r>
          </a:p>
          <a:p>
            <a:r>
              <a:rPr lang="fr-FR" b="1" dirty="0"/>
              <a:t>3.1.. Structure interne du globe</a:t>
            </a:r>
            <a:endParaRPr lang="fr-FR" dirty="0"/>
          </a:p>
          <a:p>
            <a:pPr algn="just"/>
            <a:r>
              <a:rPr lang="fr-FR" b="1" dirty="0">
                <a:solidFill>
                  <a:srgbClr val="00B050"/>
                </a:solidFill>
              </a:rPr>
              <a:t>3.1.2. Sur la base du comportement physique des couches</a:t>
            </a:r>
          </a:p>
          <a:p>
            <a:pPr algn="just"/>
            <a:endParaRPr lang="fr-FR" dirty="0"/>
          </a:p>
          <a:p>
            <a:pPr algn="just"/>
            <a:r>
              <a:rPr lang="fr-FR" dirty="0"/>
              <a:t>Selon si les matériaux sont «</a:t>
            </a:r>
            <a:r>
              <a:rPr lang="fr-FR" b="1" dirty="0">
                <a:solidFill>
                  <a:schemeClr val="tx1">
                    <a:lumMod val="95000"/>
                    <a:lumOff val="5000"/>
                  </a:schemeClr>
                </a:solidFill>
                <a:effectLst>
                  <a:outerShdw blurRad="38100" dist="38100" dir="2700000" algn="tl">
                    <a:srgbClr val="000000">
                      <a:alpha val="43137"/>
                    </a:srgbClr>
                  </a:outerShdw>
                </a:effectLst>
              </a:rPr>
              <a:t> rigides</a:t>
            </a:r>
            <a:r>
              <a:rPr lang="fr-FR" dirty="0"/>
              <a:t> » ou «</a:t>
            </a:r>
            <a:r>
              <a:rPr lang="fr-FR" b="1" dirty="0">
                <a:effectLst>
                  <a:outerShdw blurRad="38100" dist="38100" dir="2700000" algn="tl">
                    <a:srgbClr val="000000">
                      <a:alpha val="43137"/>
                    </a:srgbClr>
                  </a:outerShdw>
                </a:effectLst>
              </a:rPr>
              <a:t>mous</a:t>
            </a:r>
            <a:r>
              <a:rPr lang="fr-FR" dirty="0"/>
              <a:t>», on distingue : </a:t>
            </a:r>
          </a:p>
          <a:p>
            <a:pPr algn="just"/>
            <a:endParaRPr lang="fr-FR" dirty="0"/>
          </a:p>
          <a:p>
            <a:pPr algn="just"/>
            <a:r>
              <a:rPr lang="fr-FR" b="1" i="1" dirty="0">
                <a:solidFill>
                  <a:schemeClr val="accent6">
                    <a:lumMod val="75000"/>
                  </a:schemeClr>
                </a:solidFill>
                <a:effectLst>
                  <a:outerShdw blurRad="38100" dist="38100" dir="2700000" algn="tl">
                    <a:srgbClr val="000000">
                      <a:alpha val="43137"/>
                    </a:srgbClr>
                  </a:outerShdw>
                </a:effectLst>
              </a:rPr>
              <a:t>Le noyau interne : </a:t>
            </a:r>
            <a:r>
              <a:rPr lang="fr-FR" dirty="0"/>
              <a:t>est une couche solide appelée graine. Sa densité d est égal à 12 g/cm</a:t>
            </a:r>
            <a:r>
              <a:rPr lang="fr-FR" baseline="30000" dirty="0"/>
              <a:t>3</a:t>
            </a:r>
            <a:r>
              <a:rPr lang="fr-FR" dirty="0"/>
              <a:t>.</a:t>
            </a:r>
            <a:endParaRPr lang="fr-FR" b="1" dirty="0"/>
          </a:p>
        </p:txBody>
      </p:sp>
      <p:sp>
        <p:nvSpPr>
          <p:cNvPr id="4" name="3 Marcador de número de diapositiva"/>
          <p:cNvSpPr>
            <a:spLocks noGrp="1"/>
          </p:cNvSpPr>
          <p:nvPr>
            <p:ph type="sldNum" sz="quarter" idx="12"/>
          </p:nvPr>
        </p:nvSpPr>
        <p:spPr/>
        <p:txBody>
          <a:bodyPr/>
          <a:lstStyle/>
          <a:p>
            <a:fld id="{FB1810BB-1070-411B-B1C5-00B0FFDF12DB}" type="slidenum">
              <a:rPr lang="fr-FR" smtClean="0"/>
              <a:pPr/>
              <a:t>23</a:t>
            </a:fld>
            <a:endParaRPr lang="fr-FR"/>
          </a:p>
        </p:txBody>
      </p:sp>
      <p:sp>
        <p:nvSpPr>
          <p:cNvPr id="5" name="1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1810BB-1070-411B-B1C5-00B0FFDF12DB}" type="slidenum">
              <a:rPr lang="fr-FR" smtClean="0"/>
              <a:pPr/>
              <a:t>23</a:t>
            </a:fld>
            <a:endParaRPr lang="fr-F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825" t="16034" r="17974" b="6250"/>
          <a:stretch/>
        </p:blipFill>
        <p:spPr bwMode="auto">
          <a:xfrm>
            <a:off x="251520" y="2674823"/>
            <a:ext cx="5500834" cy="3864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277656" y="3081045"/>
            <a:ext cx="492034" cy="21451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251520" y="2674821"/>
            <a:ext cx="2149836" cy="395651"/>
          </a:xfrm>
          <a:prstGeom prst="rect">
            <a:avLst/>
          </a:prstGeom>
          <a:solidFill>
            <a:schemeClr val="tx1">
              <a:lumMod val="75000"/>
              <a:lumOff val="25000"/>
              <a:alpha val="4705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2968071" y="2674822"/>
            <a:ext cx="2784283" cy="395651"/>
          </a:xfrm>
          <a:prstGeom prst="rect">
            <a:avLst/>
          </a:prstGeom>
          <a:solidFill>
            <a:srgbClr val="FF0000">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8617" y="3717032"/>
            <a:ext cx="3168352" cy="310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046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6512" y="-27384"/>
            <a:ext cx="9144000" cy="3970318"/>
          </a:xfrm>
          <a:prstGeom prst="rect">
            <a:avLst/>
          </a:prstGeom>
        </p:spPr>
        <p:txBody>
          <a:bodyPr wrap="square">
            <a:spAutoFit/>
          </a:bodyPr>
          <a:lstStyle/>
          <a:p>
            <a:r>
              <a:rPr lang="fr-FR" b="1" dirty="0"/>
              <a:t>3. STRUCTURE DU GLOBE TERRESTRE </a:t>
            </a:r>
          </a:p>
          <a:p>
            <a:r>
              <a:rPr lang="fr-FR" b="1" dirty="0"/>
              <a:t>3.2. Modèle géochimique, minéralogique de la terre </a:t>
            </a:r>
          </a:p>
          <a:p>
            <a:pPr algn="just"/>
            <a:r>
              <a:rPr lang="fr-FR" b="1" dirty="0">
                <a:solidFill>
                  <a:srgbClr val="00B050"/>
                </a:solidFill>
              </a:rPr>
              <a:t>3.2.1.Méthodes directes</a:t>
            </a:r>
          </a:p>
          <a:p>
            <a:endParaRPr lang="fr-FR" dirty="0"/>
          </a:p>
          <a:p>
            <a:r>
              <a:rPr lang="fr-FR" b="1" dirty="0"/>
              <a:t>Certaines roches autrefois profondes maintenant visibles à la surface à la suite de leur </a:t>
            </a:r>
            <a:r>
              <a:rPr lang="fr-FR" b="1" dirty="0">
                <a:solidFill>
                  <a:srgbClr val="FF0000"/>
                </a:solidFill>
              </a:rPr>
              <a:t>soulèvement et de l’érosion </a:t>
            </a:r>
            <a:r>
              <a:rPr lang="fr-FR" b="1" dirty="0"/>
              <a:t>des terrains qui les cachaient.</a:t>
            </a:r>
          </a:p>
          <a:p>
            <a:endParaRPr lang="ca-ES" b="1" dirty="0"/>
          </a:p>
          <a:p>
            <a:r>
              <a:rPr lang="ca-ES" b="1" dirty="0"/>
              <a:t> 	</a:t>
            </a:r>
            <a:r>
              <a:rPr lang="ca-ES" b="1" dirty="0" err="1"/>
              <a:t>roches</a:t>
            </a:r>
            <a:r>
              <a:rPr lang="ca-ES" b="1" dirty="0"/>
              <a:t> de la </a:t>
            </a:r>
            <a:r>
              <a:rPr lang="ca-ES" b="1" dirty="0" err="1"/>
              <a:t>croûte</a:t>
            </a:r>
            <a:r>
              <a:rPr lang="ca-ES" b="1" dirty="0"/>
              <a:t> </a:t>
            </a:r>
            <a:r>
              <a:rPr lang="ca-ES" b="1" dirty="0" err="1"/>
              <a:t>formées</a:t>
            </a:r>
            <a:r>
              <a:rPr lang="ca-ES" b="1" dirty="0"/>
              <a:t> de </a:t>
            </a:r>
            <a:r>
              <a:rPr lang="ca-ES" b="1" dirty="0" err="1"/>
              <a:t>silicates</a:t>
            </a:r>
            <a:endParaRPr lang="ca-ES" b="1" dirty="0"/>
          </a:p>
          <a:p>
            <a:r>
              <a:rPr lang="ca-ES" b="1" dirty="0"/>
              <a:t>	</a:t>
            </a:r>
            <a:r>
              <a:rPr lang="ca-ES" dirty="0"/>
              <a:t>Un </a:t>
            </a:r>
            <a:r>
              <a:rPr lang="ca-ES" dirty="0" err="1"/>
              <a:t>silicate</a:t>
            </a:r>
            <a:r>
              <a:rPr lang="ca-ES" dirty="0"/>
              <a:t>= </a:t>
            </a:r>
            <a:r>
              <a:rPr lang="ca-ES" dirty="0" err="1"/>
              <a:t>combinaison</a:t>
            </a:r>
            <a:r>
              <a:rPr lang="ca-ES" dirty="0"/>
              <a:t> de </a:t>
            </a:r>
            <a:r>
              <a:rPr lang="ca-ES" dirty="0" err="1"/>
              <a:t>silice</a:t>
            </a:r>
            <a:r>
              <a:rPr lang="ca-ES" dirty="0"/>
              <a:t> et </a:t>
            </a:r>
            <a:r>
              <a:rPr lang="ca-ES" dirty="0" err="1"/>
              <a:t>d’oxydes</a:t>
            </a:r>
            <a:r>
              <a:rPr lang="ca-ES" dirty="0"/>
              <a:t> </a:t>
            </a:r>
            <a:r>
              <a:rPr lang="ca-ES" dirty="0" err="1"/>
              <a:t>métalliques</a:t>
            </a:r>
            <a:endParaRPr lang="ca-ES" dirty="0"/>
          </a:p>
          <a:p>
            <a:r>
              <a:rPr lang="ca-ES" dirty="0"/>
              <a:t>	Exemples: </a:t>
            </a:r>
            <a:r>
              <a:rPr lang="ca-ES" dirty="0" err="1"/>
              <a:t>Pyroxène</a:t>
            </a:r>
            <a:r>
              <a:rPr lang="ca-ES" dirty="0"/>
              <a:t> Si</a:t>
            </a:r>
            <a:r>
              <a:rPr lang="ca-ES" baseline="-25000" dirty="0"/>
              <a:t>2</a:t>
            </a:r>
            <a:r>
              <a:rPr lang="ca-ES" dirty="0"/>
              <a:t>O</a:t>
            </a:r>
            <a:r>
              <a:rPr lang="ca-ES" baseline="-25000" dirty="0"/>
              <a:t>6</a:t>
            </a:r>
            <a:r>
              <a:rPr lang="ca-ES" dirty="0"/>
              <a:t> (</a:t>
            </a:r>
            <a:r>
              <a:rPr lang="ca-ES" dirty="0" err="1"/>
              <a:t>Fe,Mg</a:t>
            </a:r>
            <a:r>
              <a:rPr lang="ca-ES" dirty="0"/>
              <a:t>)2 </a:t>
            </a:r>
            <a:r>
              <a:rPr lang="ca-ES" dirty="0" err="1"/>
              <a:t>Olivine</a:t>
            </a:r>
            <a:r>
              <a:rPr lang="ca-ES" dirty="0"/>
              <a:t> SiO</a:t>
            </a:r>
            <a:r>
              <a:rPr lang="ca-ES" baseline="-25000" dirty="0"/>
              <a:t>4</a:t>
            </a:r>
            <a:r>
              <a:rPr lang="ca-ES" dirty="0"/>
              <a:t> (</a:t>
            </a:r>
            <a:r>
              <a:rPr lang="ca-ES" dirty="0" err="1"/>
              <a:t>Fe,Mg</a:t>
            </a:r>
            <a:r>
              <a:rPr lang="ca-ES" dirty="0"/>
              <a:t>)2 </a:t>
            </a:r>
            <a:r>
              <a:rPr lang="ca-ES" dirty="0" err="1"/>
              <a:t>Feldspath</a:t>
            </a:r>
            <a:r>
              <a:rPr lang="ca-ES" dirty="0"/>
              <a:t> Si</a:t>
            </a:r>
            <a:r>
              <a:rPr lang="ca-ES" baseline="-25000" dirty="0"/>
              <a:t>3</a:t>
            </a:r>
            <a:r>
              <a:rPr lang="ca-ES" dirty="0"/>
              <a:t> O</a:t>
            </a:r>
            <a:r>
              <a:rPr lang="ca-ES" baseline="-25000" dirty="0"/>
              <a:t>8</a:t>
            </a:r>
            <a:r>
              <a:rPr lang="ca-ES" dirty="0"/>
              <a:t>(</a:t>
            </a:r>
            <a:r>
              <a:rPr lang="ca-ES" dirty="0" err="1"/>
              <a:t>K,Al</a:t>
            </a:r>
            <a:r>
              <a:rPr lang="ca-ES" b="1" dirty="0"/>
              <a:t>)</a:t>
            </a:r>
          </a:p>
          <a:p>
            <a:pPr marL="895350" indent="-895350"/>
            <a:r>
              <a:rPr lang="es-ES" dirty="0"/>
              <a:t>	</a:t>
            </a:r>
            <a:r>
              <a:rPr lang="fr-FR" b="1" dirty="0"/>
              <a:t>roches du manteau supérieur = péridotites qui affleurent actuellement grâce à la rencontre de deux continents (= </a:t>
            </a:r>
            <a:r>
              <a:rPr lang="fr-FR" b="1" dirty="0" err="1"/>
              <a:t>obduction</a:t>
            </a:r>
            <a:r>
              <a:rPr lang="fr-FR" b="1" dirty="0"/>
              <a:t>)</a:t>
            </a:r>
          </a:p>
          <a:p>
            <a:pPr marL="895350" indent="-895350"/>
            <a:endParaRPr lang="fr-FR" b="1" dirty="0"/>
          </a:p>
          <a:p>
            <a:pPr marL="895350" indent="-895350"/>
            <a:endParaRPr lang="fr-FR" dirty="0"/>
          </a:p>
        </p:txBody>
      </p:sp>
      <p:sp>
        <p:nvSpPr>
          <p:cNvPr id="2" name="1 Marcador de número de diapositiva"/>
          <p:cNvSpPr>
            <a:spLocks noGrp="1"/>
          </p:cNvSpPr>
          <p:nvPr>
            <p:ph type="sldNum" sz="quarter" idx="12"/>
          </p:nvPr>
        </p:nvSpPr>
        <p:spPr/>
        <p:txBody>
          <a:bodyPr/>
          <a:lstStyle/>
          <a:p>
            <a:fld id="{FB1810BB-1070-411B-B1C5-00B0FFDF12DB}" type="slidenum">
              <a:rPr lang="fr-FR" smtClean="0"/>
              <a:pPr/>
              <a:t>24</a:t>
            </a:fld>
            <a:endParaRPr lang="fr-FR"/>
          </a:p>
        </p:txBody>
      </p:sp>
      <p:sp>
        <p:nvSpPr>
          <p:cNvPr id="4" name="3 Flecha derecha"/>
          <p:cNvSpPr/>
          <p:nvPr/>
        </p:nvSpPr>
        <p:spPr>
          <a:xfrm>
            <a:off x="520502" y="2060848"/>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Flecha derecha"/>
          <p:cNvSpPr/>
          <p:nvPr/>
        </p:nvSpPr>
        <p:spPr>
          <a:xfrm>
            <a:off x="520502" y="2852936"/>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2"/>
          <p:cNvPicPr>
            <a:picLocks noChangeAspect="1" noChangeArrowheads="1"/>
          </p:cNvPicPr>
          <p:nvPr/>
        </p:nvPicPr>
        <p:blipFill>
          <a:blip r:embed="rId3" cstate="print"/>
          <a:srcRect/>
          <a:stretch>
            <a:fillRect/>
          </a:stretch>
        </p:blipFill>
        <p:spPr bwMode="auto">
          <a:xfrm>
            <a:off x="5148064" y="5444454"/>
            <a:ext cx="2952327" cy="1413545"/>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3932" t="62181" r="13677" b="12348"/>
          <a:stretch>
            <a:fillRect/>
          </a:stretch>
        </p:blipFill>
        <p:spPr bwMode="auto">
          <a:xfrm>
            <a:off x="4392388" y="3738479"/>
            <a:ext cx="4821238" cy="1705976"/>
          </a:xfrm>
          <a:prstGeom prst="rect">
            <a:avLst/>
          </a:prstGeom>
          <a:noFill/>
          <a:ln w="9525">
            <a:noFill/>
            <a:miter lim="800000"/>
            <a:headEnd/>
            <a:tailEnd/>
          </a:ln>
        </p:spPr>
      </p:pic>
      <p:pic>
        <p:nvPicPr>
          <p:cNvPr id="3074" name="Picture 2" descr="http://www.nbm-mnb.ca/magnificent_rocks-roches_magnifiques/assets/uploads/galleries/Ordovician_1/O9f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3841947"/>
            <a:ext cx="4286250" cy="293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432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44000" cy="3693319"/>
          </a:xfrm>
          <a:prstGeom prst="rect">
            <a:avLst/>
          </a:prstGeom>
        </p:spPr>
        <p:txBody>
          <a:bodyPr wrap="square">
            <a:spAutoFit/>
          </a:bodyPr>
          <a:lstStyle/>
          <a:p>
            <a:endParaRPr lang="fr-FR" b="1" dirty="0"/>
          </a:p>
          <a:p>
            <a:r>
              <a:rPr lang="fr-FR" b="1" dirty="0"/>
              <a:t>3. STRUCTURE DU GLOBE TERRESTRE </a:t>
            </a:r>
          </a:p>
          <a:p>
            <a:r>
              <a:rPr lang="fr-FR" b="1" dirty="0"/>
              <a:t>3.2. Modèle géochimique, minéralogique de la terre </a:t>
            </a:r>
          </a:p>
          <a:p>
            <a:pPr algn="just"/>
            <a:r>
              <a:rPr lang="fr-FR" b="1" dirty="0">
                <a:solidFill>
                  <a:srgbClr val="00B050"/>
                </a:solidFill>
              </a:rPr>
              <a:t>3.2.2.Méthodes indirectes</a:t>
            </a:r>
          </a:p>
          <a:p>
            <a:pPr algn="just"/>
            <a:endParaRPr lang="fr-FR" dirty="0"/>
          </a:p>
          <a:p>
            <a:pPr algn="just"/>
            <a:r>
              <a:rPr lang="fr-FR" dirty="0"/>
              <a:t>Au-delà de 250 km la composition chimique et minéralogique est actuellement connue </a:t>
            </a:r>
            <a:r>
              <a:rPr lang="es-ES" dirty="0">
                <a:solidFill>
                  <a:schemeClr val="accent6">
                    <a:lumMod val="75000"/>
                  </a:schemeClr>
                </a:solidFill>
              </a:rPr>
              <a:t>indirectamente par l’ </a:t>
            </a:r>
            <a:r>
              <a:rPr lang="es-ES" dirty="0" err="1">
                <a:solidFill>
                  <a:schemeClr val="accent6">
                    <a:lumMod val="75000"/>
                  </a:schemeClr>
                </a:solidFill>
              </a:rPr>
              <a:t>étude</a:t>
            </a:r>
            <a:r>
              <a:rPr lang="es-ES" dirty="0">
                <a:solidFill>
                  <a:schemeClr val="accent6">
                    <a:lumMod val="75000"/>
                  </a:schemeClr>
                </a:solidFill>
              </a:rPr>
              <a:t> </a:t>
            </a:r>
            <a:r>
              <a:rPr lang="es-ES" dirty="0" err="1">
                <a:solidFill>
                  <a:schemeClr val="accent6">
                    <a:lumMod val="75000"/>
                  </a:schemeClr>
                </a:solidFill>
              </a:rPr>
              <a:t>au</a:t>
            </a:r>
            <a:r>
              <a:rPr lang="es-ES" dirty="0">
                <a:solidFill>
                  <a:schemeClr val="accent6">
                    <a:lumMod val="75000"/>
                  </a:schemeClr>
                </a:solidFill>
              </a:rPr>
              <a:t> </a:t>
            </a:r>
            <a:r>
              <a:rPr lang="es-ES" dirty="0" err="1">
                <a:solidFill>
                  <a:schemeClr val="accent6">
                    <a:lumMod val="75000"/>
                  </a:schemeClr>
                </a:solidFill>
              </a:rPr>
              <a:t>laboratoire</a:t>
            </a:r>
            <a:r>
              <a:rPr lang="es-ES" dirty="0"/>
              <a:t>:</a:t>
            </a:r>
            <a:endParaRPr lang="fr-FR" dirty="0"/>
          </a:p>
          <a:p>
            <a:pPr algn="just"/>
            <a:endParaRPr lang="es-ES_tradnl" dirty="0"/>
          </a:p>
          <a:p>
            <a:pPr algn="just"/>
            <a:endParaRPr lang="es-ES" dirty="0"/>
          </a:p>
          <a:p>
            <a:pPr algn="just"/>
            <a:r>
              <a:rPr lang="fr-FR" dirty="0"/>
              <a:t>1.  des matériaux en compression par exemple les péridotites..</a:t>
            </a:r>
          </a:p>
          <a:p>
            <a:pPr algn="just"/>
            <a:r>
              <a:rPr lang="fr-FR" dirty="0"/>
              <a:t>2.  des vitesses de transmission des ondes sismiques.</a:t>
            </a:r>
          </a:p>
          <a:p>
            <a:pPr algn="just"/>
            <a:r>
              <a:rPr lang="fr-FR" dirty="0"/>
              <a:t>3.  L’étude des météorites.</a:t>
            </a:r>
          </a:p>
          <a:p>
            <a:endParaRPr lang="fr-FR" dirty="0"/>
          </a:p>
        </p:txBody>
      </p:sp>
      <p:sp>
        <p:nvSpPr>
          <p:cNvPr id="2" name="1 Marcador de número de diapositiva"/>
          <p:cNvSpPr>
            <a:spLocks noGrp="1"/>
          </p:cNvSpPr>
          <p:nvPr>
            <p:ph type="sldNum" sz="quarter" idx="12"/>
          </p:nvPr>
        </p:nvSpPr>
        <p:spPr/>
        <p:txBody>
          <a:bodyPr/>
          <a:lstStyle/>
          <a:p>
            <a:fld id="{FB1810BB-1070-411B-B1C5-00B0FFDF12DB}" type="slidenum">
              <a:rPr lang="fr-FR" smtClean="0"/>
              <a:pPr/>
              <a:t>25</a:t>
            </a:fld>
            <a:endParaRPr lang="fr-FR"/>
          </a:p>
        </p:txBody>
      </p:sp>
      <p:grpSp>
        <p:nvGrpSpPr>
          <p:cNvPr id="5" name="7 Grupo"/>
          <p:cNvGrpSpPr/>
          <p:nvPr/>
        </p:nvGrpSpPr>
        <p:grpSpPr>
          <a:xfrm>
            <a:off x="395536" y="4005064"/>
            <a:ext cx="3024336" cy="2448272"/>
            <a:chOff x="1343025" y="2892764"/>
            <a:chExt cx="3877047" cy="3207999"/>
          </a:xfrm>
        </p:grpSpPr>
        <p:pic>
          <p:nvPicPr>
            <p:cNvPr id="2050" name="Picture 2"/>
            <p:cNvPicPr>
              <a:picLocks noChangeAspect="1" noChangeArrowheads="1"/>
            </p:cNvPicPr>
            <p:nvPr/>
          </p:nvPicPr>
          <p:blipFill>
            <a:blip r:embed="rId3" cstate="print"/>
            <a:srcRect/>
            <a:stretch>
              <a:fillRect/>
            </a:stretch>
          </p:blipFill>
          <p:spPr bwMode="auto">
            <a:xfrm>
              <a:off x="1343025" y="2892764"/>
              <a:ext cx="3877047" cy="3207999"/>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946296" y="3933056"/>
              <a:ext cx="664330" cy="928886"/>
            </a:xfrm>
            <a:prstGeom prst="rect">
              <a:avLst/>
            </a:prstGeom>
            <a:noFill/>
            <a:ln w="9525">
              <a:noFill/>
              <a:miter lim="800000"/>
              <a:headEnd/>
              <a:tailEnd/>
            </a:ln>
          </p:spPr>
        </p:pic>
      </p:grpSp>
      <p:pic>
        <p:nvPicPr>
          <p:cNvPr id="2052" name="Picture 4"/>
          <p:cNvPicPr>
            <a:picLocks noChangeAspect="1" noChangeArrowheads="1"/>
          </p:cNvPicPr>
          <p:nvPr/>
        </p:nvPicPr>
        <p:blipFill>
          <a:blip r:embed="rId5" cstate="print"/>
          <a:srcRect/>
          <a:stretch>
            <a:fillRect/>
          </a:stretch>
        </p:blipFill>
        <p:spPr bwMode="auto">
          <a:xfrm>
            <a:off x="3491880" y="4005064"/>
            <a:ext cx="3413840" cy="263533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6948264" y="4509120"/>
            <a:ext cx="2016224" cy="1488993"/>
          </a:xfrm>
          <a:prstGeom prst="rect">
            <a:avLst/>
          </a:prstGeom>
          <a:noFill/>
          <a:ln w="9525">
            <a:noFill/>
            <a:miter lim="800000"/>
            <a:headEnd/>
            <a:tailEnd/>
          </a:ln>
        </p:spPr>
      </p:pic>
      <p:sp>
        <p:nvSpPr>
          <p:cNvPr id="4" name="3 CuadroTexto"/>
          <p:cNvSpPr txBox="1"/>
          <p:nvPr/>
        </p:nvSpPr>
        <p:spPr>
          <a:xfrm>
            <a:off x="1809182" y="3491716"/>
            <a:ext cx="602578" cy="369332"/>
          </a:xfrm>
          <a:prstGeom prst="rect">
            <a:avLst/>
          </a:prstGeom>
          <a:noFill/>
        </p:spPr>
        <p:txBody>
          <a:bodyPr wrap="square" rtlCol="0">
            <a:spAutoFit/>
          </a:bodyPr>
          <a:lstStyle/>
          <a:p>
            <a:r>
              <a:rPr lang="es-ES_tradnl" dirty="0"/>
              <a:t>1</a:t>
            </a:r>
            <a:endParaRPr lang="es-ES" dirty="0"/>
          </a:p>
        </p:txBody>
      </p:sp>
      <p:sp>
        <p:nvSpPr>
          <p:cNvPr id="10" name="9 CuadroTexto"/>
          <p:cNvSpPr txBox="1"/>
          <p:nvPr/>
        </p:nvSpPr>
        <p:spPr>
          <a:xfrm>
            <a:off x="4977534" y="3491716"/>
            <a:ext cx="602578" cy="369332"/>
          </a:xfrm>
          <a:prstGeom prst="rect">
            <a:avLst/>
          </a:prstGeom>
          <a:noFill/>
        </p:spPr>
        <p:txBody>
          <a:bodyPr wrap="square" rtlCol="0">
            <a:spAutoFit/>
          </a:bodyPr>
          <a:lstStyle/>
          <a:p>
            <a:r>
              <a:rPr lang="es-ES_tradnl" dirty="0"/>
              <a:t>2</a:t>
            </a:r>
            <a:endParaRPr lang="es-ES" dirty="0"/>
          </a:p>
        </p:txBody>
      </p:sp>
      <p:sp>
        <p:nvSpPr>
          <p:cNvPr id="11" name="10 CuadroTexto"/>
          <p:cNvSpPr txBox="1"/>
          <p:nvPr/>
        </p:nvSpPr>
        <p:spPr>
          <a:xfrm>
            <a:off x="7524328" y="3491716"/>
            <a:ext cx="602578" cy="369332"/>
          </a:xfrm>
          <a:prstGeom prst="rect">
            <a:avLst/>
          </a:prstGeom>
          <a:noFill/>
        </p:spPr>
        <p:txBody>
          <a:bodyPr wrap="square" rtlCol="0">
            <a:spAutoFit/>
          </a:bodyPr>
          <a:lstStyle/>
          <a:p>
            <a:r>
              <a:rPr lang="es-ES_tradnl" dirty="0"/>
              <a:t>3</a:t>
            </a:r>
            <a:endParaRPr lang="es-ES" dirty="0"/>
          </a:p>
        </p:txBody>
      </p:sp>
    </p:spTree>
    <p:extLst>
      <p:ext uri="{BB962C8B-B14F-4D97-AF65-F5344CB8AC3E}">
        <p14:creationId xmlns:p14="http://schemas.microsoft.com/office/powerpoint/2010/main" val="2648795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diag-birch"/>
          <p:cNvPicPr>
            <a:picLocks noChangeAspect="1" noChangeArrowheads="1"/>
          </p:cNvPicPr>
          <p:nvPr/>
        </p:nvPicPr>
        <p:blipFill>
          <a:blip r:embed="rId3"/>
          <a:srcRect/>
          <a:stretch>
            <a:fillRect/>
          </a:stretch>
        </p:blipFill>
        <p:spPr bwMode="auto">
          <a:xfrm>
            <a:off x="1547664" y="2141308"/>
            <a:ext cx="5904656" cy="4644636"/>
          </a:xfrm>
          <a:prstGeom prst="rect">
            <a:avLst/>
          </a:prstGeom>
          <a:solidFill>
            <a:schemeClr val="bg1"/>
          </a:solidFill>
          <a:ln w="9525">
            <a:noFill/>
            <a:miter lim="800000"/>
            <a:headEnd/>
            <a:tailEnd/>
          </a:ln>
        </p:spPr>
      </p:pic>
      <p:sp>
        <p:nvSpPr>
          <p:cNvPr id="30723" name="Text Box 6"/>
          <p:cNvSpPr txBox="1">
            <a:spLocks noChangeArrowheads="1"/>
          </p:cNvSpPr>
          <p:nvPr/>
        </p:nvSpPr>
        <p:spPr bwMode="auto">
          <a:xfrm>
            <a:off x="971550" y="188913"/>
            <a:ext cx="6912726" cy="584775"/>
          </a:xfrm>
          <a:prstGeom prst="rect">
            <a:avLst/>
          </a:prstGeom>
          <a:noFill/>
          <a:ln w="9525">
            <a:noFill/>
            <a:miter lim="800000"/>
            <a:headEnd/>
            <a:tailEnd/>
          </a:ln>
        </p:spPr>
        <p:txBody>
          <a:bodyPr wrap="none">
            <a:spAutoFit/>
          </a:bodyPr>
          <a:lstStyle/>
          <a:p>
            <a:pPr algn="l"/>
            <a:r>
              <a:rPr lang="fr-FR" altLang="fr-FR" sz="3200" dirty="0">
                <a:solidFill>
                  <a:srgbClr val="FF3300"/>
                </a:solidFill>
              </a:rPr>
              <a:t>1. Expériences statiques de compression</a:t>
            </a:r>
          </a:p>
        </p:txBody>
      </p:sp>
      <p:sp>
        <p:nvSpPr>
          <p:cNvPr id="30724" name="Oval 7"/>
          <p:cNvSpPr>
            <a:spLocks noChangeArrowheads="1"/>
          </p:cNvSpPr>
          <p:nvPr/>
        </p:nvSpPr>
        <p:spPr bwMode="auto">
          <a:xfrm>
            <a:off x="5653088" y="3976688"/>
            <a:ext cx="720725" cy="647700"/>
          </a:xfrm>
          <a:prstGeom prst="ellipse">
            <a:avLst/>
          </a:prstGeom>
          <a:noFill/>
          <a:ln w="28575">
            <a:solidFill>
              <a:srgbClr val="FF0000"/>
            </a:solidFill>
            <a:round/>
            <a:headEnd/>
            <a:tailEnd/>
          </a:ln>
        </p:spPr>
        <p:txBody>
          <a:bodyPr wrap="none" anchor="ctr"/>
          <a:lstStyle/>
          <a:p>
            <a:endParaRPr lang="en-US" altLang="fr-FR"/>
          </a:p>
        </p:txBody>
      </p:sp>
      <p:sp>
        <p:nvSpPr>
          <p:cNvPr id="5" name="Rectangle 4"/>
          <p:cNvSpPr/>
          <p:nvPr/>
        </p:nvSpPr>
        <p:spPr>
          <a:xfrm>
            <a:off x="395536" y="857232"/>
            <a:ext cx="8640960" cy="1046440"/>
          </a:xfrm>
          <a:prstGeom prst="rect">
            <a:avLst/>
          </a:prstGeom>
        </p:spPr>
        <p:txBody>
          <a:bodyPr wrap="square">
            <a:spAutoFit/>
          </a:bodyPr>
          <a:lstStyle/>
          <a:p>
            <a:pPr>
              <a:spcAft>
                <a:spcPts val="600"/>
              </a:spcAft>
            </a:pPr>
            <a:r>
              <a:rPr lang="fr-FR" altLang="fr-FR" sz="1900" b="1" dirty="0"/>
              <a:t>La  comparaison entre données sismiques et expériences en laboratoire en faveur d’un changement de composition chimique entre le manteau et le noyau.</a:t>
            </a:r>
          </a:p>
          <a:p>
            <a:pPr>
              <a:spcAft>
                <a:spcPts val="600"/>
              </a:spcAft>
            </a:pPr>
            <a:r>
              <a:rPr lang="fr-FR" altLang="fr-FR" sz="1900" b="1" dirty="0"/>
              <a:t>Le noyau serait bien plus riche en Fer que le manteau.</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la-terrel-12_1"/>
          <p:cNvPicPr>
            <a:picLocks noChangeAspect="1" noChangeArrowheads="1"/>
          </p:cNvPicPr>
          <p:nvPr/>
        </p:nvPicPr>
        <p:blipFill>
          <a:blip r:embed="rId3"/>
          <a:srcRect/>
          <a:stretch>
            <a:fillRect/>
          </a:stretch>
        </p:blipFill>
        <p:spPr bwMode="auto">
          <a:xfrm>
            <a:off x="106363" y="115888"/>
            <a:ext cx="8858250" cy="6643687"/>
          </a:xfrm>
          <a:prstGeom prst="rect">
            <a:avLst/>
          </a:prstGeom>
          <a:solidFill>
            <a:schemeClr val="tx1"/>
          </a:solidFill>
          <a:ln w="9525">
            <a:noFill/>
            <a:miter lim="800000"/>
            <a:headEnd/>
            <a:tailEnd/>
          </a:ln>
        </p:spPr>
      </p:pic>
      <p:sp>
        <p:nvSpPr>
          <p:cNvPr id="32771" name="TextBox 2"/>
          <p:cNvSpPr txBox="1">
            <a:spLocks noChangeArrowheads="1"/>
          </p:cNvSpPr>
          <p:nvPr/>
        </p:nvSpPr>
        <p:spPr bwMode="auto">
          <a:xfrm>
            <a:off x="647700" y="2005013"/>
            <a:ext cx="3467100" cy="276225"/>
          </a:xfrm>
          <a:prstGeom prst="rect">
            <a:avLst/>
          </a:prstGeom>
          <a:noFill/>
          <a:ln w="9525">
            <a:noFill/>
            <a:miter lim="800000"/>
            <a:headEnd/>
            <a:tailEnd/>
          </a:ln>
        </p:spPr>
        <p:txBody>
          <a:bodyPr>
            <a:spAutoFit/>
          </a:bodyPr>
          <a:lstStyle/>
          <a:p>
            <a:r>
              <a:rPr lang="fr-BE" altLang="fr-FR" sz="1200" b="1">
                <a:latin typeface="Calibri" pitchFamily="34" charset="0"/>
                <a:ea typeface="Calibri" pitchFamily="34" charset="0"/>
                <a:cs typeface="Calibri" pitchFamily="34" charset="0"/>
              </a:rPr>
              <a:t>~ 10 millions d’années après sa formation</a:t>
            </a:r>
          </a:p>
        </p:txBody>
      </p:sp>
      <p:sp>
        <p:nvSpPr>
          <p:cNvPr id="32772" name="Curved Right Arrow 3"/>
          <p:cNvSpPr>
            <a:spLocks noChangeArrowheads="1"/>
          </p:cNvSpPr>
          <p:nvPr/>
        </p:nvSpPr>
        <p:spPr bwMode="auto">
          <a:xfrm>
            <a:off x="4829175" y="4772025"/>
            <a:ext cx="390525" cy="1549400"/>
          </a:xfrm>
          <a:prstGeom prst="curvedRightArrow">
            <a:avLst>
              <a:gd name="adj1" fmla="val 24999"/>
              <a:gd name="adj2" fmla="val 50016"/>
              <a:gd name="adj3" fmla="val 25000"/>
            </a:avLst>
          </a:prstGeom>
          <a:solidFill>
            <a:srgbClr val="FF0000"/>
          </a:solidFill>
          <a:ln w="9525" algn="ctr">
            <a:noFill/>
            <a:round/>
            <a:headEnd/>
            <a:tailEnd/>
          </a:ln>
        </p:spPr>
        <p:txBody>
          <a:bodyPr/>
          <a:lstStyle/>
          <a:p>
            <a:endParaRPr lang="fr-BE" altLang="fr-FR"/>
          </a:p>
        </p:txBody>
      </p:sp>
      <p:sp>
        <p:nvSpPr>
          <p:cNvPr id="32773" name="TextBox 5"/>
          <p:cNvSpPr txBox="1">
            <a:spLocks noChangeArrowheads="1"/>
          </p:cNvSpPr>
          <p:nvPr/>
        </p:nvSpPr>
        <p:spPr bwMode="auto">
          <a:xfrm>
            <a:off x="5067300" y="6138863"/>
            <a:ext cx="1846263" cy="307975"/>
          </a:xfrm>
          <a:prstGeom prst="rect">
            <a:avLst/>
          </a:prstGeom>
          <a:noFill/>
          <a:ln w="9525">
            <a:noFill/>
            <a:miter lim="800000"/>
            <a:headEnd/>
            <a:tailEnd/>
          </a:ln>
        </p:spPr>
        <p:txBody>
          <a:bodyPr>
            <a:spAutoFit/>
          </a:bodyPr>
          <a:lstStyle/>
          <a:p>
            <a:r>
              <a:rPr lang="fr-BE" altLang="fr-FR" b="1">
                <a:latin typeface="Calibri" pitchFamily="34" charset="0"/>
                <a:ea typeface="Calibri" pitchFamily="34" charset="0"/>
                <a:cs typeface="Calibri" pitchFamily="34" charset="0"/>
              </a:rPr>
              <a:t>Scénario privilégié</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44000" cy="646331"/>
          </a:xfrm>
          <a:prstGeom prst="rect">
            <a:avLst/>
          </a:prstGeom>
        </p:spPr>
        <p:txBody>
          <a:bodyPr wrap="square">
            <a:spAutoFit/>
          </a:bodyPr>
          <a:lstStyle/>
          <a:p>
            <a:r>
              <a:rPr lang="fr-FR" b="1" dirty="0"/>
              <a:t>3. STRUCTURE DU GLOBE TERRESTRE </a:t>
            </a:r>
          </a:p>
          <a:p>
            <a:r>
              <a:rPr lang="fr-FR" b="1" dirty="0"/>
              <a:t>3.3. Modèle géochimique, minéralogique de la terre </a:t>
            </a:r>
          </a:p>
        </p:txBody>
      </p:sp>
      <p:sp>
        <p:nvSpPr>
          <p:cNvPr id="2" name="1 Marcador de número de diapositiva"/>
          <p:cNvSpPr>
            <a:spLocks noGrp="1"/>
          </p:cNvSpPr>
          <p:nvPr>
            <p:ph type="sldNum" sz="quarter" idx="12"/>
          </p:nvPr>
        </p:nvSpPr>
        <p:spPr/>
        <p:txBody>
          <a:bodyPr/>
          <a:lstStyle/>
          <a:p>
            <a:fld id="{FB1810BB-1070-411B-B1C5-00B0FFDF12DB}" type="slidenum">
              <a:rPr lang="fr-FR" smtClean="0"/>
              <a:pPr/>
              <a:t>28</a:t>
            </a:fld>
            <a:endParaRPr lang="fr-FR"/>
          </a:p>
        </p:txBody>
      </p:sp>
      <p:pic>
        <p:nvPicPr>
          <p:cNvPr id="3074" name="Picture 2"/>
          <p:cNvPicPr>
            <a:picLocks noChangeAspect="1" noChangeArrowheads="1"/>
          </p:cNvPicPr>
          <p:nvPr/>
        </p:nvPicPr>
        <p:blipFill>
          <a:blip r:embed="rId3" cstate="print"/>
          <a:srcRect l="9900" t="17377" r="4305" b="2121"/>
          <a:stretch>
            <a:fillRect/>
          </a:stretch>
        </p:blipFill>
        <p:spPr bwMode="auto">
          <a:xfrm>
            <a:off x="637504" y="1268760"/>
            <a:ext cx="7465541" cy="5184576"/>
          </a:xfrm>
          <a:prstGeom prst="rect">
            <a:avLst/>
          </a:prstGeom>
          <a:noFill/>
          <a:ln w="9525">
            <a:noFill/>
            <a:miter lim="800000"/>
            <a:headEnd/>
            <a:tailEnd/>
          </a:ln>
        </p:spPr>
      </p:pic>
    </p:spTree>
    <p:extLst>
      <p:ext uri="{BB962C8B-B14F-4D97-AF65-F5344CB8AC3E}">
        <p14:creationId xmlns:p14="http://schemas.microsoft.com/office/powerpoint/2010/main" val="337207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44000" cy="1200329"/>
          </a:xfrm>
          <a:prstGeom prst="rect">
            <a:avLst/>
          </a:prstGeom>
        </p:spPr>
        <p:txBody>
          <a:bodyPr wrap="square">
            <a:spAutoFit/>
          </a:bodyPr>
          <a:lstStyle/>
          <a:p>
            <a:endParaRPr lang="fr-FR" b="1" dirty="0"/>
          </a:p>
          <a:p>
            <a:r>
              <a:rPr lang="fr-FR" b="1" dirty="0"/>
              <a:t>3. STRUCTURE DU GLOBE TERRESTRE </a:t>
            </a:r>
          </a:p>
          <a:p>
            <a:r>
              <a:rPr lang="fr-FR" b="1" dirty="0"/>
              <a:t>3.4. Modèle thermique de la terre </a:t>
            </a:r>
          </a:p>
          <a:p>
            <a:pPr algn="just"/>
            <a:endParaRPr lang="fr-FR" dirty="0"/>
          </a:p>
        </p:txBody>
      </p:sp>
      <p:sp>
        <p:nvSpPr>
          <p:cNvPr id="2" name="1 Marcador de número de diapositiva"/>
          <p:cNvSpPr>
            <a:spLocks noGrp="1"/>
          </p:cNvSpPr>
          <p:nvPr>
            <p:ph type="sldNum" sz="quarter" idx="12"/>
          </p:nvPr>
        </p:nvSpPr>
        <p:spPr/>
        <p:txBody>
          <a:bodyPr/>
          <a:lstStyle/>
          <a:p>
            <a:fld id="{FB1810BB-1070-411B-B1C5-00B0FFDF12DB}" type="slidenum">
              <a:rPr lang="fr-FR" smtClean="0"/>
              <a:pPr/>
              <a:t>29</a:t>
            </a:fld>
            <a:endParaRPr lang="fr-FR"/>
          </a:p>
        </p:txBody>
      </p:sp>
      <p:pic>
        <p:nvPicPr>
          <p:cNvPr id="4098" name="Picture 2"/>
          <p:cNvPicPr>
            <a:picLocks noChangeAspect="1" noChangeArrowheads="1"/>
          </p:cNvPicPr>
          <p:nvPr/>
        </p:nvPicPr>
        <p:blipFill>
          <a:blip r:embed="rId3" cstate="print"/>
          <a:srcRect l="7632" t="15980" r="6447"/>
          <a:stretch>
            <a:fillRect/>
          </a:stretch>
        </p:blipFill>
        <p:spPr bwMode="auto">
          <a:xfrm>
            <a:off x="971600" y="1772816"/>
            <a:ext cx="6696744" cy="4846780"/>
          </a:xfrm>
          <a:prstGeom prst="rect">
            <a:avLst/>
          </a:prstGeom>
          <a:noFill/>
          <a:ln w="9525">
            <a:noFill/>
            <a:miter lim="800000"/>
            <a:headEnd/>
            <a:tailEnd/>
          </a:ln>
        </p:spPr>
      </p:pic>
      <p:sp>
        <p:nvSpPr>
          <p:cNvPr id="6" name="5 Rectángulo"/>
          <p:cNvSpPr/>
          <p:nvPr/>
        </p:nvSpPr>
        <p:spPr>
          <a:xfrm>
            <a:off x="305780" y="1288214"/>
            <a:ext cx="8028384" cy="369332"/>
          </a:xfrm>
          <a:prstGeom prst="rect">
            <a:avLst/>
          </a:prstGeom>
        </p:spPr>
        <p:txBody>
          <a:bodyPr wrap="square">
            <a:spAutoFit/>
          </a:bodyPr>
          <a:lstStyle/>
          <a:p>
            <a:r>
              <a:rPr lang="fr-FR" b="1" dirty="0"/>
              <a:t>Le profil de la température en fonction de la profondeur (appelé géotherme)</a:t>
            </a:r>
            <a:endParaRPr lang="es-ES" b="1" dirty="0"/>
          </a:p>
        </p:txBody>
      </p:sp>
    </p:spTree>
    <p:extLst>
      <p:ext uri="{BB962C8B-B14F-4D97-AF65-F5344CB8AC3E}">
        <p14:creationId xmlns:p14="http://schemas.microsoft.com/office/powerpoint/2010/main" val="4102773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44000" cy="6463308"/>
          </a:xfrm>
          <a:prstGeom prst="rect">
            <a:avLst/>
          </a:prstGeom>
        </p:spPr>
        <p:txBody>
          <a:bodyPr wrap="square">
            <a:spAutoFit/>
          </a:bodyPr>
          <a:lstStyle/>
          <a:p>
            <a:endParaRPr lang="fr-FR" b="1" dirty="0"/>
          </a:p>
          <a:p>
            <a:r>
              <a:rPr lang="fr-FR" b="1" dirty="0"/>
              <a:t>1.  MÉTHODES UTILISÉES POUR DÉTERMINER LA STRUCTURE PROFONDE DE LA TERRE </a:t>
            </a:r>
          </a:p>
          <a:p>
            <a:endParaRPr lang="fr-FR" b="1" dirty="0"/>
          </a:p>
          <a:p>
            <a:pPr algn="just"/>
            <a:endParaRPr lang="fr-FR" dirty="0"/>
          </a:p>
          <a:p>
            <a:pPr algn="just"/>
            <a:r>
              <a:rPr lang="fr-FR" dirty="0"/>
              <a:t>• La sismologie = étude des séismes naturels et artificiels, </a:t>
            </a:r>
          </a:p>
          <a:p>
            <a:pPr marL="177800" indent="-177800" algn="just"/>
            <a:endParaRPr lang="fr-FR" dirty="0"/>
          </a:p>
          <a:p>
            <a:pPr marL="177800" indent="-177800" algn="just"/>
            <a:r>
              <a:rPr lang="fr-FR" dirty="0"/>
              <a:t>• La gravimétrie = étude des variations de g, accélération de la pesanteur, </a:t>
            </a:r>
          </a:p>
          <a:p>
            <a:pPr marL="177800" indent="-177800" algn="just"/>
            <a:endParaRPr lang="fr-FR" dirty="0"/>
          </a:p>
          <a:p>
            <a:pPr marL="177800" indent="-177800" algn="just"/>
            <a:r>
              <a:rPr lang="fr-FR" dirty="0"/>
              <a:t>• La volcanologie = étude des volcans et des activités volcaniques, </a:t>
            </a:r>
          </a:p>
          <a:p>
            <a:pPr marL="177800" indent="-177800" algn="just"/>
            <a:endParaRPr lang="fr-FR" dirty="0"/>
          </a:p>
          <a:p>
            <a:pPr marL="177800" indent="-177800" algn="just"/>
            <a:r>
              <a:rPr lang="fr-FR" dirty="0"/>
              <a:t>• Le géomagnétisme = étude du champ magnétique terrestre, </a:t>
            </a:r>
          </a:p>
          <a:p>
            <a:pPr marL="177800" indent="-177800" algn="just"/>
            <a:endParaRPr lang="fr-FR" dirty="0"/>
          </a:p>
          <a:p>
            <a:pPr marL="177800" indent="-177800" algn="just"/>
            <a:r>
              <a:rPr lang="fr-FR" dirty="0"/>
              <a:t>• La géothermie = étude des répartitions des températures à l'intérieur de la Terre, et des     phénomènes physiques et géologiques qui leur sont liés, </a:t>
            </a:r>
          </a:p>
          <a:p>
            <a:pPr marL="177800" indent="-177800" algn="just"/>
            <a:endParaRPr lang="fr-FR" dirty="0"/>
          </a:p>
          <a:p>
            <a:pPr marL="177800" indent="-177800" algn="just"/>
            <a:r>
              <a:rPr lang="fr-FR" dirty="0"/>
              <a:t>• La géochimie = étude de la composition et des propriétés chimiques des roches, </a:t>
            </a:r>
          </a:p>
          <a:p>
            <a:pPr marL="177800" indent="-177800" algn="just"/>
            <a:endParaRPr lang="fr-FR" dirty="0"/>
          </a:p>
          <a:p>
            <a:pPr marL="177800" indent="-177800" algn="just"/>
            <a:r>
              <a:rPr lang="fr-FR" dirty="0"/>
              <a:t>• La minéralogie = étude de la composition et des propriétés minéralogiques des roches, </a:t>
            </a:r>
          </a:p>
          <a:p>
            <a:pPr marL="177800" indent="-177800" algn="just"/>
            <a:endParaRPr lang="fr-FR" dirty="0"/>
          </a:p>
          <a:p>
            <a:pPr marL="177800" indent="-177800" algn="just"/>
            <a:r>
              <a:rPr lang="fr-FR" dirty="0"/>
              <a:t>• Les études de laboratoire en créant les conditions thermodynamiques régnant à l’intérieur de la Terre = étude des </a:t>
            </a:r>
            <a:r>
              <a:rPr lang="fr-FR" dirty="0" err="1"/>
              <a:t>géomatériaux</a:t>
            </a:r>
            <a:r>
              <a:rPr lang="fr-FR" dirty="0"/>
              <a:t>, </a:t>
            </a:r>
          </a:p>
          <a:p>
            <a:pPr marL="177800" indent="-177800" algn="just"/>
            <a:endParaRPr lang="fr-FR" dirty="0"/>
          </a:p>
          <a:p>
            <a:pPr marL="177800" indent="-177800" algn="just"/>
            <a:r>
              <a:rPr lang="fr-FR" dirty="0"/>
              <a:t>• Les études des météorites et des astéroïdes qui se sont formés en même temps que la Terre. </a:t>
            </a:r>
          </a:p>
        </p:txBody>
      </p:sp>
      <p:sp>
        <p:nvSpPr>
          <p:cNvPr id="4" name="3 Marcador de número de diapositiva"/>
          <p:cNvSpPr>
            <a:spLocks noGrp="1"/>
          </p:cNvSpPr>
          <p:nvPr>
            <p:ph type="sldNum" sz="quarter" idx="12"/>
          </p:nvPr>
        </p:nvSpPr>
        <p:spPr/>
        <p:txBody>
          <a:bodyPr/>
          <a:lstStyle/>
          <a:p>
            <a:fld id="{FB1810BB-1070-411B-B1C5-00B0FFDF12DB}" type="slidenum">
              <a:rPr lang="fr-FR" smtClean="0"/>
              <a:pPr/>
              <a:t>3</a:t>
            </a:fld>
            <a:endParaRPr lang="fr-FR"/>
          </a:p>
        </p:txBody>
      </p:sp>
    </p:spTree>
    <p:extLst>
      <p:ext uri="{BB962C8B-B14F-4D97-AF65-F5344CB8AC3E}">
        <p14:creationId xmlns:p14="http://schemas.microsoft.com/office/powerpoint/2010/main" val="1947824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500042"/>
            <a:ext cx="3268139" cy="400110"/>
          </a:xfrm>
          <a:prstGeom prst="rect">
            <a:avLst/>
          </a:prstGeom>
          <a:solidFill>
            <a:schemeClr val="bg1">
              <a:lumMod val="95000"/>
            </a:schemeClr>
          </a:solidFill>
        </p:spPr>
        <p:txBody>
          <a:bodyPr wrap="none">
            <a:spAutoFit/>
          </a:bodyPr>
          <a:lstStyle/>
          <a:p>
            <a:r>
              <a:rPr lang="fr-FR" sz="2000" b="1" dirty="0"/>
              <a:t>4.1. La Dérive des Continents</a:t>
            </a:r>
          </a:p>
        </p:txBody>
      </p:sp>
      <p:sp>
        <p:nvSpPr>
          <p:cNvPr id="3" name="Rectangle 2"/>
          <p:cNvSpPr/>
          <p:nvPr/>
        </p:nvSpPr>
        <p:spPr>
          <a:xfrm>
            <a:off x="571472" y="1285860"/>
            <a:ext cx="7643866" cy="1200329"/>
          </a:xfrm>
          <a:prstGeom prst="rect">
            <a:avLst/>
          </a:prstGeom>
        </p:spPr>
        <p:txBody>
          <a:bodyPr wrap="square">
            <a:spAutoFit/>
          </a:bodyPr>
          <a:lstStyle/>
          <a:p>
            <a:pPr algn="just"/>
            <a:r>
              <a:rPr lang="fr-FR" b="1" dirty="0"/>
              <a:t>La dérive des continents </a:t>
            </a:r>
            <a:r>
              <a:rPr lang="fr-FR" dirty="0"/>
              <a:t>est une théorie proposée au début du siècle par le physicien-météorologue Alfred Wegener, pour tenter d'expliquer, entre autres, la similitude dans le tracé des côtes de part et d'autre de l'Atlantique, une observation qui en avait intrigué d'autres avant lui</a:t>
            </a:r>
          </a:p>
        </p:txBody>
      </p:sp>
      <p:sp>
        <p:nvSpPr>
          <p:cNvPr id="4" name="Rectangle 3"/>
          <p:cNvSpPr/>
          <p:nvPr/>
        </p:nvSpPr>
        <p:spPr>
          <a:xfrm>
            <a:off x="500034" y="2786058"/>
            <a:ext cx="8429684" cy="3139321"/>
          </a:xfrm>
          <a:prstGeom prst="rect">
            <a:avLst/>
          </a:prstGeom>
        </p:spPr>
        <p:txBody>
          <a:bodyPr wrap="square">
            <a:spAutoFit/>
          </a:bodyPr>
          <a:lstStyle/>
          <a:p>
            <a:pPr algn="just"/>
            <a:r>
              <a:rPr lang="fr-FR" dirty="0"/>
              <a:t>La </a:t>
            </a:r>
            <a:r>
              <a:rPr lang="fr-FR" b="1" dirty="0"/>
              <a:t>tectonique</a:t>
            </a:r>
            <a:r>
              <a:rPr lang="fr-FR" dirty="0"/>
              <a:t> est cette partie de la géologie qui étudie la nature et les causes des déformations des ensembles rocheux, plus spécifiquement dans ce cas-ci, les déformations, à grande échelle, de la lithosphère terrestre. </a:t>
            </a:r>
          </a:p>
          <a:p>
            <a:pPr algn="just"/>
            <a:endParaRPr lang="fr-FR" dirty="0"/>
          </a:p>
          <a:p>
            <a:pPr algn="just"/>
            <a:r>
              <a:rPr lang="fr-FR" dirty="0"/>
              <a:t>Une </a:t>
            </a:r>
            <a:r>
              <a:rPr lang="fr-FR" b="1" dirty="0"/>
              <a:t>plaque</a:t>
            </a:r>
            <a:r>
              <a:rPr lang="fr-FR" dirty="0"/>
              <a:t> (</a:t>
            </a:r>
            <a:r>
              <a:rPr lang="fr-FR" dirty="0">
                <a:solidFill>
                  <a:srgbClr val="FF0000"/>
                </a:solidFill>
              </a:rPr>
              <a:t>lithosphère</a:t>
            </a:r>
            <a:r>
              <a:rPr lang="fr-FR" dirty="0"/>
              <a:t>) est un volume rigide, peu épais par rapport à sa surface. </a:t>
            </a:r>
          </a:p>
          <a:p>
            <a:pPr algn="just"/>
            <a:endParaRPr lang="fr-FR" dirty="0"/>
          </a:p>
          <a:p>
            <a:pPr algn="just"/>
            <a:r>
              <a:rPr lang="fr-FR" dirty="0"/>
              <a:t>La </a:t>
            </a:r>
            <a:r>
              <a:rPr lang="fr-FR" b="1" dirty="0"/>
              <a:t>tectonique des plaques</a:t>
            </a:r>
            <a:r>
              <a:rPr lang="fr-FR" dirty="0"/>
              <a:t> est une théorie scientifique planétaire unificatrice qui propose que les déformations de la lithosphère sont reliées aux forces internes de la terre et que ces déformations se traduisent par le découpage de la lithosphère en un certain nombre de plaques rigides qui bougent les unes par rapport aux autres en glissant sur </a:t>
            </a:r>
            <a:r>
              <a:rPr lang="fr-FR" dirty="0">
                <a:solidFill>
                  <a:srgbClr val="FF0000"/>
                </a:solidFill>
              </a:rPr>
              <a:t>l'asthénosphère</a:t>
            </a:r>
          </a:p>
        </p:txBody>
      </p:sp>
      <p:sp>
        <p:nvSpPr>
          <p:cNvPr id="5" name="ZoneTexte 4">
            <a:extLst>
              <a:ext uri="{FF2B5EF4-FFF2-40B4-BE49-F238E27FC236}">
                <a16:creationId xmlns:a16="http://schemas.microsoft.com/office/drawing/2014/main" xmlns="" id="{C49BF9A7-02E1-4EF8-8F4D-25C5B7BBDC82}"/>
              </a:ext>
            </a:extLst>
          </p:cNvPr>
          <p:cNvSpPr txBox="1"/>
          <p:nvPr/>
        </p:nvSpPr>
        <p:spPr>
          <a:xfrm>
            <a:off x="251520" y="99729"/>
            <a:ext cx="4649991" cy="400110"/>
          </a:xfrm>
          <a:prstGeom prst="rect">
            <a:avLst/>
          </a:prstGeom>
          <a:noFill/>
        </p:spPr>
        <p:txBody>
          <a:bodyPr wrap="none" rtlCol="0">
            <a:spAutoFit/>
          </a:bodyPr>
          <a:lstStyle/>
          <a:p>
            <a:r>
              <a:rPr lang="fr-FR" sz="2000" b="1" dirty="0"/>
              <a:t>4. Tectonique des plaques lithosphériques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srcRect/>
          <a:stretch>
            <a:fillRect/>
          </a:stretch>
        </p:blipFill>
        <p:spPr bwMode="auto">
          <a:xfrm>
            <a:off x="1214414" y="1571611"/>
            <a:ext cx="7215238" cy="5054097"/>
          </a:xfrm>
          <a:prstGeom prst="rect">
            <a:avLst/>
          </a:prstGeom>
          <a:noFill/>
          <a:ln w="9525">
            <a:noFill/>
            <a:miter lim="800000"/>
            <a:headEnd/>
            <a:tailEnd/>
          </a:ln>
          <a:effectLst/>
        </p:spPr>
      </p:pic>
      <p:sp>
        <p:nvSpPr>
          <p:cNvPr id="4" name="ZoneTexte 4">
            <a:extLst>
              <a:ext uri="{FF2B5EF4-FFF2-40B4-BE49-F238E27FC236}">
                <a16:creationId xmlns:a16="http://schemas.microsoft.com/office/drawing/2014/main" xmlns="" id="{68743B67-BFE5-4F04-BE78-8ED761D216FD}"/>
              </a:ext>
            </a:extLst>
          </p:cNvPr>
          <p:cNvSpPr txBox="1"/>
          <p:nvPr/>
        </p:nvSpPr>
        <p:spPr>
          <a:xfrm>
            <a:off x="251520" y="99729"/>
            <a:ext cx="4649991" cy="400110"/>
          </a:xfrm>
          <a:prstGeom prst="rect">
            <a:avLst/>
          </a:prstGeom>
          <a:noFill/>
        </p:spPr>
        <p:txBody>
          <a:bodyPr wrap="none" rtlCol="0">
            <a:spAutoFit/>
          </a:bodyPr>
          <a:lstStyle/>
          <a:p>
            <a:r>
              <a:rPr lang="fr-FR" sz="2000" b="1" dirty="0"/>
              <a:t>4. Tectonique des plaques lithosphériques</a:t>
            </a:r>
          </a:p>
        </p:txBody>
      </p:sp>
      <p:sp>
        <p:nvSpPr>
          <p:cNvPr id="6" name="Rectangle 5">
            <a:extLst>
              <a:ext uri="{FF2B5EF4-FFF2-40B4-BE49-F238E27FC236}">
                <a16:creationId xmlns:a16="http://schemas.microsoft.com/office/drawing/2014/main" xmlns="" id="{0878B0AF-19A0-4355-B3C6-8354B8EFBCC4}"/>
              </a:ext>
            </a:extLst>
          </p:cNvPr>
          <p:cNvSpPr/>
          <p:nvPr/>
        </p:nvSpPr>
        <p:spPr>
          <a:xfrm>
            <a:off x="642910" y="500042"/>
            <a:ext cx="3268139" cy="400110"/>
          </a:xfrm>
          <a:prstGeom prst="rect">
            <a:avLst/>
          </a:prstGeom>
          <a:solidFill>
            <a:schemeClr val="bg1">
              <a:lumMod val="95000"/>
            </a:schemeClr>
          </a:solidFill>
        </p:spPr>
        <p:txBody>
          <a:bodyPr wrap="none">
            <a:spAutoFit/>
          </a:bodyPr>
          <a:lstStyle/>
          <a:p>
            <a:r>
              <a:rPr lang="fr-FR" sz="2000" b="1" dirty="0"/>
              <a:t>4.1. La Dérive des Continents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srcRect/>
          <a:stretch>
            <a:fillRect/>
          </a:stretch>
        </p:blipFill>
        <p:spPr bwMode="auto">
          <a:xfrm>
            <a:off x="4143372" y="928670"/>
            <a:ext cx="4867275" cy="2781300"/>
          </a:xfrm>
          <a:prstGeom prst="rect">
            <a:avLst/>
          </a:prstGeom>
          <a:noFill/>
          <a:ln w="9525">
            <a:noFill/>
            <a:miter lim="800000"/>
            <a:headEnd/>
            <a:tailEnd/>
          </a:ln>
          <a:effectLst/>
        </p:spPr>
      </p:pic>
      <p:sp>
        <p:nvSpPr>
          <p:cNvPr id="5" name="Rectangle 4"/>
          <p:cNvSpPr/>
          <p:nvPr/>
        </p:nvSpPr>
        <p:spPr>
          <a:xfrm>
            <a:off x="357158" y="1142984"/>
            <a:ext cx="3143272" cy="2308324"/>
          </a:xfrm>
          <a:prstGeom prst="rect">
            <a:avLst/>
          </a:prstGeom>
        </p:spPr>
        <p:txBody>
          <a:bodyPr wrap="square">
            <a:spAutoFit/>
          </a:bodyPr>
          <a:lstStyle/>
          <a:p>
            <a:pPr marL="342900" indent="-342900" algn="just">
              <a:buAutoNum type="arabicPeriod"/>
            </a:pPr>
            <a:r>
              <a:rPr lang="fr-FR" b="1" dirty="0"/>
              <a:t>Le parallélisme des côtes de l'Atlantique.</a:t>
            </a:r>
          </a:p>
          <a:p>
            <a:pPr marL="342900" indent="-342900" algn="just"/>
            <a:endParaRPr lang="fr-FR" dirty="0"/>
          </a:p>
          <a:p>
            <a:pPr algn="just"/>
            <a:r>
              <a:rPr lang="fr-FR" dirty="0"/>
              <a:t>On observe en effet un certain parallélisme des lignes côtières entre d'une part les Amériques et d'autre part l'Europe - Afrique. </a:t>
            </a:r>
          </a:p>
        </p:txBody>
      </p:sp>
      <p:pic>
        <p:nvPicPr>
          <p:cNvPr id="81923" name="Picture 3"/>
          <p:cNvPicPr>
            <a:picLocks noChangeAspect="1" noChangeArrowheads="1"/>
          </p:cNvPicPr>
          <p:nvPr/>
        </p:nvPicPr>
        <p:blipFill>
          <a:blip r:embed="rId3"/>
          <a:srcRect/>
          <a:stretch>
            <a:fillRect/>
          </a:stretch>
        </p:blipFill>
        <p:spPr bwMode="auto">
          <a:xfrm>
            <a:off x="357158" y="3929066"/>
            <a:ext cx="4857750" cy="2762250"/>
          </a:xfrm>
          <a:prstGeom prst="rect">
            <a:avLst/>
          </a:prstGeom>
          <a:noFill/>
          <a:ln w="9525">
            <a:noFill/>
            <a:miter lim="800000"/>
            <a:headEnd/>
            <a:tailEnd/>
          </a:ln>
          <a:effectLst/>
        </p:spPr>
      </p:pic>
      <p:sp>
        <p:nvSpPr>
          <p:cNvPr id="6" name="ZoneTexte 4">
            <a:extLst>
              <a:ext uri="{FF2B5EF4-FFF2-40B4-BE49-F238E27FC236}">
                <a16:creationId xmlns:a16="http://schemas.microsoft.com/office/drawing/2014/main" xmlns="" id="{69D65E2F-C13A-4E43-99C9-7B727F9F72D6}"/>
              </a:ext>
            </a:extLst>
          </p:cNvPr>
          <p:cNvSpPr txBox="1"/>
          <p:nvPr/>
        </p:nvSpPr>
        <p:spPr>
          <a:xfrm>
            <a:off x="251520" y="99729"/>
            <a:ext cx="4649991" cy="400110"/>
          </a:xfrm>
          <a:prstGeom prst="rect">
            <a:avLst/>
          </a:prstGeom>
          <a:noFill/>
        </p:spPr>
        <p:txBody>
          <a:bodyPr wrap="none" rtlCol="0">
            <a:spAutoFit/>
          </a:bodyPr>
          <a:lstStyle/>
          <a:p>
            <a:r>
              <a:rPr lang="fr-FR" sz="2000" b="1" dirty="0"/>
              <a:t>4. Tectonique des plaques lithosphériques</a:t>
            </a:r>
          </a:p>
        </p:txBody>
      </p:sp>
      <p:sp>
        <p:nvSpPr>
          <p:cNvPr id="7" name="Rectangle 6">
            <a:extLst>
              <a:ext uri="{FF2B5EF4-FFF2-40B4-BE49-F238E27FC236}">
                <a16:creationId xmlns:a16="http://schemas.microsoft.com/office/drawing/2014/main" xmlns="" id="{10B03CF4-13F1-4F4C-9358-E1667224B619}"/>
              </a:ext>
            </a:extLst>
          </p:cNvPr>
          <p:cNvSpPr/>
          <p:nvPr/>
        </p:nvSpPr>
        <p:spPr>
          <a:xfrm>
            <a:off x="642910" y="500042"/>
            <a:ext cx="3268139" cy="400110"/>
          </a:xfrm>
          <a:prstGeom prst="rect">
            <a:avLst/>
          </a:prstGeom>
          <a:solidFill>
            <a:schemeClr val="bg1">
              <a:lumMod val="95000"/>
            </a:schemeClr>
          </a:solidFill>
        </p:spPr>
        <p:txBody>
          <a:bodyPr wrap="none">
            <a:spAutoFit/>
          </a:bodyPr>
          <a:lstStyle/>
          <a:p>
            <a:r>
              <a:rPr lang="fr-FR" sz="2000" b="1" dirty="0"/>
              <a:t>4.1. La Dérive des Continents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4121643" y="764704"/>
            <a:ext cx="4986861" cy="3591727"/>
          </a:xfrm>
          <a:prstGeom prst="rect">
            <a:avLst/>
          </a:prstGeom>
          <a:noFill/>
          <a:ln w="9525">
            <a:noFill/>
            <a:miter lim="800000"/>
            <a:headEnd/>
            <a:tailEnd/>
          </a:ln>
          <a:effectLst/>
        </p:spPr>
      </p:pic>
      <p:sp>
        <p:nvSpPr>
          <p:cNvPr id="6" name="Rectangle 5"/>
          <p:cNvSpPr/>
          <p:nvPr/>
        </p:nvSpPr>
        <p:spPr>
          <a:xfrm>
            <a:off x="160608" y="1407844"/>
            <a:ext cx="3835923" cy="1754326"/>
          </a:xfrm>
          <a:prstGeom prst="rect">
            <a:avLst/>
          </a:prstGeom>
        </p:spPr>
        <p:txBody>
          <a:bodyPr wrap="square">
            <a:spAutoFit/>
          </a:bodyPr>
          <a:lstStyle/>
          <a:p>
            <a:pPr algn="just"/>
            <a:r>
              <a:rPr lang="fr-FR" b="1" dirty="0"/>
              <a:t>2. La répartition de certains fossiles.</a:t>
            </a:r>
          </a:p>
          <a:p>
            <a:pPr algn="just"/>
            <a:endParaRPr lang="fr-FR" dirty="0"/>
          </a:p>
          <a:p>
            <a:pPr algn="just"/>
            <a:r>
              <a:rPr lang="fr-FR" dirty="0"/>
              <a:t>On retrouve, de part et d'autre de l'Atlantique, sur les continents actuels, les fossiles de plantes et d'animaux terrestres datant de 240 à 260 Ma.</a:t>
            </a:r>
          </a:p>
        </p:txBody>
      </p:sp>
      <p:pic>
        <p:nvPicPr>
          <p:cNvPr id="1028" name="Picture 4"/>
          <p:cNvPicPr>
            <a:picLocks noChangeAspect="1" noChangeArrowheads="1"/>
          </p:cNvPicPr>
          <p:nvPr/>
        </p:nvPicPr>
        <p:blipFill>
          <a:blip r:embed="rId3"/>
          <a:srcRect/>
          <a:stretch>
            <a:fillRect/>
          </a:stretch>
        </p:blipFill>
        <p:spPr bwMode="auto">
          <a:xfrm>
            <a:off x="35496" y="4070176"/>
            <a:ext cx="4800600" cy="2743200"/>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xmlns="" id="{DDA50EEF-9AAF-450A-8FCC-33BF140609B9}"/>
              </a:ext>
            </a:extLst>
          </p:cNvPr>
          <p:cNvSpPr txBox="1"/>
          <p:nvPr/>
        </p:nvSpPr>
        <p:spPr>
          <a:xfrm>
            <a:off x="251520" y="99729"/>
            <a:ext cx="4649991" cy="400110"/>
          </a:xfrm>
          <a:prstGeom prst="rect">
            <a:avLst/>
          </a:prstGeom>
          <a:noFill/>
        </p:spPr>
        <p:txBody>
          <a:bodyPr wrap="none" rtlCol="0">
            <a:spAutoFit/>
          </a:bodyPr>
          <a:lstStyle/>
          <a:p>
            <a:r>
              <a:rPr lang="fr-FR" sz="2000" b="1" dirty="0"/>
              <a:t>4. Tectonique des plaques lithosphériques</a:t>
            </a:r>
          </a:p>
        </p:txBody>
      </p:sp>
      <p:sp>
        <p:nvSpPr>
          <p:cNvPr id="7" name="Rectangle 6">
            <a:extLst>
              <a:ext uri="{FF2B5EF4-FFF2-40B4-BE49-F238E27FC236}">
                <a16:creationId xmlns:a16="http://schemas.microsoft.com/office/drawing/2014/main" xmlns="" id="{6FD96DC4-A544-4E67-9D33-D5AA594078C5}"/>
              </a:ext>
            </a:extLst>
          </p:cNvPr>
          <p:cNvSpPr/>
          <p:nvPr/>
        </p:nvSpPr>
        <p:spPr>
          <a:xfrm>
            <a:off x="642910" y="500042"/>
            <a:ext cx="3268139" cy="400110"/>
          </a:xfrm>
          <a:prstGeom prst="rect">
            <a:avLst/>
          </a:prstGeom>
          <a:solidFill>
            <a:schemeClr val="bg1">
              <a:lumMod val="95000"/>
            </a:schemeClr>
          </a:solidFill>
        </p:spPr>
        <p:txBody>
          <a:bodyPr wrap="none">
            <a:spAutoFit/>
          </a:bodyPr>
          <a:lstStyle/>
          <a:p>
            <a:r>
              <a:rPr lang="fr-FR" sz="2000" b="1" dirty="0"/>
              <a:t>4.1. La Dérive des Continents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aimant6"/>
          <p:cNvPicPr>
            <a:picLocks noChangeAspect="1" noChangeArrowheads="1"/>
          </p:cNvPicPr>
          <p:nvPr/>
        </p:nvPicPr>
        <p:blipFill>
          <a:blip r:embed="rId2"/>
          <a:srcRect/>
          <a:stretch>
            <a:fillRect/>
          </a:stretch>
        </p:blipFill>
        <p:spPr bwMode="auto">
          <a:xfrm>
            <a:off x="6588224" y="651544"/>
            <a:ext cx="2400300" cy="2857500"/>
          </a:xfrm>
          <a:prstGeom prst="rect">
            <a:avLst/>
          </a:prstGeom>
          <a:noFill/>
          <a:ln w="9525">
            <a:noFill/>
            <a:miter lim="800000"/>
            <a:headEnd/>
            <a:tailEnd/>
          </a:ln>
        </p:spPr>
      </p:pic>
      <p:pic>
        <p:nvPicPr>
          <p:cNvPr id="40963" name="Picture 6" descr="champ_terrestre"/>
          <p:cNvPicPr>
            <a:picLocks noChangeAspect="1" noChangeArrowheads="1"/>
          </p:cNvPicPr>
          <p:nvPr/>
        </p:nvPicPr>
        <p:blipFill>
          <a:blip r:embed="rId3"/>
          <a:srcRect/>
          <a:stretch>
            <a:fillRect/>
          </a:stretch>
        </p:blipFill>
        <p:spPr bwMode="auto">
          <a:xfrm>
            <a:off x="589756" y="3462874"/>
            <a:ext cx="4467225" cy="3276600"/>
          </a:xfrm>
          <a:prstGeom prst="rect">
            <a:avLst/>
          </a:prstGeom>
          <a:noFill/>
          <a:ln w="9525">
            <a:noFill/>
            <a:miter lim="800000"/>
            <a:headEnd/>
            <a:tailEnd/>
          </a:ln>
        </p:spPr>
      </p:pic>
      <p:pic>
        <p:nvPicPr>
          <p:cNvPr id="40964" name="Picture 7" descr="aimant7"/>
          <p:cNvPicPr>
            <a:picLocks noChangeAspect="1" noChangeArrowheads="1"/>
          </p:cNvPicPr>
          <p:nvPr/>
        </p:nvPicPr>
        <p:blipFill>
          <a:blip r:embed="rId4"/>
          <a:srcRect/>
          <a:stretch>
            <a:fillRect/>
          </a:stretch>
        </p:blipFill>
        <p:spPr bwMode="auto">
          <a:xfrm>
            <a:off x="5580112" y="3424774"/>
            <a:ext cx="3333750" cy="3352800"/>
          </a:xfrm>
          <a:prstGeom prst="rect">
            <a:avLst/>
          </a:prstGeom>
          <a:noFill/>
          <a:ln w="9525">
            <a:noFill/>
            <a:miter lim="800000"/>
            <a:headEnd/>
            <a:tailEnd/>
          </a:ln>
        </p:spPr>
      </p:pic>
      <p:sp>
        <p:nvSpPr>
          <p:cNvPr id="40966" name="Text Box 14"/>
          <p:cNvSpPr txBox="1">
            <a:spLocks noChangeArrowheads="1"/>
          </p:cNvSpPr>
          <p:nvPr/>
        </p:nvSpPr>
        <p:spPr bwMode="auto">
          <a:xfrm>
            <a:off x="1979712" y="1206309"/>
            <a:ext cx="3347327" cy="369332"/>
          </a:xfrm>
          <a:prstGeom prst="rect">
            <a:avLst/>
          </a:prstGeom>
          <a:noFill/>
          <a:ln w="9525">
            <a:noFill/>
            <a:miter lim="800000"/>
            <a:headEnd/>
            <a:tailEnd/>
          </a:ln>
        </p:spPr>
        <p:txBody>
          <a:bodyPr wrap="none">
            <a:spAutoFit/>
          </a:bodyPr>
          <a:lstStyle/>
          <a:p>
            <a:pPr algn="l"/>
            <a:r>
              <a:rPr lang="fr-FR" altLang="fr-FR" b="1" dirty="0">
                <a:solidFill>
                  <a:srgbClr val="013F53"/>
                </a:solidFill>
              </a:rPr>
              <a:t>Le champ magnétique de la Terre</a:t>
            </a:r>
          </a:p>
        </p:txBody>
      </p:sp>
      <p:sp>
        <p:nvSpPr>
          <p:cNvPr id="7" name="Rectangle 6">
            <a:extLst>
              <a:ext uri="{FF2B5EF4-FFF2-40B4-BE49-F238E27FC236}">
                <a16:creationId xmlns:a16="http://schemas.microsoft.com/office/drawing/2014/main" xmlns="" id="{46FDB27D-ABAA-4BCA-8F28-3EB4B31F113B}"/>
              </a:ext>
            </a:extLst>
          </p:cNvPr>
          <p:cNvSpPr/>
          <p:nvPr/>
        </p:nvSpPr>
        <p:spPr>
          <a:xfrm>
            <a:off x="716632" y="1628800"/>
            <a:ext cx="4829200" cy="1631216"/>
          </a:xfrm>
          <a:prstGeom prst="rect">
            <a:avLst/>
          </a:prstGeom>
        </p:spPr>
        <p:txBody>
          <a:bodyPr wrap="square">
            <a:spAutoFit/>
          </a:bodyPr>
          <a:lstStyle/>
          <a:p>
            <a:pPr algn="just"/>
            <a:r>
              <a:rPr lang="fr-FR" sz="2000" dirty="0"/>
              <a:t>Pour bien comprendre le développement des idées qui ont conduit à la formulation de la </a:t>
            </a:r>
            <a:r>
              <a:rPr lang="fr-FR" sz="2000" b="1" dirty="0"/>
              <a:t>théorie de la tectonique des plaques</a:t>
            </a:r>
            <a:r>
              <a:rPr lang="fr-FR" sz="2000" dirty="0"/>
              <a:t>, il est essentiel d'avoir quelques notions de base sur le </a:t>
            </a:r>
            <a:r>
              <a:rPr lang="fr-FR" sz="2000" b="1" dirty="0"/>
              <a:t>magnétisme</a:t>
            </a:r>
            <a:r>
              <a:rPr lang="fr-FR" sz="2000" dirty="0"/>
              <a:t> terrestre.</a:t>
            </a:r>
          </a:p>
        </p:txBody>
      </p:sp>
      <p:sp>
        <p:nvSpPr>
          <p:cNvPr id="8" name="ZoneTexte 4">
            <a:extLst>
              <a:ext uri="{FF2B5EF4-FFF2-40B4-BE49-F238E27FC236}">
                <a16:creationId xmlns:a16="http://schemas.microsoft.com/office/drawing/2014/main" xmlns="" id="{5843F9D8-8771-4849-BEFE-83023323025D}"/>
              </a:ext>
            </a:extLst>
          </p:cNvPr>
          <p:cNvSpPr txBox="1"/>
          <p:nvPr/>
        </p:nvSpPr>
        <p:spPr>
          <a:xfrm>
            <a:off x="251520" y="99729"/>
            <a:ext cx="4649991" cy="400110"/>
          </a:xfrm>
          <a:prstGeom prst="rect">
            <a:avLst/>
          </a:prstGeom>
          <a:noFill/>
        </p:spPr>
        <p:txBody>
          <a:bodyPr wrap="none" rtlCol="0">
            <a:spAutoFit/>
          </a:bodyPr>
          <a:lstStyle/>
          <a:p>
            <a:r>
              <a:rPr lang="fr-FR" sz="2000" b="1" dirty="0"/>
              <a:t>4. Tectonique des plaques lithosphériques</a:t>
            </a:r>
          </a:p>
        </p:txBody>
      </p:sp>
      <p:sp>
        <p:nvSpPr>
          <p:cNvPr id="9" name="Rectangle 8">
            <a:extLst>
              <a:ext uri="{FF2B5EF4-FFF2-40B4-BE49-F238E27FC236}">
                <a16:creationId xmlns:a16="http://schemas.microsoft.com/office/drawing/2014/main" xmlns="" id="{BC0E4E50-03C9-47C4-A8B1-7D89EA17125D}"/>
              </a:ext>
            </a:extLst>
          </p:cNvPr>
          <p:cNvSpPr/>
          <p:nvPr/>
        </p:nvSpPr>
        <p:spPr>
          <a:xfrm>
            <a:off x="642910" y="500042"/>
            <a:ext cx="3268139" cy="400110"/>
          </a:xfrm>
          <a:prstGeom prst="rect">
            <a:avLst/>
          </a:prstGeom>
          <a:solidFill>
            <a:schemeClr val="bg1">
              <a:lumMod val="95000"/>
            </a:schemeClr>
          </a:solidFill>
        </p:spPr>
        <p:txBody>
          <a:bodyPr wrap="none">
            <a:spAutoFit/>
          </a:bodyPr>
          <a:lstStyle/>
          <a:p>
            <a:r>
              <a:rPr lang="fr-FR" sz="2000" b="1" dirty="0"/>
              <a:t>4.1. La Dérive des Continents</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3" name="Text Box 5"/>
          <p:cNvSpPr txBox="1">
            <a:spLocks noChangeArrowheads="1"/>
          </p:cNvSpPr>
          <p:nvPr/>
        </p:nvSpPr>
        <p:spPr bwMode="auto">
          <a:xfrm>
            <a:off x="571472" y="3443117"/>
            <a:ext cx="7786742" cy="1200329"/>
          </a:xfrm>
          <a:prstGeom prst="rect">
            <a:avLst/>
          </a:prstGeom>
          <a:noFill/>
          <a:ln w="9525" algn="ctr">
            <a:noFill/>
            <a:miter lim="800000"/>
            <a:headEnd/>
            <a:tailEnd/>
          </a:ln>
        </p:spPr>
        <p:txBody>
          <a:bodyPr wrap="square">
            <a:spAutoFit/>
          </a:bodyPr>
          <a:lstStyle/>
          <a:p>
            <a:pPr algn="just"/>
            <a:r>
              <a:rPr lang="fr-FR" altLang="fr-FR" sz="2400" dirty="0"/>
              <a:t>Si le refroidissement a lieu en présence d’un champ magnétique, le matériau s’aimante dans la direction de ce champ magnétique ambiant.</a:t>
            </a:r>
          </a:p>
        </p:txBody>
      </p:sp>
      <p:sp>
        <p:nvSpPr>
          <p:cNvPr id="119815" name="Text Box 7"/>
          <p:cNvSpPr txBox="1">
            <a:spLocks noChangeArrowheads="1"/>
          </p:cNvSpPr>
          <p:nvPr/>
        </p:nvSpPr>
        <p:spPr bwMode="auto">
          <a:xfrm>
            <a:off x="428596" y="5002612"/>
            <a:ext cx="8319868" cy="1200329"/>
          </a:xfrm>
          <a:prstGeom prst="rect">
            <a:avLst/>
          </a:prstGeom>
          <a:noFill/>
          <a:ln w="9525" algn="ctr">
            <a:noFill/>
            <a:miter lim="800000"/>
            <a:headEnd/>
            <a:tailEnd/>
          </a:ln>
        </p:spPr>
        <p:txBody>
          <a:bodyPr wrap="square">
            <a:spAutoFit/>
          </a:bodyPr>
          <a:lstStyle/>
          <a:p>
            <a:pPr algn="just"/>
            <a:r>
              <a:rPr lang="fr-FR" altLang="fr-FR" sz="2400" dirty="0"/>
              <a:t>Des roches ferromagnétiques échauffées et puis refroidies sous le point de Curie peuvent ainsi se souvenir du champ magnétique terrestre régnant à  l’époque de leur dernier refroidissement.</a:t>
            </a:r>
          </a:p>
        </p:txBody>
      </p:sp>
      <p:pic>
        <p:nvPicPr>
          <p:cNvPr id="14338" name="Picture 2" descr="http://www2.ggl.ulaval.ca/personnel/bourque/s1/1.12.gif"/>
          <p:cNvPicPr>
            <a:picLocks noChangeAspect="1" noChangeArrowheads="1"/>
          </p:cNvPicPr>
          <p:nvPr/>
        </p:nvPicPr>
        <p:blipFill>
          <a:blip r:embed="rId3"/>
          <a:srcRect/>
          <a:stretch>
            <a:fillRect/>
          </a:stretch>
        </p:blipFill>
        <p:spPr bwMode="auto">
          <a:xfrm>
            <a:off x="5143504" y="609599"/>
            <a:ext cx="3476625" cy="2676525"/>
          </a:xfrm>
          <a:prstGeom prst="rect">
            <a:avLst/>
          </a:prstGeom>
          <a:noFill/>
        </p:spPr>
      </p:pic>
      <p:sp>
        <p:nvSpPr>
          <p:cNvPr id="6" name="Text Box 14">
            <a:extLst>
              <a:ext uri="{FF2B5EF4-FFF2-40B4-BE49-F238E27FC236}">
                <a16:creationId xmlns:a16="http://schemas.microsoft.com/office/drawing/2014/main" xmlns="" id="{FEA68898-3B8E-4C57-9B0C-FC921685E5F6}"/>
              </a:ext>
            </a:extLst>
          </p:cNvPr>
          <p:cNvSpPr txBox="1">
            <a:spLocks noChangeArrowheads="1"/>
          </p:cNvSpPr>
          <p:nvPr/>
        </p:nvSpPr>
        <p:spPr bwMode="auto">
          <a:xfrm>
            <a:off x="1143189" y="1366838"/>
            <a:ext cx="3347327" cy="369332"/>
          </a:xfrm>
          <a:prstGeom prst="rect">
            <a:avLst/>
          </a:prstGeom>
          <a:noFill/>
          <a:ln w="9525">
            <a:noFill/>
            <a:miter lim="800000"/>
            <a:headEnd/>
            <a:tailEnd/>
          </a:ln>
        </p:spPr>
        <p:txBody>
          <a:bodyPr wrap="none">
            <a:spAutoFit/>
          </a:bodyPr>
          <a:lstStyle/>
          <a:p>
            <a:pPr algn="l"/>
            <a:r>
              <a:rPr lang="fr-FR" altLang="fr-FR" b="1" dirty="0">
                <a:solidFill>
                  <a:srgbClr val="013F53"/>
                </a:solidFill>
              </a:rPr>
              <a:t>Le champ magnétique de la Terre</a:t>
            </a:r>
          </a:p>
        </p:txBody>
      </p:sp>
      <p:sp>
        <p:nvSpPr>
          <p:cNvPr id="7" name="ZoneTexte 4">
            <a:extLst>
              <a:ext uri="{FF2B5EF4-FFF2-40B4-BE49-F238E27FC236}">
                <a16:creationId xmlns:a16="http://schemas.microsoft.com/office/drawing/2014/main" xmlns="" id="{148E190F-E3F8-4C4E-BA2F-F09F426B54DE}"/>
              </a:ext>
            </a:extLst>
          </p:cNvPr>
          <p:cNvSpPr txBox="1"/>
          <p:nvPr/>
        </p:nvSpPr>
        <p:spPr>
          <a:xfrm>
            <a:off x="251520" y="99729"/>
            <a:ext cx="4649991" cy="400110"/>
          </a:xfrm>
          <a:prstGeom prst="rect">
            <a:avLst/>
          </a:prstGeom>
          <a:noFill/>
        </p:spPr>
        <p:txBody>
          <a:bodyPr wrap="none" rtlCol="0">
            <a:spAutoFit/>
          </a:bodyPr>
          <a:lstStyle/>
          <a:p>
            <a:r>
              <a:rPr lang="fr-FR" sz="2000" b="1" dirty="0"/>
              <a:t>4. Tectonique des plaques lithosphériques</a:t>
            </a:r>
          </a:p>
        </p:txBody>
      </p:sp>
      <p:sp>
        <p:nvSpPr>
          <p:cNvPr id="8" name="Rectangle 7">
            <a:extLst>
              <a:ext uri="{FF2B5EF4-FFF2-40B4-BE49-F238E27FC236}">
                <a16:creationId xmlns:a16="http://schemas.microsoft.com/office/drawing/2014/main" xmlns="" id="{87C74F0D-36A3-4DAD-BE80-BA8C8D1EFBF3}"/>
              </a:ext>
            </a:extLst>
          </p:cNvPr>
          <p:cNvSpPr/>
          <p:nvPr/>
        </p:nvSpPr>
        <p:spPr>
          <a:xfrm>
            <a:off x="642910" y="500042"/>
            <a:ext cx="3268139" cy="400110"/>
          </a:xfrm>
          <a:prstGeom prst="rect">
            <a:avLst/>
          </a:prstGeom>
          <a:solidFill>
            <a:schemeClr val="bg1">
              <a:lumMod val="95000"/>
            </a:schemeClr>
          </a:solidFill>
        </p:spPr>
        <p:txBody>
          <a:bodyPr wrap="none">
            <a:spAutoFit/>
          </a:bodyPr>
          <a:lstStyle/>
          <a:p>
            <a:r>
              <a:rPr lang="fr-FR" sz="2000" b="1" dirty="0"/>
              <a:t>4.1. La Dérive des Continents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8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p:bldP spid="1198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inv"/>
          <p:cNvPicPr>
            <a:picLocks noChangeAspect="1" noChangeArrowheads="1"/>
          </p:cNvPicPr>
          <p:nvPr/>
        </p:nvPicPr>
        <p:blipFill>
          <a:blip r:embed="rId3"/>
          <a:srcRect/>
          <a:stretch>
            <a:fillRect/>
          </a:stretch>
        </p:blipFill>
        <p:spPr bwMode="auto">
          <a:xfrm>
            <a:off x="4067944" y="660303"/>
            <a:ext cx="4887931" cy="6119813"/>
          </a:xfrm>
          <a:prstGeom prst="rect">
            <a:avLst/>
          </a:prstGeom>
          <a:noFill/>
          <a:ln w="9525">
            <a:noFill/>
            <a:miter lim="800000"/>
            <a:headEnd/>
            <a:tailEnd/>
          </a:ln>
        </p:spPr>
      </p:pic>
      <p:sp>
        <p:nvSpPr>
          <p:cNvPr id="49155" name="Text Box 8"/>
          <p:cNvSpPr txBox="1">
            <a:spLocks noChangeArrowheads="1"/>
          </p:cNvSpPr>
          <p:nvPr/>
        </p:nvSpPr>
        <p:spPr bwMode="auto">
          <a:xfrm>
            <a:off x="1851247" y="3367123"/>
            <a:ext cx="1135760" cy="461665"/>
          </a:xfrm>
          <a:prstGeom prst="rect">
            <a:avLst/>
          </a:prstGeom>
          <a:solidFill>
            <a:schemeClr val="bg1">
              <a:lumMod val="95000"/>
            </a:schemeClr>
          </a:solidFill>
          <a:ln w="9525" algn="ctr">
            <a:noFill/>
            <a:miter lim="800000"/>
            <a:headEnd/>
            <a:tailEnd/>
          </a:ln>
        </p:spPr>
        <p:txBody>
          <a:bodyPr wrap="none">
            <a:spAutoFit/>
          </a:bodyPr>
          <a:lstStyle/>
          <a:p>
            <a:r>
              <a:rPr lang="fr-FR" altLang="fr-FR" sz="2400"/>
              <a:t>Volcans</a:t>
            </a:r>
          </a:p>
        </p:txBody>
      </p:sp>
      <p:sp>
        <p:nvSpPr>
          <p:cNvPr id="49156" name="Text Box 9"/>
          <p:cNvSpPr txBox="1">
            <a:spLocks noChangeArrowheads="1"/>
          </p:cNvSpPr>
          <p:nvPr/>
        </p:nvSpPr>
        <p:spPr bwMode="auto">
          <a:xfrm>
            <a:off x="694878" y="4869160"/>
            <a:ext cx="3297956" cy="646331"/>
          </a:xfrm>
          <a:prstGeom prst="rect">
            <a:avLst/>
          </a:prstGeom>
          <a:solidFill>
            <a:schemeClr val="bg1">
              <a:lumMod val="95000"/>
            </a:schemeClr>
          </a:solidFill>
          <a:ln w="9525" algn="ctr">
            <a:noFill/>
            <a:miter lim="800000"/>
            <a:headEnd/>
            <a:tailEnd/>
          </a:ln>
        </p:spPr>
        <p:txBody>
          <a:bodyPr wrap="square">
            <a:spAutoFit/>
          </a:bodyPr>
          <a:lstStyle/>
          <a:p>
            <a:r>
              <a:rPr lang="fr-FR" altLang="fr-FR" dirty="0"/>
              <a:t>Inversions du champ magnétique au fil du temps</a:t>
            </a:r>
          </a:p>
        </p:txBody>
      </p:sp>
      <p:sp>
        <p:nvSpPr>
          <p:cNvPr id="6" name="ZoneTexte 4">
            <a:extLst>
              <a:ext uri="{FF2B5EF4-FFF2-40B4-BE49-F238E27FC236}">
                <a16:creationId xmlns:a16="http://schemas.microsoft.com/office/drawing/2014/main" xmlns="" id="{C35572E6-7879-4091-B547-FA39ABD98186}"/>
              </a:ext>
            </a:extLst>
          </p:cNvPr>
          <p:cNvSpPr txBox="1"/>
          <p:nvPr/>
        </p:nvSpPr>
        <p:spPr>
          <a:xfrm>
            <a:off x="251520" y="99729"/>
            <a:ext cx="4649991" cy="400110"/>
          </a:xfrm>
          <a:prstGeom prst="rect">
            <a:avLst/>
          </a:prstGeom>
          <a:noFill/>
        </p:spPr>
        <p:txBody>
          <a:bodyPr wrap="none" rtlCol="0">
            <a:spAutoFit/>
          </a:bodyPr>
          <a:lstStyle/>
          <a:p>
            <a:r>
              <a:rPr lang="fr-FR" sz="2000" b="1" dirty="0"/>
              <a:t>4. Tectonique des plaques lithosphériques</a:t>
            </a:r>
          </a:p>
        </p:txBody>
      </p:sp>
      <p:sp>
        <p:nvSpPr>
          <p:cNvPr id="7" name="Rectangle 6">
            <a:extLst>
              <a:ext uri="{FF2B5EF4-FFF2-40B4-BE49-F238E27FC236}">
                <a16:creationId xmlns:a16="http://schemas.microsoft.com/office/drawing/2014/main" xmlns="" id="{0994D2A4-62D0-446B-A192-4A4717870BF7}"/>
              </a:ext>
            </a:extLst>
          </p:cNvPr>
          <p:cNvSpPr/>
          <p:nvPr/>
        </p:nvSpPr>
        <p:spPr>
          <a:xfrm>
            <a:off x="642910" y="500042"/>
            <a:ext cx="3268139" cy="400110"/>
          </a:xfrm>
          <a:prstGeom prst="rect">
            <a:avLst/>
          </a:prstGeom>
          <a:solidFill>
            <a:schemeClr val="bg1">
              <a:lumMod val="95000"/>
            </a:schemeClr>
          </a:solidFill>
        </p:spPr>
        <p:txBody>
          <a:bodyPr wrap="none">
            <a:spAutoFit/>
          </a:bodyPr>
          <a:lstStyle/>
          <a:p>
            <a:r>
              <a:rPr lang="fr-FR" sz="2000" b="1" dirty="0"/>
              <a:t>4.1. La Dérive des Continents</a:t>
            </a:r>
          </a:p>
        </p:txBody>
      </p:sp>
      <p:sp>
        <p:nvSpPr>
          <p:cNvPr id="8" name="Text Box 14">
            <a:extLst>
              <a:ext uri="{FF2B5EF4-FFF2-40B4-BE49-F238E27FC236}">
                <a16:creationId xmlns:a16="http://schemas.microsoft.com/office/drawing/2014/main" xmlns="" id="{8A9FE195-0858-4468-87A7-29F836397811}"/>
              </a:ext>
            </a:extLst>
          </p:cNvPr>
          <p:cNvSpPr txBox="1">
            <a:spLocks noChangeArrowheads="1"/>
          </p:cNvSpPr>
          <p:nvPr/>
        </p:nvSpPr>
        <p:spPr bwMode="auto">
          <a:xfrm>
            <a:off x="902851" y="1151727"/>
            <a:ext cx="3347327" cy="369332"/>
          </a:xfrm>
          <a:prstGeom prst="rect">
            <a:avLst/>
          </a:prstGeom>
          <a:noFill/>
          <a:ln w="9525">
            <a:noFill/>
            <a:miter lim="800000"/>
            <a:headEnd/>
            <a:tailEnd/>
          </a:ln>
        </p:spPr>
        <p:txBody>
          <a:bodyPr wrap="none">
            <a:spAutoFit/>
          </a:bodyPr>
          <a:lstStyle/>
          <a:p>
            <a:pPr algn="l"/>
            <a:r>
              <a:rPr lang="fr-FR" altLang="fr-FR" b="1" dirty="0">
                <a:solidFill>
                  <a:srgbClr val="013F53"/>
                </a:solidFill>
              </a:rPr>
              <a:t>Le champ magnétique de la Terre</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6" descr="invmag"/>
          <p:cNvPicPr>
            <a:picLocks noChangeAspect="1" noChangeArrowheads="1"/>
          </p:cNvPicPr>
          <p:nvPr/>
        </p:nvPicPr>
        <p:blipFill>
          <a:blip r:embed="rId3"/>
          <a:srcRect t="1943" b="2840"/>
          <a:stretch>
            <a:fillRect/>
          </a:stretch>
        </p:blipFill>
        <p:spPr bwMode="auto">
          <a:xfrm>
            <a:off x="2116724" y="2109420"/>
            <a:ext cx="5114953" cy="2208442"/>
          </a:xfrm>
          <a:prstGeom prst="rect">
            <a:avLst/>
          </a:prstGeom>
          <a:noFill/>
          <a:ln w="9525">
            <a:noFill/>
            <a:miter lim="800000"/>
            <a:headEnd/>
            <a:tailEnd/>
          </a:ln>
        </p:spPr>
      </p:pic>
      <p:pic>
        <p:nvPicPr>
          <p:cNvPr id="53251" name="Picture 7" descr="invoc"/>
          <p:cNvPicPr>
            <a:picLocks noChangeAspect="1" noChangeArrowheads="1"/>
          </p:cNvPicPr>
          <p:nvPr/>
        </p:nvPicPr>
        <p:blipFill>
          <a:blip r:embed="rId4"/>
          <a:srcRect/>
          <a:stretch>
            <a:fillRect/>
          </a:stretch>
        </p:blipFill>
        <p:spPr bwMode="auto">
          <a:xfrm>
            <a:off x="1428727" y="4286256"/>
            <a:ext cx="7075432" cy="2571744"/>
          </a:xfrm>
          <a:prstGeom prst="rect">
            <a:avLst/>
          </a:prstGeom>
          <a:noFill/>
          <a:ln w="9525">
            <a:noFill/>
            <a:miter lim="800000"/>
            <a:headEnd/>
            <a:tailEnd/>
          </a:ln>
        </p:spPr>
      </p:pic>
      <p:sp>
        <p:nvSpPr>
          <p:cNvPr id="53252" name="Text Box 8"/>
          <p:cNvSpPr txBox="1">
            <a:spLocks noChangeArrowheads="1"/>
          </p:cNvSpPr>
          <p:nvPr/>
        </p:nvSpPr>
        <p:spPr bwMode="auto">
          <a:xfrm>
            <a:off x="7231677" y="3013287"/>
            <a:ext cx="1864678" cy="369332"/>
          </a:xfrm>
          <a:prstGeom prst="rect">
            <a:avLst/>
          </a:prstGeom>
          <a:solidFill>
            <a:schemeClr val="bg1">
              <a:lumMod val="95000"/>
            </a:schemeClr>
          </a:solidFill>
          <a:ln w="9525" algn="ctr">
            <a:noFill/>
            <a:miter lim="800000"/>
            <a:headEnd/>
            <a:tailEnd/>
          </a:ln>
        </p:spPr>
        <p:txBody>
          <a:bodyPr wrap="none">
            <a:spAutoFit/>
          </a:bodyPr>
          <a:lstStyle/>
          <a:p>
            <a:r>
              <a:rPr lang="fr-FR" altLang="fr-FR"/>
              <a:t>Fonds océaniques</a:t>
            </a:r>
          </a:p>
        </p:txBody>
      </p:sp>
      <p:sp>
        <p:nvSpPr>
          <p:cNvPr id="7" name="Text Box 14">
            <a:extLst>
              <a:ext uri="{FF2B5EF4-FFF2-40B4-BE49-F238E27FC236}">
                <a16:creationId xmlns:a16="http://schemas.microsoft.com/office/drawing/2014/main" xmlns="" id="{687266AC-0306-41A1-A9DD-5F45FDBC65B1}"/>
              </a:ext>
            </a:extLst>
          </p:cNvPr>
          <p:cNvSpPr txBox="1">
            <a:spLocks noChangeArrowheads="1"/>
          </p:cNvSpPr>
          <p:nvPr/>
        </p:nvSpPr>
        <p:spPr bwMode="auto">
          <a:xfrm>
            <a:off x="1979712" y="1206309"/>
            <a:ext cx="3347327" cy="369332"/>
          </a:xfrm>
          <a:prstGeom prst="rect">
            <a:avLst/>
          </a:prstGeom>
          <a:noFill/>
          <a:ln w="9525">
            <a:noFill/>
            <a:miter lim="800000"/>
            <a:headEnd/>
            <a:tailEnd/>
          </a:ln>
        </p:spPr>
        <p:txBody>
          <a:bodyPr wrap="none">
            <a:spAutoFit/>
          </a:bodyPr>
          <a:lstStyle/>
          <a:p>
            <a:pPr algn="l"/>
            <a:r>
              <a:rPr lang="fr-FR" altLang="fr-FR" b="1" dirty="0">
                <a:solidFill>
                  <a:srgbClr val="013F53"/>
                </a:solidFill>
              </a:rPr>
              <a:t>Le champ magnétique de la Terre</a:t>
            </a:r>
          </a:p>
        </p:txBody>
      </p:sp>
      <p:sp>
        <p:nvSpPr>
          <p:cNvPr id="8" name="ZoneTexte 4">
            <a:extLst>
              <a:ext uri="{FF2B5EF4-FFF2-40B4-BE49-F238E27FC236}">
                <a16:creationId xmlns:a16="http://schemas.microsoft.com/office/drawing/2014/main" xmlns="" id="{B9307890-7E58-4B85-9D15-4669B956860B}"/>
              </a:ext>
            </a:extLst>
          </p:cNvPr>
          <p:cNvSpPr txBox="1"/>
          <p:nvPr/>
        </p:nvSpPr>
        <p:spPr>
          <a:xfrm>
            <a:off x="251520" y="99729"/>
            <a:ext cx="4649991" cy="400110"/>
          </a:xfrm>
          <a:prstGeom prst="rect">
            <a:avLst/>
          </a:prstGeom>
          <a:noFill/>
        </p:spPr>
        <p:txBody>
          <a:bodyPr wrap="none" rtlCol="0">
            <a:spAutoFit/>
          </a:bodyPr>
          <a:lstStyle/>
          <a:p>
            <a:r>
              <a:rPr lang="fr-FR" sz="2000" b="1" dirty="0"/>
              <a:t>4. Tectonique des plaques lithosphériques</a:t>
            </a:r>
          </a:p>
        </p:txBody>
      </p:sp>
      <p:sp>
        <p:nvSpPr>
          <p:cNvPr id="9" name="Rectangle 8">
            <a:extLst>
              <a:ext uri="{FF2B5EF4-FFF2-40B4-BE49-F238E27FC236}">
                <a16:creationId xmlns:a16="http://schemas.microsoft.com/office/drawing/2014/main" xmlns="" id="{1A9263A6-E06B-4C6C-ACE2-60A1CCC77BEA}"/>
              </a:ext>
            </a:extLst>
          </p:cNvPr>
          <p:cNvSpPr/>
          <p:nvPr/>
        </p:nvSpPr>
        <p:spPr>
          <a:xfrm>
            <a:off x="642910" y="500042"/>
            <a:ext cx="3268139" cy="400110"/>
          </a:xfrm>
          <a:prstGeom prst="rect">
            <a:avLst/>
          </a:prstGeom>
          <a:solidFill>
            <a:schemeClr val="bg1">
              <a:lumMod val="95000"/>
            </a:schemeClr>
          </a:solidFill>
        </p:spPr>
        <p:txBody>
          <a:bodyPr wrap="none">
            <a:spAutoFit/>
          </a:bodyPr>
          <a:lstStyle/>
          <a:p>
            <a:r>
              <a:rPr lang="fr-FR" sz="2000" b="1" dirty="0"/>
              <a:t>4.1. La Dérive des Continents</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invocean"/>
          <p:cNvPicPr>
            <a:picLocks noChangeAspect="1" noChangeArrowheads="1"/>
          </p:cNvPicPr>
          <p:nvPr/>
        </p:nvPicPr>
        <p:blipFill>
          <a:blip r:embed="rId3"/>
          <a:srcRect/>
          <a:stretch>
            <a:fillRect/>
          </a:stretch>
        </p:blipFill>
        <p:spPr bwMode="auto">
          <a:xfrm>
            <a:off x="902851" y="1103312"/>
            <a:ext cx="5974199" cy="4854037"/>
          </a:xfrm>
          <a:prstGeom prst="rect">
            <a:avLst/>
          </a:prstGeom>
          <a:noFill/>
          <a:ln w="9525">
            <a:noFill/>
            <a:miter lim="800000"/>
            <a:headEnd/>
            <a:tailEnd/>
          </a:ln>
        </p:spPr>
      </p:pic>
      <p:pic>
        <p:nvPicPr>
          <p:cNvPr id="54275" name="Picture 8" descr="inversion"/>
          <p:cNvPicPr>
            <a:picLocks noChangeAspect="1" noChangeArrowheads="1"/>
          </p:cNvPicPr>
          <p:nvPr/>
        </p:nvPicPr>
        <p:blipFill>
          <a:blip r:embed="rId4"/>
          <a:srcRect/>
          <a:stretch>
            <a:fillRect/>
          </a:stretch>
        </p:blipFill>
        <p:spPr bwMode="auto">
          <a:xfrm>
            <a:off x="1209659" y="5968748"/>
            <a:ext cx="5942256" cy="778420"/>
          </a:xfrm>
          <a:prstGeom prst="rect">
            <a:avLst/>
          </a:prstGeom>
          <a:noFill/>
          <a:ln w="9525">
            <a:noFill/>
            <a:miter lim="800000"/>
            <a:headEnd/>
            <a:tailEnd/>
          </a:ln>
        </p:spPr>
      </p:pic>
      <p:sp>
        <p:nvSpPr>
          <p:cNvPr id="54277" name="Text Box 12"/>
          <p:cNvSpPr txBox="1">
            <a:spLocks noChangeArrowheads="1"/>
          </p:cNvSpPr>
          <p:nvPr/>
        </p:nvSpPr>
        <p:spPr bwMode="auto">
          <a:xfrm>
            <a:off x="7092281" y="2852936"/>
            <a:ext cx="1584176" cy="707886"/>
          </a:xfrm>
          <a:prstGeom prst="rect">
            <a:avLst/>
          </a:prstGeom>
          <a:solidFill>
            <a:srgbClr val="013F53"/>
          </a:solidFill>
          <a:ln w="9525" algn="ctr">
            <a:noFill/>
            <a:miter lim="800000"/>
            <a:headEnd/>
            <a:tailEnd/>
          </a:ln>
        </p:spPr>
        <p:txBody>
          <a:bodyPr wrap="square">
            <a:spAutoFit/>
          </a:bodyPr>
          <a:lstStyle/>
          <a:p>
            <a:r>
              <a:rPr lang="fr-FR" altLang="fr-FR" sz="2000" b="1">
                <a:solidFill>
                  <a:srgbClr val="FEED72"/>
                </a:solidFill>
              </a:rPr>
              <a:t>Fonds océaniques</a:t>
            </a:r>
          </a:p>
        </p:txBody>
      </p:sp>
      <p:sp>
        <p:nvSpPr>
          <p:cNvPr id="5" name="Text Box 14">
            <a:extLst>
              <a:ext uri="{FF2B5EF4-FFF2-40B4-BE49-F238E27FC236}">
                <a16:creationId xmlns:a16="http://schemas.microsoft.com/office/drawing/2014/main" xmlns="" id="{A0596262-5F40-4A54-80E4-BAD4D22B148B}"/>
              </a:ext>
            </a:extLst>
          </p:cNvPr>
          <p:cNvSpPr txBox="1">
            <a:spLocks noChangeArrowheads="1"/>
          </p:cNvSpPr>
          <p:nvPr/>
        </p:nvSpPr>
        <p:spPr bwMode="auto">
          <a:xfrm>
            <a:off x="902851" y="1120703"/>
            <a:ext cx="3347327" cy="369332"/>
          </a:xfrm>
          <a:prstGeom prst="rect">
            <a:avLst/>
          </a:prstGeom>
          <a:noFill/>
          <a:ln w="9525">
            <a:noFill/>
            <a:miter lim="800000"/>
            <a:headEnd/>
            <a:tailEnd/>
          </a:ln>
        </p:spPr>
        <p:txBody>
          <a:bodyPr wrap="none">
            <a:spAutoFit/>
          </a:bodyPr>
          <a:lstStyle/>
          <a:p>
            <a:pPr algn="l"/>
            <a:r>
              <a:rPr lang="fr-FR" altLang="fr-FR" b="1" dirty="0">
                <a:solidFill>
                  <a:srgbClr val="013F53"/>
                </a:solidFill>
              </a:rPr>
              <a:t>Le champ magnétique de la Terre</a:t>
            </a:r>
          </a:p>
        </p:txBody>
      </p:sp>
      <p:sp>
        <p:nvSpPr>
          <p:cNvPr id="6" name="ZoneTexte 4">
            <a:extLst>
              <a:ext uri="{FF2B5EF4-FFF2-40B4-BE49-F238E27FC236}">
                <a16:creationId xmlns:a16="http://schemas.microsoft.com/office/drawing/2014/main" xmlns="" id="{200F48B4-D488-452C-8074-989018CF7AB5}"/>
              </a:ext>
            </a:extLst>
          </p:cNvPr>
          <p:cNvSpPr txBox="1"/>
          <p:nvPr/>
        </p:nvSpPr>
        <p:spPr>
          <a:xfrm>
            <a:off x="251520" y="99729"/>
            <a:ext cx="4649991" cy="400110"/>
          </a:xfrm>
          <a:prstGeom prst="rect">
            <a:avLst/>
          </a:prstGeom>
          <a:noFill/>
        </p:spPr>
        <p:txBody>
          <a:bodyPr wrap="none" rtlCol="0">
            <a:spAutoFit/>
          </a:bodyPr>
          <a:lstStyle/>
          <a:p>
            <a:r>
              <a:rPr lang="fr-FR" sz="2000" b="1" dirty="0"/>
              <a:t>4. Tectonique des plaques lithosphériques</a:t>
            </a:r>
          </a:p>
        </p:txBody>
      </p:sp>
      <p:sp>
        <p:nvSpPr>
          <p:cNvPr id="7" name="Rectangle 6">
            <a:extLst>
              <a:ext uri="{FF2B5EF4-FFF2-40B4-BE49-F238E27FC236}">
                <a16:creationId xmlns:a16="http://schemas.microsoft.com/office/drawing/2014/main" xmlns="" id="{639D08FE-C750-4B7E-80AA-AF093D616205}"/>
              </a:ext>
            </a:extLst>
          </p:cNvPr>
          <p:cNvSpPr/>
          <p:nvPr/>
        </p:nvSpPr>
        <p:spPr>
          <a:xfrm>
            <a:off x="642910" y="500042"/>
            <a:ext cx="3268139" cy="400110"/>
          </a:xfrm>
          <a:prstGeom prst="rect">
            <a:avLst/>
          </a:prstGeom>
          <a:solidFill>
            <a:schemeClr val="bg1">
              <a:lumMod val="95000"/>
            </a:schemeClr>
          </a:solidFill>
        </p:spPr>
        <p:txBody>
          <a:bodyPr wrap="none">
            <a:spAutoFit/>
          </a:bodyPr>
          <a:lstStyle/>
          <a:p>
            <a:r>
              <a:rPr lang="fr-FR" sz="2000" b="1" dirty="0"/>
              <a:t>4.1. La Dérive des Continents</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90514"/>
            <a:ext cx="4848187" cy="400110"/>
          </a:xfrm>
          <a:prstGeom prst="rect">
            <a:avLst/>
          </a:prstGeom>
          <a:solidFill>
            <a:schemeClr val="bg1">
              <a:lumMod val="95000"/>
            </a:schemeClr>
          </a:solidFill>
        </p:spPr>
        <p:txBody>
          <a:bodyPr wrap="none">
            <a:spAutoFit/>
          </a:bodyPr>
          <a:lstStyle/>
          <a:p>
            <a:r>
              <a:rPr lang="fr-FR" sz="2000" b="1" dirty="0"/>
              <a:t>4.2. Les frontières divergentes des plaques</a:t>
            </a:r>
          </a:p>
        </p:txBody>
      </p:sp>
      <p:pic>
        <p:nvPicPr>
          <p:cNvPr id="102402" name="Picture 2" descr="http://www2.ggl.ulaval.ca/personnel/bourque/s1/1.19a.gif"/>
          <p:cNvPicPr>
            <a:picLocks noChangeAspect="1" noChangeArrowheads="1"/>
          </p:cNvPicPr>
          <p:nvPr/>
        </p:nvPicPr>
        <p:blipFill>
          <a:blip r:embed="rId2"/>
          <a:srcRect/>
          <a:stretch>
            <a:fillRect/>
          </a:stretch>
        </p:blipFill>
        <p:spPr bwMode="auto">
          <a:xfrm>
            <a:off x="1357290" y="3552946"/>
            <a:ext cx="6167038" cy="3305054"/>
          </a:xfrm>
          <a:prstGeom prst="rect">
            <a:avLst/>
          </a:prstGeom>
          <a:noFill/>
        </p:spPr>
      </p:pic>
      <p:sp>
        <p:nvSpPr>
          <p:cNvPr id="6" name="Rectangle 5"/>
          <p:cNvSpPr/>
          <p:nvPr/>
        </p:nvSpPr>
        <p:spPr>
          <a:xfrm>
            <a:off x="214282" y="690624"/>
            <a:ext cx="8715436" cy="2862322"/>
          </a:xfrm>
          <a:prstGeom prst="rect">
            <a:avLst/>
          </a:prstGeom>
        </p:spPr>
        <p:txBody>
          <a:bodyPr wrap="square">
            <a:spAutoFit/>
          </a:bodyPr>
          <a:lstStyle/>
          <a:p>
            <a:pPr algn="just"/>
            <a:r>
              <a:rPr lang="fr-FR" dirty="0"/>
              <a:t>Il existe un flux de chaleur qui va du centre vers l'extérieur de la terre, un flux causé par la désintégration radioactive de certains éléments chimiques dans le manteau et qui engendre des cellules de convection dans le manteau plastique (asthénosphère). A cause de cette convection, il y a concentration de chaleur en une zone où le matériel chauffé se dilate, ce qui explique le soulèvement correspondant à la dorsale océanique. La concentration de chaleur conduit à une fusion partielle du manteau qui produit du magma. La convection produit, dans la partie rigide de l'enveloppe de la terre (lithosphère), des forces de tension qui font que deux plaques divergent; elle est le moteur du tapis roulant, entraînant la lithosphère océanique de part et d'autre de la dorsale. Entre ces deux plaques divergentes, la venue de magma crée de la nouvelle croûte océanique.</a:t>
            </a:r>
          </a:p>
        </p:txBody>
      </p:sp>
      <p:sp>
        <p:nvSpPr>
          <p:cNvPr id="7" name="ZoneTexte 4">
            <a:extLst>
              <a:ext uri="{FF2B5EF4-FFF2-40B4-BE49-F238E27FC236}">
                <a16:creationId xmlns:a16="http://schemas.microsoft.com/office/drawing/2014/main" xmlns="" id="{26FE0BFF-2521-478F-840D-25F2BC55C48B}"/>
              </a:ext>
            </a:extLst>
          </p:cNvPr>
          <p:cNvSpPr txBox="1"/>
          <p:nvPr/>
        </p:nvSpPr>
        <p:spPr>
          <a:xfrm>
            <a:off x="251520" y="-27384"/>
            <a:ext cx="4649991" cy="400110"/>
          </a:xfrm>
          <a:prstGeom prst="rect">
            <a:avLst/>
          </a:prstGeom>
          <a:noFill/>
        </p:spPr>
        <p:txBody>
          <a:bodyPr wrap="none" rtlCol="0">
            <a:spAutoFit/>
          </a:bodyPr>
          <a:lstStyle/>
          <a:p>
            <a:r>
              <a:rPr lang="fr-FR" sz="2000" b="1" dirty="0"/>
              <a:t>4. Tectonique des plaques lithosphériques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44000" cy="646331"/>
          </a:xfrm>
          <a:prstGeom prst="rect">
            <a:avLst/>
          </a:prstGeom>
        </p:spPr>
        <p:txBody>
          <a:bodyPr wrap="square">
            <a:spAutoFit/>
          </a:bodyPr>
          <a:lstStyle/>
          <a:p>
            <a:endParaRPr lang="fr-FR" b="1" dirty="0"/>
          </a:p>
          <a:p>
            <a:r>
              <a:rPr lang="fr-FR" b="1" dirty="0"/>
              <a:t>1.  MÉTHODES UTILISÉES POUR DÉTERMINER LA STRUCTURE PROFONDE DE LA TERRE </a:t>
            </a:r>
          </a:p>
        </p:txBody>
      </p:sp>
      <p:sp>
        <p:nvSpPr>
          <p:cNvPr id="2" name="1 Marcador de número de diapositiva"/>
          <p:cNvSpPr>
            <a:spLocks noGrp="1"/>
          </p:cNvSpPr>
          <p:nvPr>
            <p:ph type="sldNum" sz="quarter" idx="12"/>
          </p:nvPr>
        </p:nvSpPr>
        <p:spPr/>
        <p:txBody>
          <a:bodyPr/>
          <a:lstStyle/>
          <a:p>
            <a:fld id="{FB1810BB-1070-411B-B1C5-00B0FFDF12DB}" type="slidenum">
              <a:rPr lang="fr-FR" smtClean="0"/>
              <a:pPr/>
              <a:t>4</a:t>
            </a:fld>
            <a:endParaRPr lang="fr-FR"/>
          </a:p>
        </p:txBody>
      </p:sp>
      <p:pic>
        <p:nvPicPr>
          <p:cNvPr id="9" name="Picture 2050" descr="figure 18-06.jpg                                               000045B1Macintosh HD                   ABA78158:"/>
          <p:cNvPicPr>
            <a:picLocks noChangeAspect="1" noChangeArrowheads="1"/>
          </p:cNvPicPr>
          <p:nvPr/>
        </p:nvPicPr>
        <p:blipFill>
          <a:blip r:embed="rId3" cstate="print">
            <a:extLst>
              <a:ext uri="{28A0092B-C50C-407E-A947-70E740481C1C}">
                <a14:useLocalDpi xmlns:a14="http://schemas.microsoft.com/office/drawing/2010/main" val="0"/>
              </a:ext>
            </a:extLst>
          </a:blip>
          <a:srcRect b="4166"/>
          <a:stretch>
            <a:fillRect/>
          </a:stretch>
        </p:blipFill>
        <p:spPr bwMode="auto">
          <a:xfrm>
            <a:off x="142876" y="3725904"/>
            <a:ext cx="8715404" cy="313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51" descr="figure 19-02a.jpg                                              000036ABZIP-100                        B49F78E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6400" y="571480"/>
            <a:ext cx="3262064" cy="320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52"/>
          <p:cNvSpPr txBox="1">
            <a:spLocks noChangeArrowheads="1"/>
          </p:cNvSpPr>
          <p:nvPr/>
        </p:nvSpPr>
        <p:spPr bwMode="auto">
          <a:xfrm>
            <a:off x="251520" y="1772816"/>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fr-FR" altLang="es-ES" i="0" dirty="0">
                <a:solidFill>
                  <a:srgbClr val="000000"/>
                </a:solidFill>
                <a:latin typeface="Comic Sans MS" pitchFamily="66" charset="0"/>
              </a:rPr>
              <a:t>On utilise donc des moyens indirects pour l’explorer, comme la </a:t>
            </a:r>
            <a:r>
              <a:rPr lang="fr-FR" altLang="es-ES" i="0" dirty="0">
                <a:solidFill>
                  <a:srgbClr val="FF0000"/>
                </a:solidFill>
                <a:latin typeface="Comic Sans MS" pitchFamily="66" charset="0"/>
              </a:rPr>
              <a:t>sismologie</a:t>
            </a:r>
            <a:r>
              <a:rPr lang="fr-FR" altLang="es-ES" i="0" dirty="0">
                <a:solidFill>
                  <a:srgbClr val="000000"/>
                </a:solidFill>
                <a:latin typeface="Comic Sans MS" pitchFamily="66" charset="0"/>
              </a:rPr>
              <a:t>,</a:t>
            </a:r>
          </a:p>
        </p:txBody>
      </p:sp>
    </p:spTree>
    <p:extLst>
      <p:ext uri="{BB962C8B-B14F-4D97-AF65-F5344CB8AC3E}">
        <p14:creationId xmlns:p14="http://schemas.microsoft.com/office/powerpoint/2010/main" val="1287045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857250" y="2030413"/>
            <a:ext cx="7953375" cy="3565525"/>
          </a:xfrm>
          <a:prstGeom prst="rect">
            <a:avLst/>
          </a:prstGeom>
          <a:noFill/>
          <a:ln w="9525">
            <a:noFill/>
            <a:miter lim="800000"/>
            <a:headEnd/>
            <a:tailEnd/>
          </a:ln>
        </p:spPr>
        <p:txBody>
          <a:bodyPr/>
          <a:lstStyle/>
          <a:p>
            <a:pPr marL="342900" indent="-342900" algn="r">
              <a:lnSpc>
                <a:spcPct val="140000"/>
              </a:lnSpc>
              <a:spcBef>
                <a:spcPct val="20000"/>
              </a:spcBef>
            </a:pPr>
            <a:endParaRPr lang="fr-FR" sz="2200">
              <a:solidFill>
                <a:schemeClr val="bg1"/>
              </a:solidFill>
              <a:latin typeface="Calibri" pitchFamily="34" charset="0"/>
            </a:endParaRPr>
          </a:p>
        </p:txBody>
      </p:sp>
      <p:pic>
        <p:nvPicPr>
          <p:cNvPr id="20483" name="Picture 8"/>
          <p:cNvPicPr>
            <a:picLocks noChangeAspect="1" noChangeArrowheads="1"/>
          </p:cNvPicPr>
          <p:nvPr/>
        </p:nvPicPr>
        <p:blipFill rotWithShape="1">
          <a:blip r:embed="rId2"/>
          <a:srcRect t="7248" b="9361"/>
          <a:stretch/>
        </p:blipFill>
        <p:spPr bwMode="auto">
          <a:xfrm>
            <a:off x="3429000" y="2482334"/>
            <a:ext cx="5429250" cy="4043010"/>
          </a:xfrm>
          <a:prstGeom prst="rect">
            <a:avLst/>
          </a:prstGeom>
          <a:noFill/>
          <a:ln w="9525">
            <a:noFill/>
            <a:miter lim="800000"/>
            <a:headEnd/>
            <a:tailEnd/>
          </a:ln>
        </p:spPr>
      </p:pic>
      <p:sp>
        <p:nvSpPr>
          <p:cNvPr id="20484" name="Rectangle 10"/>
          <p:cNvSpPr>
            <a:spLocks noChangeArrowheads="1"/>
          </p:cNvSpPr>
          <p:nvPr/>
        </p:nvSpPr>
        <p:spPr bwMode="auto">
          <a:xfrm>
            <a:off x="-641350" y="2246313"/>
            <a:ext cx="7953375" cy="3565525"/>
          </a:xfrm>
          <a:prstGeom prst="rect">
            <a:avLst/>
          </a:prstGeom>
          <a:noFill/>
          <a:ln w="9525">
            <a:noFill/>
            <a:miter lim="800000"/>
            <a:headEnd/>
            <a:tailEnd/>
          </a:ln>
        </p:spPr>
        <p:txBody>
          <a:bodyPr/>
          <a:lstStyle/>
          <a:p>
            <a:pPr marL="342900" indent="-342900" algn="r">
              <a:lnSpc>
                <a:spcPct val="140000"/>
              </a:lnSpc>
              <a:spcBef>
                <a:spcPct val="20000"/>
              </a:spcBef>
            </a:pPr>
            <a:endParaRPr lang="fr-FR" sz="2200">
              <a:solidFill>
                <a:schemeClr val="bg1"/>
              </a:solidFill>
              <a:latin typeface="Calibri" pitchFamily="34" charset="0"/>
            </a:endParaRPr>
          </a:p>
        </p:txBody>
      </p:sp>
      <p:sp>
        <p:nvSpPr>
          <p:cNvPr id="7" name="AutoShape 14"/>
          <p:cNvSpPr>
            <a:spLocks noChangeArrowheads="1"/>
          </p:cNvSpPr>
          <p:nvPr/>
        </p:nvSpPr>
        <p:spPr bwMode="auto">
          <a:xfrm flipH="1">
            <a:off x="4665663" y="2764384"/>
            <a:ext cx="692150" cy="403225"/>
          </a:xfrm>
          <a:prstGeom prst="curvedDownArrow">
            <a:avLst>
              <a:gd name="adj1" fmla="val 39266"/>
              <a:gd name="adj2" fmla="val 67875"/>
              <a:gd name="adj3" fmla="val 40634"/>
            </a:avLst>
          </a:prstGeom>
          <a:noFill/>
          <a:ln w="38100">
            <a:solidFill>
              <a:srgbClr val="FF9900"/>
            </a:solidFill>
            <a:miter lim="800000"/>
            <a:headEnd/>
            <a:tailEnd/>
          </a:ln>
        </p:spPr>
        <p:txBody>
          <a:bodyPr wrap="none" anchor="ctr"/>
          <a:lstStyle/>
          <a:p>
            <a:endParaRPr lang="fr-FR">
              <a:latin typeface="Calibri" pitchFamily="34" charset="0"/>
            </a:endParaRPr>
          </a:p>
        </p:txBody>
      </p:sp>
      <p:sp>
        <p:nvSpPr>
          <p:cNvPr id="13" name="Text Box 7"/>
          <p:cNvSpPr txBox="1">
            <a:spLocks noChangeArrowheads="1"/>
          </p:cNvSpPr>
          <p:nvPr/>
        </p:nvSpPr>
        <p:spPr bwMode="auto">
          <a:xfrm>
            <a:off x="107504" y="1466820"/>
            <a:ext cx="3964780" cy="400110"/>
          </a:xfrm>
          <a:prstGeom prst="rect">
            <a:avLst/>
          </a:prstGeom>
          <a:noFill/>
          <a:ln w="9525">
            <a:noFill/>
            <a:miter lim="800000"/>
            <a:headEnd/>
            <a:tailEnd/>
          </a:ln>
        </p:spPr>
        <p:txBody>
          <a:bodyPr wrap="square">
            <a:spAutoFit/>
          </a:bodyPr>
          <a:lstStyle/>
          <a:p>
            <a:pPr eaLnBrk="0" hangingPunct="0"/>
            <a:r>
              <a:rPr lang="fr-FR" altLang="fr-FR" sz="2000" dirty="0">
                <a:latin typeface="Times"/>
              </a:rPr>
              <a:t>L’action d’une contrainte (pression)</a:t>
            </a:r>
          </a:p>
        </p:txBody>
      </p:sp>
      <p:sp>
        <p:nvSpPr>
          <p:cNvPr id="14" name="Line 8"/>
          <p:cNvSpPr>
            <a:spLocks noChangeShapeType="1"/>
          </p:cNvSpPr>
          <p:nvPr/>
        </p:nvSpPr>
        <p:spPr bwMode="auto">
          <a:xfrm>
            <a:off x="2114098" y="1957387"/>
            <a:ext cx="0" cy="800100"/>
          </a:xfrm>
          <a:prstGeom prst="line">
            <a:avLst/>
          </a:prstGeom>
          <a:noFill/>
          <a:ln w="76200">
            <a:solidFill>
              <a:schemeClr val="tx1"/>
            </a:solidFill>
            <a:round/>
            <a:headEnd/>
            <a:tailEnd type="triangle" w="med" len="med"/>
          </a:ln>
        </p:spPr>
        <p:txBody>
          <a:bodyPr wrap="none" anchor="ctr"/>
          <a:lstStyle/>
          <a:p>
            <a:endParaRPr lang="fr-FR"/>
          </a:p>
        </p:txBody>
      </p:sp>
      <p:sp>
        <p:nvSpPr>
          <p:cNvPr id="15" name="Text Box 10"/>
          <p:cNvSpPr txBox="1">
            <a:spLocks noChangeArrowheads="1"/>
          </p:cNvSpPr>
          <p:nvPr/>
        </p:nvSpPr>
        <p:spPr bwMode="auto">
          <a:xfrm>
            <a:off x="792512" y="2740789"/>
            <a:ext cx="2643173" cy="400110"/>
          </a:xfrm>
          <a:prstGeom prst="rect">
            <a:avLst/>
          </a:prstGeom>
          <a:noFill/>
          <a:ln w="9525">
            <a:noFill/>
            <a:miter lim="800000"/>
            <a:headEnd/>
            <a:tailEnd/>
          </a:ln>
        </p:spPr>
        <p:txBody>
          <a:bodyPr wrap="square">
            <a:spAutoFit/>
          </a:bodyPr>
          <a:lstStyle/>
          <a:p>
            <a:pPr eaLnBrk="0" hangingPunct="0"/>
            <a:r>
              <a:rPr lang="fr-FR" altLang="fr-FR" sz="2000" dirty="0">
                <a:latin typeface="Times"/>
              </a:rPr>
              <a:t>Déformation du milieu</a:t>
            </a:r>
          </a:p>
        </p:txBody>
      </p:sp>
      <p:sp>
        <p:nvSpPr>
          <p:cNvPr id="16" name="Text Box 5"/>
          <p:cNvSpPr txBox="1">
            <a:spLocks noChangeArrowheads="1"/>
          </p:cNvSpPr>
          <p:nvPr/>
        </p:nvSpPr>
        <p:spPr bwMode="auto">
          <a:xfrm>
            <a:off x="683568" y="4060582"/>
            <a:ext cx="2844099" cy="707886"/>
          </a:xfrm>
          <a:prstGeom prst="rect">
            <a:avLst/>
          </a:prstGeom>
          <a:noFill/>
          <a:ln w="9525">
            <a:noFill/>
            <a:miter lim="800000"/>
            <a:headEnd/>
            <a:tailEnd/>
          </a:ln>
        </p:spPr>
        <p:txBody>
          <a:bodyPr wrap="square">
            <a:spAutoFit/>
          </a:bodyPr>
          <a:lstStyle/>
          <a:p>
            <a:pPr eaLnBrk="0" hangingPunct="0"/>
            <a:r>
              <a:rPr lang="fr-FR" altLang="fr-FR" sz="2000" dirty="0">
                <a:latin typeface="Times" panose="02020603050405020304" pitchFamily="18" charset="0"/>
                <a:cs typeface="Times" panose="02020603050405020304" pitchFamily="18" charset="0"/>
              </a:rPr>
              <a:t>Rupture du milieu </a:t>
            </a:r>
            <a:r>
              <a:rPr lang="fr-FR" sz="2000" dirty="0">
                <a:solidFill>
                  <a:srgbClr val="FF0000"/>
                </a:solidFill>
                <a:latin typeface="Times" panose="02020603050405020304" pitchFamily="18" charset="0"/>
                <a:cs typeface="Times" panose="02020603050405020304" pitchFamily="18" charset="0"/>
              </a:rPr>
              <a:t>en  une faille </a:t>
            </a:r>
            <a:r>
              <a:rPr lang="fr-FR" sz="2000" dirty="0">
                <a:latin typeface="Times" panose="02020603050405020304" pitchFamily="18" charset="0"/>
                <a:cs typeface="Times" panose="02020603050405020304" pitchFamily="18" charset="0"/>
              </a:rPr>
              <a:t>et donc un </a:t>
            </a:r>
            <a:r>
              <a:rPr lang="fr-FR" sz="2000" dirty="0">
                <a:solidFill>
                  <a:srgbClr val="FF0000"/>
                </a:solidFill>
                <a:latin typeface="Times" panose="02020603050405020304" pitchFamily="18" charset="0"/>
                <a:cs typeface="Times" panose="02020603050405020304" pitchFamily="18" charset="0"/>
              </a:rPr>
              <a:t>séisme</a:t>
            </a:r>
            <a:endParaRPr lang="fr-FR" altLang="fr-FR" sz="2000" dirty="0">
              <a:solidFill>
                <a:srgbClr val="FF0000"/>
              </a:solidFill>
              <a:latin typeface="Times" panose="02020603050405020304" pitchFamily="18" charset="0"/>
              <a:cs typeface="Times" panose="02020603050405020304" pitchFamily="18" charset="0"/>
            </a:endParaRPr>
          </a:p>
        </p:txBody>
      </p:sp>
      <p:sp>
        <p:nvSpPr>
          <p:cNvPr id="17" name="Line 11"/>
          <p:cNvSpPr>
            <a:spLocks noChangeShapeType="1"/>
          </p:cNvSpPr>
          <p:nvPr/>
        </p:nvSpPr>
        <p:spPr bwMode="auto">
          <a:xfrm>
            <a:off x="2114098" y="3140899"/>
            <a:ext cx="0" cy="800100"/>
          </a:xfrm>
          <a:prstGeom prst="line">
            <a:avLst/>
          </a:prstGeom>
          <a:noFill/>
          <a:ln w="76200">
            <a:solidFill>
              <a:schemeClr val="tx1"/>
            </a:solidFill>
            <a:round/>
            <a:headEnd/>
            <a:tailEnd type="triangle" w="med" len="med"/>
          </a:ln>
        </p:spPr>
        <p:txBody>
          <a:bodyPr wrap="none" anchor="ctr"/>
          <a:lstStyle/>
          <a:p>
            <a:endParaRPr lang="fr-FR"/>
          </a:p>
        </p:txBody>
      </p:sp>
      <p:pic>
        <p:nvPicPr>
          <p:cNvPr id="20" name="Picture 2" descr="divergente"/>
          <p:cNvPicPr>
            <a:picLocks noChangeAspect="1" noChangeArrowheads="1" noCrop="1"/>
          </p:cNvPicPr>
          <p:nvPr/>
        </p:nvPicPr>
        <p:blipFill>
          <a:blip r:embed="rId3"/>
          <a:srcRect/>
          <a:stretch>
            <a:fillRect/>
          </a:stretch>
        </p:blipFill>
        <p:spPr bwMode="auto">
          <a:xfrm>
            <a:off x="4643438" y="692696"/>
            <a:ext cx="1422400" cy="1033463"/>
          </a:xfrm>
          <a:prstGeom prst="rect">
            <a:avLst/>
          </a:prstGeom>
          <a:ln>
            <a:noFill/>
          </a:ln>
          <a:effectLst>
            <a:outerShdw blurRad="292100" dist="139700" dir="2700000" algn="tl" rotWithShape="0">
              <a:srgbClr val="333333">
                <a:alpha val="65000"/>
              </a:srgbClr>
            </a:outerShdw>
          </a:effectLst>
        </p:spPr>
      </p:pic>
      <p:pic>
        <p:nvPicPr>
          <p:cNvPr id="21" name="Picture 4" descr="convergente"/>
          <p:cNvPicPr>
            <a:picLocks noChangeAspect="1" noChangeArrowheads="1" noCrop="1"/>
          </p:cNvPicPr>
          <p:nvPr/>
        </p:nvPicPr>
        <p:blipFill>
          <a:blip r:embed="rId4"/>
          <a:srcRect/>
          <a:stretch>
            <a:fillRect/>
          </a:stretch>
        </p:blipFill>
        <p:spPr bwMode="auto">
          <a:xfrm>
            <a:off x="6643688" y="692696"/>
            <a:ext cx="1506537" cy="938213"/>
          </a:xfrm>
          <a:prstGeom prst="rect">
            <a:avLst/>
          </a:prstGeom>
          <a:ln>
            <a:noFill/>
          </a:ln>
          <a:effectLst>
            <a:outerShdw blurRad="292100" dist="139700" dir="2700000" algn="tl" rotWithShape="0">
              <a:srgbClr val="333333">
                <a:alpha val="65000"/>
              </a:srgbClr>
            </a:outerShdw>
          </a:effectLst>
        </p:spPr>
      </p:pic>
      <p:cxnSp>
        <p:nvCxnSpPr>
          <p:cNvPr id="23" name="Connecteur droit 22"/>
          <p:cNvCxnSpPr/>
          <p:nvPr/>
        </p:nvCxnSpPr>
        <p:spPr>
          <a:xfrm rot="5400000">
            <a:off x="4786313" y="2550071"/>
            <a:ext cx="2143125" cy="428625"/>
          </a:xfrm>
          <a:prstGeom prst="line">
            <a:avLst/>
          </a:prstGeom>
          <a:ln w="28575">
            <a:solidFill>
              <a:srgbClr val="74EB07"/>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rot="5400000">
            <a:off x="3608388" y="2727871"/>
            <a:ext cx="2143125" cy="73025"/>
          </a:xfrm>
          <a:prstGeom prst="line">
            <a:avLst/>
          </a:prstGeom>
          <a:ln w="38100">
            <a:solidFill>
              <a:srgbClr val="74EB07"/>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rot="5400000">
            <a:off x="6679406" y="2442915"/>
            <a:ext cx="2214563" cy="714375"/>
          </a:xfrm>
          <a:prstGeom prst="line">
            <a:avLst/>
          </a:prstGeom>
          <a:ln w="38100">
            <a:solidFill>
              <a:srgbClr val="74EB07"/>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rot="5400000">
            <a:off x="5464970" y="2657227"/>
            <a:ext cx="2214562" cy="142875"/>
          </a:xfrm>
          <a:prstGeom prst="line">
            <a:avLst/>
          </a:prstGeom>
          <a:ln w="38100">
            <a:solidFill>
              <a:srgbClr val="74EB07"/>
            </a:solidFill>
          </a:ln>
        </p:spPr>
        <p:style>
          <a:lnRef idx="1">
            <a:schemeClr val="accent1"/>
          </a:lnRef>
          <a:fillRef idx="0">
            <a:schemeClr val="accent1"/>
          </a:fillRef>
          <a:effectRef idx="0">
            <a:schemeClr val="accent1"/>
          </a:effectRef>
          <a:fontRef idx="minor">
            <a:schemeClr val="tx1"/>
          </a:fontRef>
        </p:style>
      </p:cxnSp>
      <p:sp>
        <p:nvSpPr>
          <p:cNvPr id="53" name="AutoShape 11"/>
          <p:cNvSpPr>
            <a:spLocks noChangeArrowheads="1"/>
          </p:cNvSpPr>
          <p:nvPr/>
        </p:nvSpPr>
        <p:spPr bwMode="auto">
          <a:xfrm>
            <a:off x="6786563" y="2643734"/>
            <a:ext cx="857250" cy="549275"/>
          </a:xfrm>
          <a:prstGeom prst="curvedDownArrow">
            <a:avLst>
              <a:gd name="adj1" fmla="val 31214"/>
              <a:gd name="adj2" fmla="val 62428"/>
              <a:gd name="adj3" fmla="val 27810"/>
            </a:avLst>
          </a:prstGeom>
          <a:noFill/>
          <a:ln w="38100">
            <a:solidFill>
              <a:srgbClr val="FF9900"/>
            </a:solidFill>
            <a:miter lim="800000"/>
            <a:headEnd/>
            <a:tailEnd/>
          </a:ln>
        </p:spPr>
        <p:txBody>
          <a:bodyPr wrap="none" anchor="ctr"/>
          <a:lstStyle/>
          <a:p>
            <a:endParaRPr lang="fr-FR">
              <a:latin typeface="Calibri" pitchFamily="34" charset="0"/>
            </a:endParaRPr>
          </a:p>
        </p:txBody>
      </p:sp>
      <p:sp>
        <p:nvSpPr>
          <p:cNvPr id="24" name="ZoneTexte 4">
            <a:extLst>
              <a:ext uri="{FF2B5EF4-FFF2-40B4-BE49-F238E27FC236}">
                <a16:creationId xmlns:a16="http://schemas.microsoft.com/office/drawing/2014/main" xmlns="" id="{0B51BD7E-37F8-41E1-A949-BFC52D98308D}"/>
              </a:ext>
            </a:extLst>
          </p:cNvPr>
          <p:cNvSpPr txBox="1"/>
          <p:nvPr/>
        </p:nvSpPr>
        <p:spPr>
          <a:xfrm>
            <a:off x="251520" y="-27384"/>
            <a:ext cx="4649991" cy="400110"/>
          </a:xfrm>
          <a:prstGeom prst="rect">
            <a:avLst/>
          </a:prstGeom>
          <a:noFill/>
        </p:spPr>
        <p:txBody>
          <a:bodyPr wrap="none" rtlCol="0">
            <a:spAutoFit/>
          </a:bodyPr>
          <a:lstStyle/>
          <a:p>
            <a:r>
              <a:rPr lang="fr-FR" sz="2000" b="1" dirty="0"/>
              <a:t>4. Tectonique des plaques lithosphériques</a:t>
            </a:r>
          </a:p>
        </p:txBody>
      </p:sp>
      <p:sp>
        <p:nvSpPr>
          <p:cNvPr id="26" name="Rectangle 25">
            <a:extLst>
              <a:ext uri="{FF2B5EF4-FFF2-40B4-BE49-F238E27FC236}">
                <a16:creationId xmlns:a16="http://schemas.microsoft.com/office/drawing/2014/main" xmlns="" id="{A0076E9A-624D-467A-B182-3EA636AB45C1}"/>
              </a:ext>
            </a:extLst>
          </p:cNvPr>
          <p:cNvSpPr/>
          <p:nvPr/>
        </p:nvSpPr>
        <p:spPr>
          <a:xfrm>
            <a:off x="539552" y="290514"/>
            <a:ext cx="4848187" cy="400110"/>
          </a:xfrm>
          <a:prstGeom prst="rect">
            <a:avLst/>
          </a:prstGeom>
          <a:solidFill>
            <a:schemeClr val="bg1">
              <a:lumMod val="95000"/>
            </a:schemeClr>
          </a:solidFill>
        </p:spPr>
        <p:txBody>
          <a:bodyPr wrap="none">
            <a:spAutoFit/>
          </a:bodyPr>
          <a:lstStyle/>
          <a:p>
            <a:r>
              <a:rPr lang="fr-FR" sz="2000" b="1" dirty="0"/>
              <a:t>4.2. Les frontières divergentes des plaques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par>
                                <p:cTn id="17" presetID="3"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blinds(horizontal)">
                                      <p:cBhvr>
                                        <p:cTn id="24" dur="500"/>
                                        <p:tgtEl>
                                          <p:spTgt spid="33"/>
                                        </p:tgtEl>
                                      </p:cBhvr>
                                    </p:animEffect>
                                  </p:childTnLst>
                                </p:cTn>
                              </p:par>
                              <p:par>
                                <p:cTn id="25" presetID="3" presetClass="entr" presetSubtype="1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linds(horizontal)">
                                      <p:cBhvr>
                                        <p:cTn id="27" dur="500"/>
                                        <p:tgtEl>
                                          <p:spTgt spid="35"/>
                                        </p:tgtEl>
                                      </p:cBhvr>
                                    </p:animEffect>
                                  </p:childTnLst>
                                </p:cTn>
                              </p:par>
                              <p:par>
                                <p:cTn id="28" presetID="3" presetClass="entr" presetSubtype="1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linds(horizont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linds(horizontal)">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linds(horizontal)">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animBg="1"/>
      <p:bldP spid="15" grpId="0"/>
      <p:bldP spid="16" grpId="0"/>
      <p:bldP spid="17" grpId="0" animBg="1"/>
      <p:bldP spid="5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508610"/>
            <a:ext cx="3559244" cy="400110"/>
          </a:xfrm>
          <a:prstGeom prst="rect">
            <a:avLst/>
          </a:prstGeom>
          <a:solidFill>
            <a:schemeClr val="bg1">
              <a:lumMod val="95000"/>
            </a:schemeClr>
          </a:solidFill>
        </p:spPr>
        <p:txBody>
          <a:bodyPr wrap="none">
            <a:spAutoFit/>
          </a:bodyPr>
          <a:lstStyle/>
          <a:p>
            <a:r>
              <a:rPr lang="fr-FR" sz="2000" b="1" dirty="0"/>
              <a:t>4.3. Les frontières convergentes</a:t>
            </a:r>
          </a:p>
        </p:txBody>
      </p:sp>
      <p:pic>
        <p:nvPicPr>
          <p:cNvPr id="103426" name="Picture 2" descr="http://www2.ggl.ulaval.ca/personnel/bourque/s1/1.23.gif"/>
          <p:cNvPicPr>
            <a:picLocks noChangeAspect="1" noChangeArrowheads="1"/>
          </p:cNvPicPr>
          <p:nvPr/>
        </p:nvPicPr>
        <p:blipFill rotWithShape="1">
          <a:blip r:embed="rId2"/>
          <a:srcRect l="1299" t="1" r="2539" b="9730"/>
          <a:stretch/>
        </p:blipFill>
        <p:spPr bwMode="auto">
          <a:xfrm>
            <a:off x="1714480" y="2831545"/>
            <a:ext cx="5286412" cy="3981831"/>
          </a:xfrm>
          <a:prstGeom prst="rect">
            <a:avLst/>
          </a:prstGeom>
          <a:noFill/>
        </p:spPr>
      </p:pic>
      <p:sp>
        <p:nvSpPr>
          <p:cNvPr id="6" name="Rectangle 5"/>
          <p:cNvSpPr/>
          <p:nvPr/>
        </p:nvSpPr>
        <p:spPr>
          <a:xfrm>
            <a:off x="285720" y="954594"/>
            <a:ext cx="8643998" cy="1754326"/>
          </a:xfrm>
          <a:prstGeom prst="rect">
            <a:avLst/>
          </a:prstGeom>
        </p:spPr>
        <p:txBody>
          <a:bodyPr wrap="square">
            <a:spAutoFit/>
          </a:bodyPr>
          <a:lstStyle/>
          <a:p>
            <a:pPr algn="just"/>
            <a:r>
              <a:rPr lang="fr-FR" dirty="0"/>
              <a:t>La surface de la terre est un espace fini, et le fait que les plaques grandissent aux frontières divergentes implique qu'il faudra détruire de la lithosphère ailleurs pour maintenir constante la surface terrestre. Cette destruction se fait aux frontières convergentes qui marquent le contact entre deux plaques lithosphériques qui convergent l'une vers l'autre. La destruction de plaque se fait par l'enfoncement dans l'asthénosphère d'une plaque sous l'autre plaque, et par la digestion de la portion de plaque enfoncée dans l'asthénosphère. </a:t>
            </a:r>
          </a:p>
        </p:txBody>
      </p:sp>
      <p:sp>
        <p:nvSpPr>
          <p:cNvPr id="5" name="ZoneTexte 4">
            <a:extLst>
              <a:ext uri="{FF2B5EF4-FFF2-40B4-BE49-F238E27FC236}">
                <a16:creationId xmlns:a16="http://schemas.microsoft.com/office/drawing/2014/main" xmlns="" id="{7653CA91-1D78-4EF3-BB19-2C88FB5A964E}"/>
              </a:ext>
            </a:extLst>
          </p:cNvPr>
          <p:cNvSpPr txBox="1"/>
          <p:nvPr/>
        </p:nvSpPr>
        <p:spPr>
          <a:xfrm>
            <a:off x="251520" y="-27384"/>
            <a:ext cx="4649991" cy="400110"/>
          </a:xfrm>
          <a:prstGeom prst="rect">
            <a:avLst/>
          </a:prstGeom>
          <a:noFill/>
        </p:spPr>
        <p:txBody>
          <a:bodyPr wrap="none" rtlCol="0">
            <a:spAutoFit/>
          </a:bodyPr>
          <a:lstStyle/>
          <a:p>
            <a:r>
              <a:rPr lang="fr-FR" sz="2000" b="1" dirty="0"/>
              <a:t>4. Tectonique des plaques lithosphériques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332656"/>
            <a:ext cx="3775457" cy="400110"/>
          </a:xfrm>
          <a:prstGeom prst="rect">
            <a:avLst/>
          </a:prstGeom>
          <a:solidFill>
            <a:schemeClr val="bg1">
              <a:lumMod val="95000"/>
            </a:schemeClr>
          </a:solidFill>
        </p:spPr>
        <p:txBody>
          <a:bodyPr wrap="none">
            <a:spAutoFit/>
          </a:bodyPr>
          <a:lstStyle/>
          <a:p>
            <a:r>
              <a:rPr lang="fr-FR" sz="2000" b="1" dirty="0"/>
              <a:t>4.4. Les frontières transformantes</a:t>
            </a:r>
          </a:p>
        </p:txBody>
      </p:sp>
      <p:sp>
        <p:nvSpPr>
          <p:cNvPr id="5" name="Rectangle 4"/>
          <p:cNvSpPr/>
          <p:nvPr/>
        </p:nvSpPr>
        <p:spPr>
          <a:xfrm>
            <a:off x="142844" y="642918"/>
            <a:ext cx="8858312" cy="1200329"/>
          </a:xfrm>
          <a:prstGeom prst="rect">
            <a:avLst/>
          </a:prstGeom>
        </p:spPr>
        <p:txBody>
          <a:bodyPr wrap="square">
            <a:spAutoFit/>
          </a:bodyPr>
          <a:lstStyle/>
          <a:p>
            <a:pPr algn="just"/>
            <a:r>
              <a:rPr lang="fr-FR" dirty="0"/>
              <a:t>Elles correspondent à de grandes fractures (failles </a:t>
            </a:r>
            <a:r>
              <a:rPr lang="fr-FR" dirty="0" err="1"/>
              <a:t>transformantes</a:t>
            </a:r>
            <a:r>
              <a:rPr lang="fr-FR" dirty="0"/>
              <a:t>) qui affectent toute l'épaisseur de la lithosphère. Elles se trouvent le plus souvent, mais pas exclusivement, dans la lithosphère océanique. Ces failles permettent d'</a:t>
            </a:r>
            <a:r>
              <a:rPr lang="fr-FR" dirty="0" err="1"/>
              <a:t>accomoder</a:t>
            </a:r>
            <a:r>
              <a:rPr lang="fr-FR" dirty="0"/>
              <a:t> des différences dans les vitesses de déplacement ou même des mouvements opposés entre les plaques.</a:t>
            </a:r>
          </a:p>
        </p:txBody>
      </p:sp>
      <p:pic>
        <p:nvPicPr>
          <p:cNvPr id="104450" name="Picture 2" descr="http://www2.ggl.ulaval.ca/personnel/bourque/s1/1.26a.gif"/>
          <p:cNvPicPr>
            <a:picLocks noChangeAspect="1" noChangeArrowheads="1"/>
          </p:cNvPicPr>
          <p:nvPr/>
        </p:nvPicPr>
        <p:blipFill>
          <a:blip r:embed="rId2"/>
          <a:srcRect/>
          <a:stretch>
            <a:fillRect/>
          </a:stretch>
        </p:blipFill>
        <p:spPr bwMode="auto">
          <a:xfrm>
            <a:off x="1481167" y="1884178"/>
            <a:ext cx="5994678" cy="4929198"/>
          </a:xfrm>
          <a:prstGeom prst="rect">
            <a:avLst/>
          </a:prstGeom>
          <a:noFill/>
        </p:spPr>
      </p:pic>
      <p:sp>
        <p:nvSpPr>
          <p:cNvPr id="6" name="ZoneTexte 4">
            <a:extLst>
              <a:ext uri="{FF2B5EF4-FFF2-40B4-BE49-F238E27FC236}">
                <a16:creationId xmlns:a16="http://schemas.microsoft.com/office/drawing/2014/main" xmlns="" id="{E1E9C3E5-5B95-435A-9C68-D8340E807DA0}"/>
              </a:ext>
            </a:extLst>
          </p:cNvPr>
          <p:cNvSpPr txBox="1"/>
          <p:nvPr/>
        </p:nvSpPr>
        <p:spPr>
          <a:xfrm>
            <a:off x="251520" y="-27384"/>
            <a:ext cx="4649991" cy="400110"/>
          </a:xfrm>
          <a:prstGeom prst="rect">
            <a:avLst/>
          </a:prstGeom>
          <a:noFill/>
        </p:spPr>
        <p:txBody>
          <a:bodyPr wrap="none" rtlCol="0">
            <a:spAutoFit/>
          </a:bodyPr>
          <a:lstStyle/>
          <a:p>
            <a:r>
              <a:rPr lang="fr-FR" sz="2000" b="1" dirty="0"/>
              <a:t>4. Tectonique des plaques lithosphériques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530961" y="449173"/>
            <a:ext cx="3874522" cy="369332"/>
          </a:xfrm>
          <a:prstGeom prst="rect">
            <a:avLst/>
          </a:prstGeom>
          <a:noFill/>
          <a:ln w="9525">
            <a:noFill/>
            <a:miter lim="800000"/>
            <a:headEnd/>
            <a:tailEnd/>
          </a:ln>
        </p:spPr>
        <p:txBody>
          <a:bodyPr wrap="none">
            <a:spAutoFit/>
          </a:bodyPr>
          <a:lstStyle/>
          <a:p>
            <a:r>
              <a:rPr lang="fr-FR" b="1" dirty="0">
                <a:solidFill>
                  <a:srgbClr val="FF0000"/>
                </a:solidFill>
              </a:rPr>
              <a:t>4.5. Séismes et tectonique des plaques</a:t>
            </a:r>
            <a:endParaRPr lang="fr-FR" dirty="0">
              <a:solidFill>
                <a:srgbClr val="FF0000"/>
              </a:solidFill>
            </a:endParaRPr>
          </a:p>
        </p:txBody>
      </p:sp>
      <p:sp>
        <p:nvSpPr>
          <p:cNvPr id="5" name="Rectangle 4"/>
          <p:cNvSpPr>
            <a:spLocks noChangeArrowheads="1"/>
          </p:cNvSpPr>
          <p:nvPr/>
        </p:nvSpPr>
        <p:spPr bwMode="auto">
          <a:xfrm>
            <a:off x="285750" y="928688"/>
            <a:ext cx="8786813" cy="1016000"/>
          </a:xfrm>
          <a:prstGeom prst="rect">
            <a:avLst/>
          </a:prstGeom>
          <a:noFill/>
          <a:ln w="9525">
            <a:noFill/>
            <a:miter lim="800000"/>
            <a:headEnd/>
            <a:tailEnd/>
          </a:ln>
        </p:spPr>
        <p:txBody>
          <a:bodyPr>
            <a:spAutoFit/>
          </a:bodyPr>
          <a:lstStyle/>
          <a:p>
            <a:pPr marL="266700" indent="-266700">
              <a:buFont typeface="Wingdings" pitchFamily="2" charset="2"/>
              <a:buChar char="Ø"/>
            </a:pPr>
            <a:r>
              <a:rPr lang="fr-FR" sz="2000" dirty="0"/>
              <a:t>La lithosphère se compose d'une douzaine de plaques (plaques tectoniques) «flottant » sur un magma visqueux et qui sont en mouvement les unes par rapport aux autres. </a:t>
            </a:r>
          </a:p>
        </p:txBody>
      </p:sp>
      <p:pic>
        <p:nvPicPr>
          <p:cNvPr id="6" name="Picture 3"/>
          <p:cNvPicPr>
            <a:picLocks noChangeAspect="1" noChangeArrowheads="1"/>
          </p:cNvPicPr>
          <p:nvPr/>
        </p:nvPicPr>
        <p:blipFill>
          <a:blip r:embed="rId2"/>
          <a:srcRect/>
          <a:stretch>
            <a:fillRect/>
          </a:stretch>
        </p:blipFill>
        <p:spPr bwMode="auto">
          <a:xfrm>
            <a:off x="5110163" y="3429000"/>
            <a:ext cx="4033837" cy="3178175"/>
          </a:xfrm>
          <a:prstGeom prst="rect">
            <a:avLst/>
          </a:prstGeom>
          <a:noFill/>
          <a:ln w="9525">
            <a:noFill/>
            <a:miter lim="800000"/>
            <a:headEnd/>
            <a:tailEnd/>
          </a:ln>
        </p:spPr>
      </p:pic>
      <p:sp>
        <p:nvSpPr>
          <p:cNvPr id="7" name="Rectangle 6"/>
          <p:cNvSpPr>
            <a:spLocks noChangeArrowheads="1"/>
          </p:cNvSpPr>
          <p:nvPr/>
        </p:nvSpPr>
        <p:spPr bwMode="auto">
          <a:xfrm>
            <a:off x="285750" y="2214563"/>
            <a:ext cx="8858250" cy="708025"/>
          </a:xfrm>
          <a:prstGeom prst="rect">
            <a:avLst/>
          </a:prstGeom>
          <a:noFill/>
          <a:ln w="9525">
            <a:noFill/>
            <a:miter lim="800000"/>
            <a:headEnd/>
            <a:tailEnd/>
          </a:ln>
        </p:spPr>
        <p:txBody>
          <a:bodyPr>
            <a:spAutoFit/>
          </a:bodyPr>
          <a:lstStyle/>
          <a:p>
            <a:pPr marL="266700" indent="-266700">
              <a:buFont typeface="Wingdings" pitchFamily="2" charset="2"/>
              <a:buChar char="Ø"/>
            </a:pPr>
            <a:r>
              <a:rPr lang="fr-FR" sz="2000" dirty="0"/>
              <a:t>La plupart des  séismes sont liés à ces  mouvements et se produisent au niveau des frontières des plaques tectoniques.</a:t>
            </a:r>
          </a:p>
        </p:txBody>
      </p:sp>
      <p:pic>
        <p:nvPicPr>
          <p:cNvPr id="15362" name="Picture 2" descr="Les séismes dans le monde de 1963 à 1998">
            <a:hlinkClick r:id="rId3" tooltip="Les séismes dans le monde de 1963 à 1998"/>
          </p:cNvPr>
          <p:cNvPicPr>
            <a:picLocks noChangeAspect="1" noChangeArrowheads="1"/>
          </p:cNvPicPr>
          <p:nvPr/>
        </p:nvPicPr>
        <p:blipFill>
          <a:blip r:embed="rId4"/>
          <a:srcRect/>
          <a:stretch>
            <a:fillRect/>
          </a:stretch>
        </p:blipFill>
        <p:spPr bwMode="auto">
          <a:xfrm>
            <a:off x="147638" y="3567113"/>
            <a:ext cx="4567237" cy="2862262"/>
          </a:xfrm>
          <a:prstGeom prst="rect">
            <a:avLst/>
          </a:prstGeom>
          <a:noFill/>
          <a:ln w="9525">
            <a:noFill/>
            <a:miter lim="800000"/>
            <a:headEnd/>
            <a:tailEnd/>
          </a:ln>
        </p:spPr>
      </p:pic>
      <p:sp>
        <p:nvSpPr>
          <p:cNvPr id="8" name="ZoneTexte 4">
            <a:extLst>
              <a:ext uri="{FF2B5EF4-FFF2-40B4-BE49-F238E27FC236}">
                <a16:creationId xmlns:a16="http://schemas.microsoft.com/office/drawing/2014/main" xmlns="" id="{BB39FB41-BBD4-4588-A6CA-92C67A762F37}"/>
              </a:ext>
            </a:extLst>
          </p:cNvPr>
          <p:cNvSpPr txBox="1"/>
          <p:nvPr/>
        </p:nvSpPr>
        <p:spPr>
          <a:xfrm>
            <a:off x="251520" y="-27384"/>
            <a:ext cx="4649991" cy="400110"/>
          </a:xfrm>
          <a:prstGeom prst="rect">
            <a:avLst/>
          </a:prstGeom>
          <a:noFill/>
        </p:spPr>
        <p:txBody>
          <a:bodyPr wrap="none" rtlCol="0">
            <a:spAutoFit/>
          </a:bodyPr>
          <a:lstStyle/>
          <a:p>
            <a:r>
              <a:rPr lang="fr-FR" sz="2000" b="1" dirty="0"/>
              <a:t>4. Tectonique des plaques lithosphériques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nodeType="withEffect">
                                  <p:stCondLst>
                                    <p:cond delay="0"/>
                                  </p:stCondLst>
                                  <p:childTnLst>
                                    <p:set>
                                      <p:cBhvr>
                                        <p:cTn id="17" dur="1" fill="hold">
                                          <p:stCondLst>
                                            <p:cond delay="0"/>
                                          </p:stCondLst>
                                        </p:cTn>
                                        <p:tgtEl>
                                          <p:spTgt spid="15362"/>
                                        </p:tgtEl>
                                        <p:attrNameLst>
                                          <p:attrName>style.visibility</p:attrName>
                                        </p:attrNameLst>
                                      </p:cBhvr>
                                      <p:to>
                                        <p:strVal val="visible"/>
                                      </p:to>
                                    </p:set>
                                    <p:animEffect transition="in" filter="blinds(horizontal)">
                                      <p:cBhvr>
                                        <p:cTn id="18"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522036" y="889475"/>
            <a:ext cx="7103712" cy="369332"/>
          </a:xfrm>
          <a:prstGeom prst="rect">
            <a:avLst/>
          </a:prstGeom>
          <a:solidFill>
            <a:schemeClr val="bg1">
              <a:lumMod val="95000"/>
            </a:schemeClr>
          </a:solidFill>
          <a:ln w="9525">
            <a:noFill/>
            <a:miter lim="800000"/>
            <a:headEnd/>
            <a:tailEnd/>
          </a:ln>
          <a:effectLst/>
        </p:spPr>
        <p:txBody>
          <a:bodyPr wrap="square">
            <a:spAutoFit/>
          </a:bodyPr>
          <a:lstStyle/>
          <a:p>
            <a:pPr algn="ctr"/>
            <a:r>
              <a:rPr lang="fr-FR" dirty="0">
                <a:latin typeface="Times" charset="0"/>
                <a:cs typeface="Times" charset="0"/>
              </a:rPr>
              <a:t>La répartition des séismes mondiaux enregistrés entre 1977 et 1996.</a:t>
            </a:r>
          </a:p>
        </p:txBody>
      </p:sp>
      <p:pic>
        <p:nvPicPr>
          <p:cNvPr id="120835" name="Picture 3" descr="D:\Véro\poster-olivier-laurent\poster-power-point\poster3\carte-seisme.jpg"/>
          <p:cNvPicPr>
            <a:picLocks noChangeAspect="1" noChangeArrowheads="1"/>
          </p:cNvPicPr>
          <p:nvPr/>
        </p:nvPicPr>
        <p:blipFill>
          <a:blip r:embed="rId2"/>
          <a:srcRect/>
          <a:stretch>
            <a:fillRect/>
          </a:stretch>
        </p:blipFill>
        <p:spPr bwMode="auto">
          <a:xfrm>
            <a:off x="592832" y="1379674"/>
            <a:ext cx="7939608" cy="5201326"/>
          </a:xfrm>
          <a:prstGeom prst="rect">
            <a:avLst/>
          </a:prstGeom>
          <a:noFill/>
        </p:spPr>
      </p:pic>
      <p:sp>
        <p:nvSpPr>
          <p:cNvPr id="120836" name="Text Box 4"/>
          <p:cNvSpPr txBox="1">
            <a:spLocks noChangeArrowheads="1"/>
          </p:cNvSpPr>
          <p:nvPr/>
        </p:nvSpPr>
        <p:spPr bwMode="auto">
          <a:xfrm>
            <a:off x="4286248" y="6581001"/>
            <a:ext cx="4333238" cy="261610"/>
          </a:xfrm>
          <a:prstGeom prst="rect">
            <a:avLst/>
          </a:prstGeom>
          <a:noFill/>
          <a:ln w="9525">
            <a:noFill/>
            <a:miter lim="800000"/>
            <a:headEnd/>
            <a:tailEnd/>
          </a:ln>
          <a:effectLst/>
        </p:spPr>
        <p:txBody>
          <a:bodyPr wrap="none">
            <a:spAutoFit/>
          </a:bodyPr>
          <a:lstStyle/>
          <a:p>
            <a:r>
              <a:rPr lang="fr-FR" sz="1100" dirty="0">
                <a:latin typeface="Times" charset="0"/>
              </a:rPr>
              <a:t>Document exposition « les rivages », lab. </a:t>
            </a:r>
            <a:r>
              <a:rPr lang="fr-FR" sz="1100" dirty="0" err="1">
                <a:latin typeface="Times" charset="0"/>
              </a:rPr>
              <a:t>Geosciences</a:t>
            </a:r>
            <a:r>
              <a:rPr lang="fr-FR" sz="1100" dirty="0">
                <a:latin typeface="Times" charset="0"/>
              </a:rPr>
              <a:t> Azur</a:t>
            </a:r>
          </a:p>
        </p:txBody>
      </p:sp>
      <p:sp>
        <p:nvSpPr>
          <p:cNvPr id="5" name="ZoneTexte 4">
            <a:extLst>
              <a:ext uri="{FF2B5EF4-FFF2-40B4-BE49-F238E27FC236}">
                <a16:creationId xmlns:a16="http://schemas.microsoft.com/office/drawing/2014/main" xmlns="" id="{E569F134-2137-44B2-A9C1-DB5747E6A2EC}"/>
              </a:ext>
            </a:extLst>
          </p:cNvPr>
          <p:cNvSpPr txBox="1"/>
          <p:nvPr/>
        </p:nvSpPr>
        <p:spPr>
          <a:xfrm>
            <a:off x="251520" y="-27384"/>
            <a:ext cx="4649991" cy="400110"/>
          </a:xfrm>
          <a:prstGeom prst="rect">
            <a:avLst/>
          </a:prstGeom>
          <a:noFill/>
        </p:spPr>
        <p:txBody>
          <a:bodyPr wrap="none" rtlCol="0">
            <a:spAutoFit/>
          </a:bodyPr>
          <a:lstStyle/>
          <a:p>
            <a:r>
              <a:rPr lang="fr-FR" sz="2000" b="1" dirty="0"/>
              <a:t>4. Tectonique des plaques lithosphériques</a:t>
            </a:r>
          </a:p>
        </p:txBody>
      </p:sp>
      <p:sp>
        <p:nvSpPr>
          <p:cNvPr id="6" name="Rectangle 3">
            <a:extLst>
              <a:ext uri="{FF2B5EF4-FFF2-40B4-BE49-F238E27FC236}">
                <a16:creationId xmlns:a16="http://schemas.microsoft.com/office/drawing/2014/main" xmlns="" id="{BD89AA5C-9184-4771-8897-BAD700C4C0C1}"/>
              </a:ext>
            </a:extLst>
          </p:cNvPr>
          <p:cNvSpPr>
            <a:spLocks noChangeArrowheads="1"/>
          </p:cNvSpPr>
          <p:nvPr/>
        </p:nvSpPr>
        <p:spPr bwMode="auto">
          <a:xfrm>
            <a:off x="530961" y="449173"/>
            <a:ext cx="3874522" cy="369332"/>
          </a:xfrm>
          <a:prstGeom prst="rect">
            <a:avLst/>
          </a:prstGeom>
          <a:noFill/>
          <a:ln w="9525">
            <a:noFill/>
            <a:miter lim="800000"/>
            <a:headEnd/>
            <a:tailEnd/>
          </a:ln>
        </p:spPr>
        <p:txBody>
          <a:bodyPr wrap="none">
            <a:spAutoFit/>
          </a:bodyPr>
          <a:lstStyle/>
          <a:p>
            <a:r>
              <a:rPr lang="fr-FR" b="1" dirty="0">
                <a:solidFill>
                  <a:srgbClr val="FF0000"/>
                </a:solidFill>
              </a:rPr>
              <a:t>4.5. Séismes et tectonique des plaques</a:t>
            </a:r>
            <a:endParaRPr lang="fr-FR"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D:\séismes\Les séismes_fichiers\1.37.gif"/>
          <p:cNvPicPr>
            <a:picLocks noChangeAspect="1" noChangeArrowheads="1"/>
          </p:cNvPicPr>
          <p:nvPr/>
        </p:nvPicPr>
        <p:blipFill>
          <a:blip r:embed="rId2"/>
          <a:srcRect/>
          <a:stretch>
            <a:fillRect/>
          </a:stretch>
        </p:blipFill>
        <p:spPr bwMode="auto">
          <a:xfrm>
            <a:off x="4644282" y="525735"/>
            <a:ext cx="4197350" cy="2786063"/>
          </a:xfrm>
          <a:prstGeom prst="rect">
            <a:avLst/>
          </a:prstGeom>
          <a:noFill/>
          <a:ln w="9525">
            <a:noFill/>
            <a:miter lim="800000"/>
            <a:headEnd/>
            <a:tailEnd/>
          </a:ln>
        </p:spPr>
      </p:pic>
      <p:sp>
        <p:nvSpPr>
          <p:cNvPr id="6" name="Ellipse 5"/>
          <p:cNvSpPr/>
          <p:nvPr/>
        </p:nvSpPr>
        <p:spPr>
          <a:xfrm>
            <a:off x="6600082" y="1124223"/>
            <a:ext cx="1416050" cy="687387"/>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Ellipse 7"/>
          <p:cNvSpPr/>
          <p:nvPr/>
        </p:nvSpPr>
        <p:spPr>
          <a:xfrm rot="19396423">
            <a:off x="4925269" y="2173560"/>
            <a:ext cx="2108200" cy="417513"/>
          </a:xfrm>
          <a:prstGeom prst="ellipse">
            <a:avLst/>
          </a:prstGeom>
          <a:noFill/>
          <a:ln w="57150">
            <a:solidFill>
              <a:srgbClr val="74EB0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Ellipse 8"/>
          <p:cNvSpPr/>
          <p:nvPr/>
        </p:nvSpPr>
        <p:spPr>
          <a:xfrm rot="19108129">
            <a:off x="4606182" y="3013348"/>
            <a:ext cx="636587" cy="3444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11" name="Picture 2" descr="D:\séismes\Les séismes_fichiers\1.38.gif"/>
          <p:cNvPicPr>
            <a:picLocks noChangeAspect="1" noChangeArrowheads="1"/>
          </p:cNvPicPr>
          <p:nvPr/>
        </p:nvPicPr>
        <p:blipFill>
          <a:blip r:embed="rId3"/>
          <a:srcRect/>
          <a:stretch>
            <a:fillRect/>
          </a:stretch>
        </p:blipFill>
        <p:spPr bwMode="auto">
          <a:xfrm>
            <a:off x="-28285" y="1196752"/>
            <a:ext cx="4408907" cy="2021919"/>
          </a:xfrm>
          <a:prstGeom prst="rect">
            <a:avLst/>
          </a:prstGeom>
          <a:noFill/>
          <a:ln w="9525">
            <a:noFill/>
            <a:miter lim="800000"/>
            <a:headEnd/>
            <a:tailEnd/>
          </a:ln>
        </p:spPr>
      </p:pic>
      <p:sp>
        <p:nvSpPr>
          <p:cNvPr id="12" name="Ellipse 11"/>
          <p:cNvSpPr/>
          <p:nvPr/>
        </p:nvSpPr>
        <p:spPr>
          <a:xfrm>
            <a:off x="1259632" y="1533402"/>
            <a:ext cx="1857375" cy="60790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2" name="Picture 2" descr="D:\séismes\Les séismes_fichiers\1.36a.gif"/>
          <p:cNvPicPr>
            <a:picLocks noChangeAspect="1" noChangeArrowheads="1"/>
          </p:cNvPicPr>
          <p:nvPr/>
        </p:nvPicPr>
        <p:blipFill>
          <a:blip r:embed="rId4"/>
          <a:srcRect/>
          <a:stretch>
            <a:fillRect/>
          </a:stretch>
        </p:blipFill>
        <p:spPr bwMode="auto">
          <a:xfrm>
            <a:off x="4710957" y="3454673"/>
            <a:ext cx="4362450" cy="3214687"/>
          </a:xfrm>
          <a:prstGeom prst="rect">
            <a:avLst/>
          </a:prstGeom>
          <a:noFill/>
          <a:ln w="9525">
            <a:noFill/>
            <a:miter lim="800000"/>
            <a:headEnd/>
            <a:tailEnd/>
          </a:ln>
        </p:spPr>
      </p:pic>
      <p:pic>
        <p:nvPicPr>
          <p:cNvPr id="25" name="Picture 2"/>
          <p:cNvPicPr>
            <a:picLocks noGrp="1" noChangeAspect="1" noChangeArrowheads="1"/>
          </p:cNvPicPr>
          <p:nvPr>
            <p:ph idx="1"/>
          </p:nvPr>
        </p:nvPicPr>
        <p:blipFill>
          <a:blip r:embed="rId5"/>
          <a:srcRect/>
          <a:stretch>
            <a:fillRect/>
          </a:stretch>
        </p:blipFill>
        <p:spPr>
          <a:xfrm>
            <a:off x="285750" y="3455243"/>
            <a:ext cx="4000500" cy="3286125"/>
          </a:xfrm>
        </p:spPr>
      </p:pic>
      <p:sp>
        <p:nvSpPr>
          <p:cNvPr id="10" name="ZoneTexte 4">
            <a:extLst>
              <a:ext uri="{FF2B5EF4-FFF2-40B4-BE49-F238E27FC236}">
                <a16:creationId xmlns:a16="http://schemas.microsoft.com/office/drawing/2014/main" xmlns="" id="{F5224C7C-4C5A-4F3B-9F2B-AB5AC2534813}"/>
              </a:ext>
            </a:extLst>
          </p:cNvPr>
          <p:cNvSpPr txBox="1"/>
          <p:nvPr/>
        </p:nvSpPr>
        <p:spPr>
          <a:xfrm>
            <a:off x="251520" y="-27384"/>
            <a:ext cx="4649991" cy="400110"/>
          </a:xfrm>
          <a:prstGeom prst="rect">
            <a:avLst/>
          </a:prstGeom>
          <a:noFill/>
        </p:spPr>
        <p:txBody>
          <a:bodyPr wrap="none" rtlCol="0">
            <a:spAutoFit/>
          </a:bodyPr>
          <a:lstStyle/>
          <a:p>
            <a:r>
              <a:rPr lang="fr-FR" sz="2000" b="1" dirty="0"/>
              <a:t>4. Tectonique des plaques lithosphériques</a:t>
            </a:r>
          </a:p>
        </p:txBody>
      </p:sp>
      <p:sp>
        <p:nvSpPr>
          <p:cNvPr id="13" name="Rectangle 3">
            <a:extLst>
              <a:ext uri="{FF2B5EF4-FFF2-40B4-BE49-F238E27FC236}">
                <a16:creationId xmlns:a16="http://schemas.microsoft.com/office/drawing/2014/main" xmlns="" id="{05666BA4-6897-40B5-8C29-1F9DDF7E5EDF}"/>
              </a:ext>
            </a:extLst>
          </p:cNvPr>
          <p:cNvSpPr>
            <a:spLocks noChangeArrowheads="1"/>
          </p:cNvSpPr>
          <p:nvPr/>
        </p:nvSpPr>
        <p:spPr bwMode="auto">
          <a:xfrm>
            <a:off x="530961" y="449173"/>
            <a:ext cx="3874522" cy="369332"/>
          </a:xfrm>
          <a:prstGeom prst="rect">
            <a:avLst/>
          </a:prstGeom>
          <a:noFill/>
          <a:ln w="9525">
            <a:noFill/>
            <a:miter lim="800000"/>
            <a:headEnd/>
            <a:tailEnd/>
          </a:ln>
        </p:spPr>
        <p:txBody>
          <a:bodyPr wrap="none">
            <a:spAutoFit/>
          </a:bodyPr>
          <a:lstStyle/>
          <a:p>
            <a:r>
              <a:rPr lang="fr-FR" b="1" dirty="0">
                <a:solidFill>
                  <a:srgbClr val="FF0000"/>
                </a:solidFill>
              </a:rPr>
              <a:t>4.5. Séismes et tectonique des plaques</a:t>
            </a:r>
            <a:endParaRPr lang="fr-FR"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JPG)"/>
          <p:cNvPicPr>
            <a:picLocks noChangeAspect="1" noChangeArrowheads="1"/>
          </p:cNvPicPr>
          <p:nvPr/>
        </p:nvPicPr>
        <p:blipFill>
          <a:blip r:embed="rId2"/>
          <a:srcRect/>
          <a:stretch>
            <a:fillRect/>
          </a:stretch>
        </p:blipFill>
        <p:spPr bwMode="auto">
          <a:xfrm>
            <a:off x="1643042" y="571500"/>
            <a:ext cx="6202363" cy="1757363"/>
          </a:xfrm>
          <a:prstGeom prst="rect">
            <a:avLst/>
          </a:prstGeom>
          <a:noFill/>
          <a:ln w="9525">
            <a:noFill/>
            <a:miter lim="800000"/>
            <a:headEnd/>
            <a:tailEnd/>
          </a:ln>
        </p:spPr>
      </p:pic>
      <p:cxnSp>
        <p:nvCxnSpPr>
          <p:cNvPr id="15" name="Connecteur droit avec flèche 14"/>
          <p:cNvCxnSpPr>
            <a:cxnSpLocks/>
          </p:cNvCxnSpPr>
          <p:nvPr/>
        </p:nvCxnSpPr>
        <p:spPr>
          <a:xfrm>
            <a:off x="5773717" y="1428750"/>
            <a:ext cx="2071688" cy="2755767"/>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pic>
        <p:nvPicPr>
          <p:cNvPr id="13314" name="Picture 2" descr="divergente"/>
          <p:cNvPicPr>
            <a:picLocks noChangeAspect="1" noChangeArrowheads="1" noCrop="1"/>
          </p:cNvPicPr>
          <p:nvPr/>
        </p:nvPicPr>
        <p:blipFill>
          <a:blip r:embed="rId3"/>
          <a:srcRect/>
          <a:stretch>
            <a:fillRect/>
          </a:stretch>
        </p:blipFill>
        <p:spPr bwMode="auto">
          <a:xfrm>
            <a:off x="1227158" y="4329237"/>
            <a:ext cx="1905000" cy="1384300"/>
          </a:xfrm>
          <a:prstGeom prst="rect">
            <a:avLst/>
          </a:prstGeom>
          <a:noFill/>
          <a:ln w="9525">
            <a:noFill/>
            <a:miter lim="800000"/>
            <a:headEnd/>
            <a:tailEnd/>
          </a:ln>
        </p:spPr>
      </p:pic>
      <p:pic>
        <p:nvPicPr>
          <p:cNvPr id="13316" name="Picture 4" descr="convergente"/>
          <p:cNvPicPr>
            <a:picLocks noChangeAspect="1" noChangeArrowheads="1" noCrop="1"/>
          </p:cNvPicPr>
          <p:nvPr/>
        </p:nvPicPr>
        <p:blipFill>
          <a:blip r:embed="rId4"/>
          <a:srcRect/>
          <a:stretch>
            <a:fillRect/>
          </a:stretch>
        </p:blipFill>
        <p:spPr bwMode="auto">
          <a:xfrm>
            <a:off x="6516216" y="4187702"/>
            <a:ext cx="2195512" cy="1366838"/>
          </a:xfrm>
          <a:prstGeom prst="rect">
            <a:avLst/>
          </a:prstGeom>
          <a:noFill/>
          <a:ln w="9525">
            <a:noFill/>
            <a:miter lim="800000"/>
            <a:headEnd/>
            <a:tailEnd/>
          </a:ln>
        </p:spPr>
      </p:pic>
      <p:pic>
        <p:nvPicPr>
          <p:cNvPr id="13318" name="Picture 6" descr="tranformante"/>
          <p:cNvPicPr>
            <a:picLocks noChangeAspect="1" noChangeArrowheads="1" noCrop="1"/>
          </p:cNvPicPr>
          <p:nvPr/>
        </p:nvPicPr>
        <p:blipFill>
          <a:blip r:embed="rId5"/>
          <a:srcRect/>
          <a:stretch>
            <a:fillRect/>
          </a:stretch>
        </p:blipFill>
        <p:spPr bwMode="auto">
          <a:xfrm>
            <a:off x="3654405" y="4357688"/>
            <a:ext cx="2119312" cy="1314450"/>
          </a:xfrm>
          <a:prstGeom prst="rect">
            <a:avLst/>
          </a:prstGeom>
          <a:noFill/>
          <a:ln w="9525">
            <a:noFill/>
            <a:miter lim="800000"/>
            <a:headEnd/>
            <a:tailEnd/>
          </a:ln>
        </p:spPr>
      </p:pic>
      <p:cxnSp>
        <p:nvCxnSpPr>
          <p:cNvPr id="14" name="Connecteur droit avec flèche 13"/>
          <p:cNvCxnSpPr/>
          <p:nvPr/>
        </p:nvCxnSpPr>
        <p:spPr>
          <a:xfrm rot="16200000" flipH="1">
            <a:off x="2631261" y="2643981"/>
            <a:ext cx="3286125" cy="284163"/>
          </a:xfrm>
          <a:prstGeom prst="straightConnector1">
            <a:avLst/>
          </a:prstGeom>
          <a:ln w="57150">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10" name="Connecteur droit avec flèche 9"/>
          <p:cNvCxnSpPr>
            <a:cxnSpLocks/>
          </p:cNvCxnSpPr>
          <p:nvPr/>
        </p:nvCxnSpPr>
        <p:spPr>
          <a:xfrm flipH="1">
            <a:off x="2566173" y="1285875"/>
            <a:ext cx="1064420" cy="3043364"/>
          </a:xfrm>
          <a:prstGeom prst="straightConnector1">
            <a:avLst/>
          </a:prstGeom>
          <a:ln w="57150">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36" name="ZoneTexte 35"/>
          <p:cNvSpPr txBox="1">
            <a:spLocks noChangeArrowheads="1"/>
          </p:cNvSpPr>
          <p:nvPr/>
        </p:nvSpPr>
        <p:spPr bwMode="auto">
          <a:xfrm>
            <a:off x="344439" y="6315075"/>
            <a:ext cx="8143932" cy="400050"/>
          </a:xfrm>
          <a:prstGeom prst="rect">
            <a:avLst/>
          </a:prstGeom>
          <a:noFill/>
          <a:ln w="9525">
            <a:noFill/>
            <a:miter lim="800000"/>
            <a:headEnd/>
            <a:tailEnd/>
          </a:ln>
        </p:spPr>
        <p:txBody>
          <a:bodyPr wrap="square">
            <a:spAutoFit/>
          </a:bodyPr>
          <a:lstStyle/>
          <a:p>
            <a:r>
              <a:rPr lang="fr-FR" sz="2000" b="1" dirty="0">
                <a:solidFill>
                  <a:srgbClr val="FF0000"/>
                </a:solidFill>
              </a:rPr>
              <a:t>Comment expliquer la présence des séismes au nivaux de ces limites?</a:t>
            </a:r>
          </a:p>
        </p:txBody>
      </p:sp>
      <p:sp>
        <p:nvSpPr>
          <p:cNvPr id="11" name="ZoneTexte 4">
            <a:extLst>
              <a:ext uri="{FF2B5EF4-FFF2-40B4-BE49-F238E27FC236}">
                <a16:creationId xmlns:a16="http://schemas.microsoft.com/office/drawing/2014/main" xmlns="" id="{E75B893F-CFFF-4C5F-8CA3-40A68F7DB7BA}"/>
              </a:ext>
            </a:extLst>
          </p:cNvPr>
          <p:cNvSpPr txBox="1"/>
          <p:nvPr/>
        </p:nvSpPr>
        <p:spPr>
          <a:xfrm>
            <a:off x="251520" y="-27384"/>
            <a:ext cx="4649991" cy="400110"/>
          </a:xfrm>
          <a:prstGeom prst="rect">
            <a:avLst/>
          </a:prstGeom>
          <a:noFill/>
        </p:spPr>
        <p:txBody>
          <a:bodyPr wrap="none" rtlCol="0">
            <a:spAutoFit/>
          </a:bodyPr>
          <a:lstStyle/>
          <a:p>
            <a:r>
              <a:rPr lang="fr-FR" sz="2000" b="1" dirty="0"/>
              <a:t>4. Tectonique des plaques lithosphériques</a:t>
            </a:r>
          </a:p>
        </p:txBody>
      </p:sp>
      <p:sp>
        <p:nvSpPr>
          <p:cNvPr id="2" name="TextBox 1">
            <a:extLst>
              <a:ext uri="{FF2B5EF4-FFF2-40B4-BE49-F238E27FC236}">
                <a16:creationId xmlns:a16="http://schemas.microsoft.com/office/drawing/2014/main" xmlns="" id="{2313AFF8-0934-4C19-9A21-65C2F025D525}"/>
              </a:ext>
            </a:extLst>
          </p:cNvPr>
          <p:cNvSpPr txBox="1"/>
          <p:nvPr/>
        </p:nvSpPr>
        <p:spPr>
          <a:xfrm>
            <a:off x="1423792" y="5829588"/>
            <a:ext cx="1996059" cy="369332"/>
          </a:xfrm>
          <a:prstGeom prst="rect">
            <a:avLst/>
          </a:prstGeom>
          <a:noFill/>
        </p:spPr>
        <p:txBody>
          <a:bodyPr wrap="none" rtlCol="0">
            <a:spAutoFit/>
          </a:bodyPr>
          <a:lstStyle/>
          <a:p>
            <a:r>
              <a:rPr lang="fr-MA" dirty="0"/>
              <a:t>Limites divergentes</a:t>
            </a:r>
          </a:p>
        </p:txBody>
      </p:sp>
      <p:sp>
        <p:nvSpPr>
          <p:cNvPr id="3" name="TextBox 2">
            <a:extLst>
              <a:ext uri="{FF2B5EF4-FFF2-40B4-BE49-F238E27FC236}">
                <a16:creationId xmlns:a16="http://schemas.microsoft.com/office/drawing/2014/main" xmlns="" id="{4C29512C-DED8-4A62-AF81-D46A023F0BAD}"/>
              </a:ext>
            </a:extLst>
          </p:cNvPr>
          <p:cNvSpPr txBox="1"/>
          <p:nvPr/>
        </p:nvSpPr>
        <p:spPr>
          <a:xfrm>
            <a:off x="3541913" y="5843865"/>
            <a:ext cx="2344296" cy="369332"/>
          </a:xfrm>
          <a:prstGeom prst="rect">
            <a:avLst/>
          </a:prstGeom>
          <a:noFill/>
        </p:spPr>
        <p:txBody>
          <a:bodyPr wrap="none" rtlCol="0">
            <a:spAutoFit/>
          </a:bodyPr>
          <a:lstStyle/>
          <a:p>
            <a:r>
              <a:rPr lang="fr-MA" dirty="0"/>
              <a:t>Limites transformantes</a:t>
            </a:r>
          </a:p>
        </p:txBody>
      </p:sp>
      <p:sp>
        <p:nvSpPr>
          <p:cNvPr id="4" name="TextBox 3">
            <a:extLst>
              <a:ext uri="{FF2B5EF4-FFF2-40B4-BE49-F238E27FC236}">
                <a16:creationId xmlns:a16="http://schemas.microsoft.com/office/drawing/2014/main" xmlns="" id="{1D131BB3-793D-40A8-8275-EFF0C15DBC92}"/>
              </a:ext>
            </a:extLst>
          </p:cNvPr>
          <p:cNvSpPr txBox="1"/>
          <p:nvPr/>
        </p:nvSpPr>
        <p:spPr>
          <a:xfrm>
            <a:off x="5944074" y="5828288"/>
            <a:ext cx="2104102" cy="369332"/>
          </a:xfrm>
          <a:prstGeom prst="rect">
            <a:avLst/>
          </a:prstGeom>
          <a:noFill/>
        </p:spPr>
        <p:txBody>
          <a:bodyPr wrap="none" rtlCol="0">
            <a:spAutoFit/>
          </a:bodyPr>
          <a:lstStyle/>
          <a:p>
            <a:r>
              <a:rPr lang="fr-MA" dirty="0" err="1"/>
              <a:t>Limitesconvergentes</a:t>
            </a:r>
            <a:endParaRPr lang="fr-M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blinds(horizontal)">
                                      <p:cBhvr>
                                        <p:cTn id="10" dur="500"/>
                                        <p:tgtEl>
                                          <p:spTgt spid="133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nodeType="withEffect">
                                  <p:stCondLst>
                                    <p:cond delay="0"/>
                                  </p:stCondLst>
                                  <p:childTnLst>
                                    <p:set>
                                      <p:cBhvr>
                                        <p:cTn id="17" dur="1" fill="hold">
                                          <p:stCondLst>
                                            <p:cond delay="0"/>
                                          </p:stCondLst>
                                        </p:cTn>
                                        <p:tgtEl>
                                          <p:spTgt spid="13314"/>
                                        </p:tgtEl>
                                        <p:attrNameLst>
                                          <p:attrName>style.visibility</p:attrName>
                                        </p:attrNameLst>
                                      </p:cBhvr>
                                      <p:to>
                                        <p:strVal val="visible"/>
                                      </p:to>
                                    </p:set>
                                    <p:animEffect transition="in" filter="blinds(horizontal)">
                                      <p:cBhvr>
                                        <p:cTn id="18" dur="500"/>
                                        <p:tgtEl>
                                          <p:spTgt spid="133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nodeType="withEffect">
                                  <p:stCondLst>
                                    <p:cond delay="0"/>
                                  </p:stCondLst>
                                  <p:childTnLst>
                                    <p:set>
                                      <p:cBhvr>
                                        <p:cTn id="25" dur="1" fill="hold">
                                          <p:stCondLst>
                                            <p:cond delay="0"/>
                                          </p:stCondLst>
                                        </p:cTn>
                                        <p:tgtEl>
                                          <p:spTgt spid="13318"/>
                                        </p:tgtEl>
                                        <p:attrNameLst>
                                          <p:attrName>style.visibility</p:attrName>
                                        </p:attrNameLst>
                                      </p:cBhvr>
                                      <p:to>
                                        <p:strVal val="visible"/>
                                      </p:to>
                                    </p:set>
                                    <p:animEffect transition="in" filter="blinds(horizontal)">
                                      <p:cBhvr>
                                        <p:cTn id="26" dur="500"/>
                                        <p:tgtEl>
                                          <p:spTgt spid="1331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61148" y="343459"/>
            <a:ext cx="471490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a:ln>
                  <a:noFill/>
                </a:ln>
                <a:solidFill>
                  <a:srgbClr val="8E2323"/>
                </a:solidFill>
                <a:effectLst/>
                <a:latin typeface="Arial" charset="0"/>
                <a:cs typeface="Arial" charset="0"/>
              </a:rPr>
              <a:t>4.6. Les volcans (Volcanisme)</a:t>
            </a:r>
            <a:endParaRPr kumimoji="0" lang="fr-FR" b="1" i="0" u="none" strike="noStrike" cap="none" normalizeH="0" baseline="0" dirty="0">
              <a:ln>
                <a:noFill/>
              </a:ln>
              <a:solidFill>
                <a:schemeClr val="tx1"/>
              </a:solidFill>
              <a:effectLst/>
              <a:latin typeface="Arial" charset="0"/>
              <a:cs typeface="Arial" charset="0"/>
            </a:endParaRPr>
          </a:p>
        </p:txBody>
      </p:sp>
      <p:sp>
        <p:nvSpPr>
          <p:cNvPr id="24579" name="Rectangle 3"/>
          <p:cNvSpPr>
            <a:spLocks noChangeArrowheads="1"/>
          </p:cNvSpPr>
          <p:nvPr/>
        </p:nvSpPr>
        <p:spPr bwMode="auto">
          <a:xfrm>
            <a:off x="285720" y="714356"/>
            <a:ext cx="842968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charset="0"/>
                <a:cs typeface="Arial" charset="0"/>
              </a:rPr>
              <a:t>Comme les séismes, les volcans ne se répartissent pas de façon aléatoire à la surface de la planète. Plusieurs se situent aux frontières de plaques (volcanisme de dorsale et de zone de subduction), mais aussi à l'intérieur des plaques (volcanisme </a:t>
            </a:r>
            <a:r>
              <a:rPr kumimoji="0" lang="fr-FR" sz="2000" b="0" i="0" u="none" strike="noStrike" cap="none" normalizeH="0" baseline="0" dirty="0" err="1">
                <a:ln>
                  <a:noFill/>
                </a:ln>
                <a:solidFill>
                  <a:schemeClr val="tx1"/>
                </a:solidFill>
                <a:effectLst/>
                <a:latin typeface="Arial" charset="0"/>
                <a:cs typeface="Arial" charset="0"/>
              </a:rPr>
              <a:t>intraplaque</a:t>
            </a:r>
            <a:r>
              <a:rPr kumimoji="0" lang="fr-FR" sz="2000" b="0" i="0" u="none" strike="noStrike" cap="none" normalizeH="0" baseline="0" dirty="0">
                <a:ln>
                  <a:noFill/>
                </a:ln>
                <a:solidFill>
                  <a:schemeClr val="tx1"/>
                </a:solidFill>
                <a:effectLst/>
                <a:latin typeface="Arial" charset="0"/>
                <a:cs typeface="Arial" charset="0"/>
              </a:rPr>
              <a:t>, comme par exemple le volcanisme de point chaud)</a:t>
            </a:r>
            <a:endParaRPr kumimoji="0" lang="fr-FR" sz="5400" b="0" i="0" u="none" strike="noStrike" cap="none" normalizeH="0" baseline="0" dirty="0">
              <a:ln>
                <a:noFill/>
              </a:ln>
              <a:solidFill>
                <a:schemeClr val="tx1"/>
              </a:solidFill>
              <a:effectLst/>
              <a:latin typeface="Arial" charset="0"/>
              <a:cs typeface="Arial" charset="0"/>
            </a:endParaRPr>
          </a:p>
        </p:txBody>
      </p:sp>
      <p:pic>
        <p:nvPicPr>
          <p:cNvPr id="24581" name="Picture 5" descr="http://www2.ggl.ulaval.ca/personnel/bourque/s1/1.46.gif"/>
          <p:cNvPicPr>
            <a:picLocks noChangeAspect="1" noChangeArrowheads="1"/>
          </p:cNvPicPr>
          <p:nvPr/>
        </p:nvPicPr>
        <p:blipFill>
          <a:blip r:embed="rId2"/>
          <a:srcRect/>
          <a:stretch>
            <a:fillRect/>
          </a:stretch>
        </p:blipFill>
        <p:spPr bwMode="auto">
          <a:xfrm>
            <a:off x="1440009" y="2500307"/>
            <a:ext cx="6703891" cy="4153498"/>
          </a:xfrm>
          <a:prstGeom prst="rect">
            <a:avLst/>
          </a:prstGeom>
          <a:noFill/>
        </p:spPr>
      </p:pic>
      <p:sp>
        <p:nvSpPr>
          <p:cNvPr id="5" name="ZoneTexte 4">
            <a:extLst>
              <a:ext uri="{FF2B5EF4-FFF2-40B4-BE49-F238E27FC236}">
                <a16:creationId xmlns:a16="http://schemas.microsoft.com/office/drawing/2014/main" xmlns="" id="{B86A6B8A-965A-47DD-8386-F081FCCBC586}"/>
              </a:ext>
            </a:extLst>
          </p:cNvPr>
          <p:cNvSpPr txBox="1"/>
          <p:nvPr/>
        </p:nvSpPr>
        <p:spPr>
          <a:xfrm>
            <a:off x="251520" y="-27384"/>
            <a:ext cx="4649991" cy="400110"/>
          </a:xfrm>
          <a:prstGeom prst="rect">
            <a:avLst/>
          </a:prstGeom>
          <a:noFill/>
        </p:spPr>
        <p:txBody>
          <a:bodyPr wrap="none" rtlCol="0">
            <a:spAutoFit/>
          </a:bodyPr>
          <a:lstStyle/>
          <a:p>
            <a:r>
              <a:rPr lang="fr-FR" sz="2000" b="1" dirty="0"/>
              <a:t>4. Tectonique des plaques lithosphériques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005" y="332656"/>
            <a:ext cx="8715404" cy="2339102"/>
          </a:xfrm>
          <a:prstGeom prst="rect">
            <a:avLst/>
          </a:prstGeom>
        </p:spPr>
        <p:txBody>
          <a:bodyPr wrap="square">
            <a:spAutoFit/>
          </a:bodyPr>
          <a:lstStyle/>
          <a:p>
            <a:pPr algn="just"/>
            <a:r>
              <a:rPr lang="fr-FR" sz="2000" b="1" dirty="0">
                <a:solidFill>
                  <a:schemeClr val="accent6">
                    <a:lumMod val="75000"/>
                  </a:schemeClr>
                </a:solidFill>
              </a:rPr>
              <a:t>4.6. Le volcanisme de dorsale. </a:t>
            </a:r>
          </a:p>
          <a:p>
            <a:pPr algn="just"/>
            <a:endParaRPr lang="fr-FR" b="1" dirty="0"/>
          </a:p>
          <a:p>
            <a:pPr algn="just"/>
            <a:r>
              <a:rPr lang="fr-FR" dirty="0"/>
              <a:t>Nous savons, pour l'avoir observé directement grâce à l'exploration sous-marine par submersibles, qu'il y a des volcans sous-marins tout le long des dorsales, particulièrement dans le rift central, là où il se forme de la nouvelle lithosphère océanique. </a:t>
            </a:r>
          </a:p>
          <a:p>
            <a:pPr algn="just"/>
            <a:endParaRPr lang="fr-FR" dirty="0"/>
          </a:p>
          <a:p>
            <a:pPr algn="just"/>
            <a:r>
              <a:rPr lang="fr-FR" dirty="0"/>
              <a:t>La composition de la lave de ces volcans indique qu'on est tout près de la zone où se fait la fusion partielle du manteau.</a:t>
            </a:r>
          </a:p>
        </p:txBody>
      </p:sp>
      <p:pic>
        <p:nvPicPr>
          <p:cNvPr id="3" name="Picture 5" descr="http://www2.ggl.ulaval.ca/personnel/bourque/s1/1.46.gif"/>
          <p:cNvPicPr>
            <a:picLocks noChangeAspect="1" noChangeArrowheads="1"/>
          </p:cNvPicPr>
          <p:nvPr/>
        </p:nvPicPr>
        <p:blipFill>
          <a:blip r:embed="rId2"/>
          <a:srcRect/>
          <a:stretch>
            <a:fillRect/>
          </a:stretch>
        </p:blipFill>
        <p:spPr bwMode="auto">
          <a:xfrm>
            <a:off x="1440009" y="2500307"/>
            <a:ext cx="6703891" cy="4153498"/>
          </a:xfrm>
          <a:prstGeom prst="rect">
            <a:avLst/>
          </a:prstGeom>
          <a:noFill/>
        </p:spPr>
      </p:pic>
      <p:sp>
        <p:nvSpPr>
          <p:cNvPr id="4" name="ZoneTexte 4">
            <a:extLst>
              <a:ext uri="{FF2B5EF4-FFF2-40B4-BE49-F238E27FC236}">
                <a16:creationId xmlns:a16="http://schemas.microsoft.com/office/drawing/2014/main" xmlns="" id="{DCC23F7F-E0EC-423F-B8A8-0F361146854F}"/>
              </a:ext>
            </a:extLst>
          </p:cNvPr>
          <p:cNvSpPr txBox="1"/>
          <p:nvPr/>
        </p:nvSpPr>
        <p:spPr>
          <a:xfrm>
            <a:off x="251520" y="-27384"/>
            <a:ext cx="4649991" cy="400110"/>
          </a:xfrm>
          <a:prstGeom prst="rect">
            <a:avLst/>
          </a:prstGeom>
          <a:noFill/>
        </p:spPr>
        <p:txBody>
          <a:bodyPr wrap="none" rtlCol="0">
            <a:spAutoFit/>
          </a:bodyPr>
          <a:lstStyle/>
          <a:p>
            <a:r>
              <a:rPr lang="fr-FR" sz="2000" b="1" dirty="0"/>
              <a:t>4. Tectonique des plaques lithosphériques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339621"/>
            <a:ext cx="8715404" cy="2585323"/>
          </a:xfrm>
          <a:prstGeom prst="rect">
            <a:avLst/>
          </a:prstGeom>
        </p:spPr>
        <p:txBody>
          <a:bodyPr wrap="square">
            <a:spAutoFit/>
          </a:bodyPr>
          <a:lstStyle/>
          <a:p>
            <a:pPr algn="just"/>
            <a:r>
              <a:rPr lang="fr-FR" b="1" dirty="0">
                <a:solidFill>
                  <a:schemeClr val="accent6">
                    <a:lumMod val="75000"/>
                  </a:schemeClr>
                </a:solidFill>
              </a:rPr>
              <a:t>4.6. Le volcanisme des zones de subduction</a:t>
            </a:r>
          </a:p>
          <a:p>
            <a:pPr algn="just"/>
            <a:endParaRPr lang="fr-FR" b="1" dirty="0"/>
          </a:p>
          <a:p>
            <a:pPr algn="just"/>
            <a:r>
              <a:rPr lang="fr-FR" dirty="0"/>
              <a:t>Le volcanisme relié à l'enfoncement d'une plaque sous l'autre va former des chaînons de volcans. La fameuse </a:t>
            </a:r>
            <a:r>
              <a:rPr lang="fr-FR" u="sng" dirty="0"/>
              <a:t>Ceinture de feu</a:t>
            </a:r>
            <a:r>
              <a:rPr lang="fr-FR" dirty="0"/>
              <a:t> autour du Pacifique est l'expression de ce volcanisme de convergence, mais selon qu'il s'agisse d'une collision entre deux portions de lithosphère océanique, ou entre une portion de lithosphère océanique et une portion de lithosphère continentale, la nature du volcanisme diffère. Dans le cas où il y a convergence entre deux portions de lithosphère océanique, il y aura formation d'un chaînon de volcans qui s'élèvent au-dessus de la surface des océans pour constituer un arc insulaire.</a:t>
            </a:r>
          </a:p>
        </p:txBody>
      </p:sp>
      <p:pic>
        <p:nvPicPr>
          <p:cNvPr id="2050" name="Picture 2" descr="http://www2.ggl.ulaval.ca/personnel/bourque/s1/1.47.gif"/>
          <p:cNvPicPr>
            <a:picLocks noChangeAspect="1" noChangeArrowheads="1"/>
          </p:cNvPicPr>
          <p:nvPr/>
        </p:nvPicPr>
        <p:blipFill>
          <a:blip r:embed="rId2"/>
          <a:srcRect b="5172"/>
          <a:stretch>
            <a:fillRect/>
          </a:stretch>
        </p:blipFill>
        <p:spPr bwMode="auto">
          <a:xfrm>
            <a:off x="1571603" y="2928934"/>
            <a:ext cx="5061641" cy="3929090"/>
          </a:xfrm>
          <a:prstGeom prst="rect">
            <a:avLst/>
          </a:prstGeom>
          <a:noFill/>
        </p:spPr>
      </p:pic>
      <p:sp>
        <p:nvSpPr>
          <p:cNvPr id="4" name="ZoneTexte 4">
            <a:extLst>
              <a:ext uri="{FF2B5EF4-FFF2-40B4-BE49-F238E27FC236}">
                <a16:creationId xmlns:a16="http://schemas.microsoft.com/office/drawing/2014/main" xmlns="" id="{9242CA39-35F5-4960-8809-57C0E3BA9AD6}"/>
              </a:ext>
            </a:extLst>
          </p:cNvPr>
          <p:cNvSpPr txBox="1"/>
          <p:nvPr/>
        </p:nvSpPr>
        <p:spPr>
          <a:xfrm>
            <a:off x="251520" y="-27384"/>
            <a:ext cx="4649991" cy="400110"/>
          </a:xfrm>
          <a:prstGeom prst="rect">
            <a:avLst/>
          </a:prstGeom>
          <a:noFill/>
        </p:spPr>
        <p:txBody>
          <a:bodyPr wrap="none" rtlCol="0">
            <a:spAutoFit/>
          </a:bodyPr>
          <a:lstStyle/>
          <a:p>
            <a:r>
              <a:rPr lang="fr-FR" sz="2000" b="1" dirty="0"/>
              <a:t>4. Tectonique des plaques lithosphériques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44000" cy="646331"/>
          </a:xfrm>
          <a:prstGeom prst="rect">
            <a:avLst/>
          </a:prstGeom>
        </p:spPr>
        <p:txBody>
          <a:bodyPr wrap="square">
            <a:spAutoFit/>
          </a:bodyPr>
          <a:lstStyle/>
          <a:p>
            <a:endParaRPr lang="fr-FR" b="1" dirty="0"/>
          </a:p>
          <a:p>
            <a:r>
              <a:rPr lang="fr-FR" b="1" dirty="0"/>
              <a:t>1.  MÉTHODES UTILISÉES POUR DÉTERMINER LA STRUCTURE PROFONDE DE LA TERRE </a:t>
            </a:r>
          </a:p>
        </p:txBody>
      </p:sp>
      <p:sp>
        <p:nvSpPr>
          <p:cNvPr id="2" name="1 Marcador de número de diapositiva"/>
          <p:cNvSpPr>
            <a:spLocks noGrp="1"/>
          </p:cNvSpPr>
          <p:nvPr>
            <p:ph type="sldNum" sz="quarter" idx="12"/>
          </p:nvPr>
        </p:nvSpPr>
        <p:spPr/>
        <p:txBody>
          <a:bodyPr/>
          <a:lstStyle/>
          <a:p>
            <a:fld id="{FB1810BB-1070-411B-B1C5-00B0FFDF12DB}" type="slidenum">
              <a:rPr lang="fr-FR" smtClean="0"/>
              <a:pPr/>
              <a:t>5</a:t>
            </a:fld>
            <a:endParaRPr lang="fr-FR"/>
          </a:p>
        </p:txBody>
      </p:sp>
      <p:sp>
        <p:nvSpPr>
          <p:cNvPr id="11" name="Text Box 2052"/>
          <p:cNvSpPr txBox="1">
            <a:spLocks noChangeArrowheads="1"/>
          </p:cNvSpPr>
          <p:nvPr/>
        </p:nvSpPr>
        <p:spPr bwMode="auto">
          <a:xfrm>
            <a:off x="3714744" y="1428736"/>
            <a:ext cx="515037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fr-FR" altLang="es-ES" sz="2000" i="0" dirty="0">
                <a:solidFill>
                  <a:srgbClr val="000000"/>
                </a:solidFill>
                <a:latin typeface="Comic Sans MS" pitchFamily="66" charset="0"/>
              </a:rPr>
              <a:t>Par l’étude de la pesanteur (</a:t>
            </a:r>
            <a:r>
              <a:rPr lang="fr-FR" altLang="es-ES" sz="2000" i="0" dirty="0">
                <a:solidFill>
                  <a:srgbClr val="FF0000"/>
                </a:solidFill>
                <a:latin typeface="Comic Sans MS" pitchFamily="66" charset="0"/>
              </a:rPr>
              <a:t>gravimétrie</a:t>
            </a:r>
            <a:r>
              <a:rPr lang="fr-FR" altLang="es-ES" sz="2000" i="0" dirty="0">
                <a:solidFill>
                  <a:srgbClr val="000000"/>
                </a:solidFill>
                <a:latin typeface="Comic Sans MS" pitchFamily="66" charset="0"/>
              </a:rPr>
              <a:t>), qui est liée à la densité des matériaux et par conséquent aux types de roches</a:t>
            </a:r>
          </a:p>
        </p:txBody>
      </p:sp>
      <p:pic>
        <p:nvPicPr>
          <p:cNvPr id="7" name="Picture 2" descr="D:\Macmic\FIGURES_PPT\JC2\Newt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20" y="785794"/>
            <a:ext cx="31289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D:\Macmic\FIGURES_PPT\JC2\leger-lourd.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3629" y="2559050"/>
            <a:ext cx="436245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L&amp;Rautograv"/>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787" y="4403611"/>
            <a:ext cx="1928826" cy="177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428596" y="6072206"/>
            <a:ext cx="2143125" cy="338554"/>
          </a:xfrm>
          <a:prstGeom prst="rect">
            <a:avLst/>
          </a:prstGeom>
          <a:noFill/>
          <a:ln w="9525">
            <a:noFill/>
            <a:miter lim="800000"/>
            <a:headEnd/>
            <a:tailEnd/>
          </a:ln>
          <a:effectLst/>
        </p:spPr>
        <p:txBody>
          <a:bodyPr>
            <a:spAutoFit/>
          </a:bodyPr>
          <a:lstStyle/>
          <a:p>
            <a:pPr algn="ctr" eaLnBrk="0" fontAlgn="auto" hangingPunct="0">
              <a:spcBef>
                <a:spcPts val="0"/>
              </a:spcBef>
              <a:spcAft>
                <a:spcPts val="0"/>
              </a:spcAft>
              <a:defRPr/>
            </a:pPr>
            <a:r>
              <a:rPr lang="ca-ES" sz="1600" b="1" dirty="0">
                <a:solidFill>
                  <a:schemeClr val="accent5">
                    <a:lumMod val="50000"/>
                  </a:schemeClr>
                </a:solidFill>
                <a:latin typeface="+mn-lt"/>
                <a:cs typeface="+mn-cs"/>
              </a:rPr>
              <a:t>Gravimètre</a:t>
            </a:r>
          </a:p>
        </p:txBody>
      </p:sp>
    </p:spTree>
    <p:extLst>
      <p:ext uri="{BB962C8B-B14F-4D97-AF65-F5344CB8AC3E}">
        <p14:creationId xmlns:p14="http://schemas.microsoft.com/office/powerpoint/2010/main" val="86128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571480"/>
            <a:ext cx="8572560" cy="1831271"/>
          </a:xfrm>
          <a:prstGeom prst="rect">
            <a:avLst/>
          </a:prstGeom>
        </p:spPr>
        <p:txBody>
          <a:bodyPr wrap="square">
            <a:spAutoFit/>
          </a:bodyPr>
          <a:lstStyle/>
          <a:p>
            <a:pPr algn="just">
              <a:spcAft>
                <a:spcPts val="600"/>
              </a:spcAft>
            </a:pPr>
            <a:r>
              <a:rPr lang="fr-FR" b="1" dirty="0">
                <a:solidFill>
                  <a:schemeClr val="accent6"/>
                </a:solidFill>
              </a:rPr>
              <a:t>4.6. Le volcanisme de points chauds. </a:t>
            </a:r>
          </a:p>
          <a:p>
            <a:pPr algn="just"/>
            <a:r>
              <a:rPr lang="fr-FR" dirty="0"/>
              <a:t>C’est un volcanisme intraplaque, qu'on retrouve principalement, sur la lithosphère océanique. Les chaînons volcaniques de points chauds viennent appuyer la théorie de l'étalement des planchers océaniques. Pour des raisons que l'on comprend encore mal, il se fait en certains points à la base du manteau supérieur, une concentration locale de chaleur qui amène une fusion partielle du matériel. C'est ce qu'on appelle un point chaud.</a:t>
            </a:r>
          </a:p>
        </p:txBody>
      </p:sp>
      <p:pic>
        <p:nvPicPr>
          <p:cNvPr id="3074" name="Picture 2" descr="http://www2.ggl.ulaval.ca/personnel/bourque/s1/1.48b-c.gif"/>
          <p:cNvPicPr>
            <a:picLocks noChangeAspect="1" noChangeArrowheads="1"/>
          </p:cNvPicPr>
          <p:nvPr/>
        </p:nvPicPr>
        <p:blipFill>
          <a:blip r:embed="rId2"/>
          <a:srcRect/>
          <a:stretch>
            <a:fillRect/>
          </a:stretch>
        </p:blipFill>
        <p:spPr bwMode="auto">
          <a:xfrm>
            <a:off x="357158" y="2643182"/>
            <a:ext cx="3648075" cy="3952876"/>
          </a:xfrm>
          <a:prstGeom prst="rect">
            <a:avLst/>
          </a:prstGeom>
          <a:noFill/>
        </p:spPr>
      </p:pic>
      <p:pic>
        <p:nvPicPr>
          <p:cNvPr id="3076" name="Picture 4" descr="http://www2.ggl.ulaval.ca/personnel/bourque/s1/1.49.gif"/>
          <p:cNvPicPr>
            <a:picLocks noChangeAspect="1" noChangeArrowheads="1"/>
          </p:cNvPicPr>
          <p:nvPr/>
        </p:nvPicPr>
        <p:blipFill>
          <a:blip r:embed="rId3"/>
          <a:srcRect/>
          <a:stretch>
            <a:fillRect/>
          </a:stretch>
        </p:blipFill>
        <p:spPr bwMode="auto">
          <a:xfrm>
            <a:off x="4572000" y="2428868"/>
            <a:ext cx="4229100" cy="3743325"/>
          </a:xfrm>
          <a:prstGeom prst="rect">
            <a:avLst/>
          </a:prstGeom>
          <a:noFill/>
        </p:spPr>
      </p:pic>
      <p:sp>
        <p:nvSpPr>
          <p:cNvPr id="5" name="Rectangle 4"/>
          <p:cNvSpPr/>
          <p:nvPr/>
        </p:nvSpPr>
        <p:spPr>
          <a:xfrm>
            <a:off x="4214810" y="6027003"/>
            <a:ext cx="4929190" cy="830997"/>
          </a:xfrm>
          <a:prstGeom prst="rect">
            <a:avLst/>
          </a:prstGeom>
        </p:spPr>
        <p:txBody>
          <a:bodyPr wrap="square">
            <a:spAutoFit/>
          </a:bodyPr>
          <a:lstStyle/>
          <a:p>
            <a:r>
              <a:rPr lang="fr-FR" sz="1600" dirty="0"/>
              <a:t>le chaînon qui va des îles Hawaii jusqu'aux fosses Aléoutiennes-Kouriles (</a:t>
            </a:r>
            <a:r>
              <a:rPr lang="fr-FR" sz="1600" u="sng" dirty="0"/>
              <a:t>Chaînon Hawaï-Empereur</a:t>
            </a:r>
            <a:r>
              <a:rPr lang="fr-FR" sz="1600" dirty="0"/>
              <a:t>) dans le Pacifique-Nord.</a:t>
            </a:r>
          </a:p>
        </p:txBody>
      </p:sp>
      <p:sp>
        <p:nvSpPr>
          <p:cNvPr id="6" name="ZoneTexte 4">
            <a:extLst>
              <a:ext uri="{FF2B5EF4-FFF2-40B4-BE49-F238E27FC236}">
                <a16:creationId xmlns:a16="http://schemas.microsoft.com/office/drawing/2014/main" xmlns="" id="{4D9355AE-A817-45AA-B766-B22D2A191BC0}"/>
              </a:ext>
            </a:extLst>
          </p:cNvPr>
          <p:cNvSpPr txBox="1"/>
          <p:nvPr/>
        </p:nvSpPr>
        <p:spPr>
          <a:xfrm>
            <a:off x="251520" y="-27384"/>
            <a:ext cx="4649991" cy="400110"/>
          </a:xfrm>
          <a:prstGeom prst="rect">
            <a:avLst/>
          </a:prstGeom>
          <a:noFill/>
        </p:spPr>
        <p:txBody>
          <a:bodyPr wrap="none" rtlCol="0">
            <a:spAutoFit/>
          </a:bodyPr>
          <a:lstStyle/>
          <a:p>
            <a:r>
              <a:rPr lang="fr-FR" sz="2000" b="1" dirty="0"/>
              <a:t>4. Tectonique des plaques lithosphériques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2.ggl.ulaval.ca/personnel/bourque/s1/1.52b.jpg"/>
          <p:cNvPicPr>
            <a:picLocks noChangeAspect="1" noChangeArrowheads="1"/>
          </p:cNvPicPr>
          <p:nvPr/>
        </p:nvPicPr>
        <p:blipFill>
          <a:blip r:embed="rId2"/>
          <a:srcRect/>
          <a:stretch>
            <a:fillRect/>
          </a:stretch>
        </p:blipFill>
        <p:spPr bwMode="auto">
          <a:xfrm>
            <a:off x="1475656" y="1464684"/>
            <a:ext cx="5688723" cy="2298949"/>
          </a:xfrm>
          <a:prstGeom prst="rect">
            <a:avLst/>
          </a:prstGeom>
          <a:noFill/>
        </p:spPr>
      </p:pic>
      <p:pic>
        <p:nvPicPr>
          <p:cNvPr id="4100" name="Picture 4" descr="http://www2.ggl.ulaval.ca/personnel/bourque/s1/1.52c.gif"/>
          <p:cNvPicPr>
            <a:picLocks noChangeAspect="1" noChangeArrowheads="1"/>
          </p:cNvPicPr>
          <p:nvPr/>
        </p:nvPicPr>
        <p:blipFill>
          <a:blip r:embed="rId3"/>
          <a:srcRect/>
          <a:stretch>
            <a:fillRect/>
          </a:stretch>
        </p:blipFill>
        <p:spPr bwMode="auto">
          <a:xfrm>
            <a:off x="0" y="4869160"/>
            <a:ext cx="4533900" cy="1743076"/>
          </a:xfrm>
          <a:prstGeom prst="rect">
            <a:avLst/>
          </a:prstGeom>
          <a:noFill/>
        </p:spPr>
      </p:pic>
      <p:pic>
        <p:nvPicPr>
          <p:cNvPr id="4102" name="Picture 6" descr="http://www2.ggl.ulaval.ca/personnel/bourque/s1/1.52d.gif"/>
          <p:cNvPicPr>
            <a:picLocks noChangeAspect="1" noChangeArrowheads="1"/>
          </p:cNvPicPr>
          <p:nvPr/>
        </p:nvPicPr>
        <p:blipFill>
          <a:blip r:embed="rId4"/>
          <a:srcRect/>
          <a:stretch>
            <a:fillRect/>
          </a:stretch>
        </p:blipFill>
        <p:spPr bwMode="auto">
          <a:xfrm>
            <a:off x="4499992" y="4324349"/>
            <a:ext cx="4486275" cy="2533651"/>
          </a:xfrm>
          <a:prstGeom prst="rect">
            <a:avLst/>
          </a:prstGeom>
          <a:noFill/>
        </p:spPr>
      </p:pic>
      <p:sp>
        <p:nvSpPr>
          <p:cNvPr id="5" name="Rectangle 4"/>
          <p:cNvSpPr/>
          <p:nvPr/>
        </p:nvSpPr>
        <p:spPr>
          <a:xfrm>
            <a:off x="539552" y="724634"/>
            <a:ext cx="4859087" cy="400110"/>
          </a:xfrm>
          <a:prstGeom prst="rect">
            <a:avLst/>
          </a:prstGeom>
          <a:solidFill>
            <a:schemeClr val="bg1">
              <a:lumMod val="95000"/>
            </a:schemeClr>
          </a:solidFill>
        </p:spPr>
        <p:txBody>
          <a:bodyPr wrap="none">
            <a:spAutoFit/>
          </a:bodyPr>
          <a:lstStyle/>
          <a:p>
            <a:r>
              <a:rPr lang="fr-FR" sz="2000" b="1" dirty="0">
                <a:solidFill>
                  <a:srgbClr val="FF0000"/>
                </a:solidFill>
              </a:rPr>
              <a:t>4.7. La formation des chaînes de montagnes</a:t>
            </a:r>
          </a:p>
        </p:txBody>
      </p:sp>
      <p:sp>
        <p:nvSpPr>
          <p:cNvPr id="6" name="ZoneTexte 4">
            <a:extLst>
              <a:ext uri="{FF2B5EF4-FFF2-40B4-BE49-F238E27FC236}">
                <a16:creationId xmlns:a16="http://schemas.microsoft.com/office/drawing/2014/main" xmlns="" id="{0C4AC47E-F26A-4A24-9D42-E2AA74E9C089}"/>
              </a:ext>
            </a:extLst>
          </p:cNvPr>
          <p:cNvSpPr txBox="1"/>
          <p:nvPr/>
        </p:nvSpPr>
        <p:spPr>
          <a:xfrm>
            <a:off x="251520" y="-27384"/>
            <a:ext cx="4649991" cy="400110"/>
          </a:xfrm>
          <a:prstGeom prst="rect">
            <a:avLst/>
          </a:prstGeom>
          <a:noFill/>
        </p:spPr>
        <p:txBody>
          <a:bodyPr wrap="none" rtlCol="0">
            <a:spAutoFit/>
          </a:bodyPr>
          <a:lstStyle/>
          <a:p>
            <a:r>
              <a:rPr lang="fr-FR" sz="2000" b="1" dirty="0"/>
              <a:t>4. Tectonique des plaques lithosphériques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2.ggl.ulaval.ca/personnel/bourque/s1/1.53a.gif"/>
          <p:cNvPicPr>
            <a:picLocks noChangeAspect="1" noChangeArrowheads="1"/>
          </p:cNvPicPr>
          <p:nvPr/>
        </p:nvPicPr>
        <p:blipFill rotWithShape="1">
          <a:blip r:embed="rId2"/>
          <a:srcRect l="3165" t="1" b="16915"/>
          <a:stretch/>
        </p:blipFill>
        <p:spPr bwMode="auto">
          <a:xfrm>
            <a:off x="4772026" y="585597"/>
            <a:ext cx="4371974" cy="2627379"/>
          </a:xfrm>
          <a:prstGeom prst="rect">
            <a:avLst/>
          </a:prstGeom>
          <a:noFill/>
        </p:spPr>
      </p:pic>
      <p:pic>
        <p:nvPicPr>
          <p:cNvPr id="5124" name="Picture 4" descr="http://www2.ggl.ulaval.ca/personnel/bourque/s1/1.53b.gif"/>
          <p:cNvPicPr>
            <a:picLocks noChangeAspect="1" noChangeArrowheads="1"/>
          </p:cNvPicPr>
          <p:nvPr/>
        </p:nvPicPr>
        <p:blipFill rotWithShape="1">
          <a:blip r:embed="rId3"/>
          <a:srcRect b="10988"/>
          <a:stretch/>
        </p:blipFill>
        <p:spPr bwMode="auto">
          <a:xfrm>
            <a:off x="285720" y="3477172"/>
            <a:ext cx="4695825" cy="3264196"/>
          </a:xfrm>
          <a:prstGeom prst="rect">
            <a:avLst/>
          </a:prstGeom>
          <a:noFill/>
        </p:spPr>
      </p:pic>
      <p:sp>
        <p:nvSpPr>
          <p:cNvPr id="4" name="Rectangle 3"/>
          <p:cNvSpPr/>
          <p:nvPr/>
        </p:nvSpPr>
        <p:spPr>
          <a:xfrm>
            <a:off x="5072066" y="5072074"/>
            <a:ext cx="3786182" cy="1200329"/>
          </a:xfrm>
          <a:prstGeom prst="rect">
            <a:avLst/>
          </a:prstGeom>
        </p:spPr>
        <p:txBody>
          <a:bodyPr wrap="square">
            <a:spAutoFit/>
          </a:bodyPr>
          <a:lstStyle/>
          <a:p>
            <a:r>
              <a:rPr lang="fr-FR" dirty="0"/>
              <a:t>Avec la collision des deux plaques et la cessation du mouvement, la chaîne a atteint sa hauteur maximum et acquis ses caractéristiques</a:t>
            </a:r>
          </a:p>
        </p:txBody>
      </p:sp>
      <p:sp>
        <p:nvSpPr>
          <p:cNvPr id="5" name="Rectangle 4"/>
          <p:cNvSpPr/>
          <p:nvPr/>
        </p:nvSpPr>
        <p:spPr>
          <a:xfrm>
            <a:off x="212196" y="652233"/>
            <a:ext cx="4572000" cy="2862322"/>
          </a:xfrm>
          <a:prstGeom prst="rect">
            <a:avLst/>
          </a:prstGeom>
        </p:spPr>
        <p:txBody>
          <a:bodyPr>
            <a:spAutoFit/>
          </a:bodyPr>
          <a:lstStyle/>
          <a:p>
            <a:r>
              <a:rPr lang="fr-FR" dirty="0"/>
              <a:t>La véritable </a:t>
            </a:r>
            <a:r>
              <a:rPr lang="fr-FR" b="1" dirty="0"/>
              <a:t>chaîne de montagnes mature</a:t>
            </a:r>
            <a:r>
              <a:rPr lang="fr-FR" dirty="0"/>
              <a:t> est celle qui sera formée par la collision entre deux plaques continentales. Dans cette situation, à mesure que se referme l'étau constitué par le rapprochement des deux plaques, il se construit, comme dans le cas précédent, un prisme d'accrétion qui croît progressivement par la concentration du matériel dans un espace de plus en plus restreint, et la chaîne de montagnes s'érige peu à peu. </a:t>
            </a:r>
          </a:p>
        </p:txBody>
      </p:sp>
      <p:sp>
        <p:nvSpPr>
          <p:cNvPr id="6" name="ZoneTexte 4">
            <a:extLst>
              <a:ext uri="{FF2B5EF4-FFF2-40B4-BE49-F238E27FC236}">
                <a16:creationId xmlns:a16="http://schemas.microsoft.com/office/drawing/2014/main" xmlns="" id="{90D22B22-47B1-4AB4-8FAC-63A4769732CB}"/>
              </a:ext>
            </a:extLst>
          </p:cNvPr>
          <p:cNvSpPr txBox="1"/>
          <p:nvPr/>
        </p:nvSpPr>
        <p:spPr>
          <a:xfrm>
            <a:off x="251520" y="-27384"/>
            <a:ext cx="4649991" cy="400110"/>
          </a:xfrm>
          <a:prstGeom prst="rect">
            <a:avLst/>
          </a:prstGeom>
          <a:noFill/>
        </p:spPr>
        <p:txBody>
          <a:bodyPr wrap="none" rtlCol="0">
            <a:spAutoFit/>
          </a:bodyPr>
          <a:lstStyle/>
          <a:p>
            <a:r>
              <a:rPr lang="fr-FR" sz="2000" b="1" dirty="0"/>
              <a:t>4. Tectonique des plaques lithosphériques</a:t>
            </a:r>
          </a:p>
        </p:txBody>
      </p:sp>
      <p:sp>
        <p:nvSpPr>
          <p:cNvPr id="7" name="Rectangle 6">
            <a:extLst>
              <a:ext uri="{FF2B5EF4-FFF2-40B4-BE49-F238E27FC236}">
                <a16:creationId xmlns:a16="http://schemas.microsoft.com/office/drawing/2014/main" xmlns="" id="{AC8F827C-F6A7-4F3C-95E1-21A3DF8651CA}"/>
              </a:ext>
            </a:extLst>
          </p:cNvPr>
          <p:cNvSpPr/>
          <p:nvPr/>
        </p:nvSpPr>
        <p:spPr>
          <a:xfrm>
            <a:off x="275048" y="312425"/>
            <a:ext cx="5069726" cy="400110"/>
          </a:xfrm>
          <a:prstGeom prst="rect">
            <a:avLst/>
          </a:prstGeom>
          <a:solidFill>
            <a:schemeClr val="bg1">
              <a:lumMod val="95000"/>
            </a:schemeClr>
          </a:solidFill>
        </p:spPr>
        <p:txBody>
          <a:bodyPr wrap="square">
            <a:spAutoFit/>
          </a:bodyPr>
          <a:lstStyle/>
          <a:p>
            <a:r>
              <a:rPr lang="fr-FR" sz="2000" b="1" dirty="0">
                <a:solidFill>
                  <a:srgbClr val="FF0000"/>
                </a:solidFill>
              </a:rPr>
              <a:t>4.7. La formation des chaînes de montagnes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houriya\Mes documents\sisme volcanique\Document sans titre_fichiers\inde_asie.gif"/>
          <p:cNvPicPr>
            <a:picLocks noChangeAspect="1" noChangeArrowheads="1"/>
          </p:cNvPicPr>
          <p:nvPr/>
        </p:nvPicPr>
        <p:blipFill>
          <a:blip r:embed="rId2"/>
          <a:srcRect l="-823" t="1180" r="-92" b="27493"/>
          <a:stretch>
            <a:fillRect/>
          </a:stretch>
        </p:blipFill>
        <p:spPr bwMode="auto">
          <a:xfrm>
            <a:off x="250032" y="1484784"/>
            <a:ext cx="8642448" cy="5018900"/>
          </a:xfrm>
          <a:prstGeom prst="rect">
            <a:avLst/>
          </a:prstGeom>
          <a:noFill/>
          <a:ln w="9525">
            <a:noFill/>
            <a:miter lim="800000"/>
            <a:headEnd/>
            <a:tailEnd/>
          </a:ln>
        </p:spPr>
      </p:pic>
      <p:sp>
        <p:nvSpPr>
          <p:cNvPr id="6" name="Rectangle 5"/>
          <p:cNvSpPr/>
          <p:nvPr/>
        </p:nvSpPr>
        <p:spPr>
          <a:xfrm>
            <a:off x="251520" y="422033"/>
            <a:ext cx="5920493" cy="400110"/>
          </a:xfrm>
          <a:prstGeom prst="rect">
            <a:avLst/>
          </a:prstGeom>
          <a:solidFill>
            <a:schemeClr val="bg1">
              <a:lumMod val="95000"/>
            </a:schemeClr>
          </a:solidFill>
        </p:spPr>
        <p:txBody>
          <a:bodyPr wrap="square">
            <a:spAutoFit/>
          </a:bodyPr>
          <a:lstStyle/>
          <a:p>
            <a:r>
              <a:rPr lang="fr-FR" sz="2000" b="1" dirty="0">
                <a:solidFill>
                  <a:srgbClr val="0070C0"/>
                </a:solidFill>
              </a:rPr>
              <a:t>4.8. Exemple de Chaînes de montagnes: Les Himalaya</a:t>
            </a:r>
          </a:p>
        </p:txBody>
      </p:sp>
      <p:sp>
        <p:nvSpPr>
          <p:cNvPr id="7" name="ZoneTexte 4">
            <a:extLst>
              <a:ext uri="{FF2B5EF4-FFF2-40B4-BE49-F238E27FC236}">
                <a16:creationId xmlns:a16="http://schemas.microsoft.com/office/drawing/2014/main" xmlns="" id="{539F65E8-95E2-4913-A5EB-61785F794A32}"/>
              </a:ext>
            </a:extLst>
          </p:cNvPr>
          <p:cNvSpPr txBox="1"/>
          <p:nvPr/>
        </p:nvSpPr>
        <p:spPr>
          <a:xfrm>
            <a:off x="251520" y="-27384"/>
            <a:ext cx="4649991" cy="400110"/>
          </a:xfrm>
          <a:prstGeom prst="rect">
            <a:avLst/>
          </a:prstGeom>
          <a:noFill/>
        </p:spPr>
        <p:txBody>
          <a:bodyPr wrap="none" rtlCol="0">
            <a:spAutoFit/>
          </a:bodyPr>
          <a:lstStyle/>
          <a:p>
            <a:r>
              <a:rPr lang="fr-FR" sz="2000" b="1" dirty="0"/>
              <a:t>4. Tectonique des plaques lithosphériques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7384"/>
            <a:ext cx="9144000" cy="646331"/>
          </a:xfrm>
          <a:prstGeom prst="rect">
            <a:avLst/>
          </a:prstGeom>
        </p:spPr>
        <p:txBody>
          <a:bodyPr wrap="square">
            <a:spAutoFit/>
          </a:bodyPr>
          <a:lstStyle/>
          <a:p>
            <a:endParaRPr lang="fr-FR" b="1" dirty="0"/>
          </a:p>
          <a:p>
            <a:r>
              <a:rPr lang="fr-FR" b="1" dirty="0"/>
              <a:t>1.  MÉTHODES UTILISÉES POUR DÉTERMINER LA STRUCTURE PROFONDE DE LA TERRE </a:t>
            </a:r>
          </a:p>
        </p:txBody>
      </p:sp>
      <p:sp>
        <p:nvSpPr>
          <p:cNvPr id="2" name="1 Marcador de número de diapositiva"/>
          <p:cNvSpPr>
            <a:spLocks noGrp="1"/>
          </p:cNvSpPr>
          <p:nvPr>
            <p:ph type="sldNum" sz="quarter" idx="12"/>
          </p:nvPr>
        </p:nvSpPr>
        <p:spPr/>
        <p:txBody>
          <a:bodyPr/>
          <a:lstStyle/>
          <a:p>
            <a:fld id="{FB1810BB-1070-411B-B1C5-00B0FFDF12DB}" type="slidenum">
              <a:rPr lang="fr-FR" smtClean="0"/>
              <a:pPr/>
              <a:t>6</a:t>
            </a:fld>
            <a:endParaRPr lang="fr-FR"/>
          </a:p>
        </p:txBody>
      </p:sp>
      <p:sp>
        <p:nvSpPr>
          <p:cNvPr id="11" name="Text Box 2052"/>
          <p:cNvSpPr txBox="1">
            <a:spLocks noChangeArrowheads="1"/>
          </p:cNvSpPr>
          <p:nvPr/>
        </p:nvSpPr>
        <p:spPr bwMode="auto">
          <a:xfrm>
            <a:off x="357158" y="1500174"/>
            <a:ext cx="80325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fr-FR" altLang="es-ES" sz="2000" i="0" dirty="0">
                <a:solidFill>
                  <a:srgbClr val="000000"/>
                </a:solidFill>
                <a:latin typeface="Comic Sans MS" pitchFamily="66" charset="0"/>
              </a:rPr>
              <a:t>Variation spatiale de la pesanteur (anomalies) au niveau du globe</a:t>
            </a:r>
          </a:p>
        </p:txBody>
      </p:sp>
      <p:pic>
        <p:nvPicPr>
          <p:cNvPr id="2050" name="Picture 2" descr="http://www.pensee-unique.fr/images/geo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132856"/>
            <a:ext cx="5600620"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712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B1810BB-1070-411B-B1C5-00B0FFDF12DB}" type="slidenum">
              <a:rPr lang="fr-FR" smtClean="0"/>
              <a:pPr/>
              <a:t>7</a:t>
            </a:fld>
            <a:endParaRPr lang="fr-FR"/>
          </a:p>
        </p:txBody>
      </p:sp>
      <p:sp>
        <p:nvSpPr>
          <p:cNvPr id="11" name="Text Box 2052"/>
          <p:cNvSpPr txBox="1">
            <a:spLocks noChangeArrowheads="1"/>
          </p:cNvSpPr>
          <p:nvPr/>
        </p:nvSpPr>
        <p:spPr bwMode="auto">
          <a:xfrm>
            <a:off x="357158" y="928670"/>
            <a:ext cx="80325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fr-FR" altLang="es-ES" sz="2000" i="0" dirty="0">
                <a:solidFill>
                  <a:srgbClr val="000000"/>
                </a:solidFill>
                <a:latin typeface="Comic Sans MS" pitchFamily="66" charset="0"/>
              </a:rPr>
              <a:t>Différenciation de la densité des matériaux</a:t>
            </a:r>
          </a:p>
        </p:txBody>
      </p:sp>
      <p:pic>
        <p:nvPicPr>
          <p:cNvPr id="1030" name="Picture 6" descr="http://www.kartable.fr/upload_fichier/img/TS07025-03.PNG"/>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763688" y="1484784"/>
            <a:ext cx="6398364" cy="5160422"/>
          </a:xfrm>
          <a:prstGeom prst="rect">
            <a:avLst/>
          </a:prstGeom>
          <a:noFill/>
          <a:extLst>
            <a:ext uri="{909E8E84-426E-40DD-AFC4-6F175D3DCCD1}">
              <a14:hiddenFill xmlns:a14="http://schemas.microsoft.com/office/drawing/2010/main">
                <a:solidFill>
                  <a:srgbClr val="FFFFFF"/>
                </a:solidFill>
              </a14:hiddenFill>
            </a:ext>
          </a:extLst>
        </p:spPr>
      </p:pic>
      <p:sp>
        <p:nvSpPr>
          <p:cNvPr id="6" name="2 Rectángulo"/>
          <p:cNvSpPr/>
          <p:nvPr/>
        </p:nvSpPr>
        <p:spPr>
          <a:xfrm>
            <a:off x="0" y="0"/>
            <a:ext cx="9144000" cy="646331"/>
          </a:xfrm>
          <a:prstGeom prst="rect">
            <a:avLst/>
          </a:prstGeom>
        </p:spPr>
        <p:txBody>
          <a:bodyPr wrap="square">
            <a:spAutoFit/>
          </a:bodyPr>
          <a:lstStyle/>
          <a:p>
            <a:r>
              <a:rPr lang="fr-FR" b="1" dirty="0"/>
              <a:t>2. MODELES DE LA STRUCTURE DE LA TERRE</a:t>
            </a:r>
          </a:p>
          <a:p>
            <a:r>
              <a:rPr lang="fr-FR" b="1" dirty="0"/>
              <a:t>2.1. Modèle gravimétrique</a:t>
            </a:r>
          </a:p>
        </p:txBody>
      </p:sp>
    </p:spTree>
    <p:extLst>
      <p:ext uri="{BB962C8B-B14F-4D97-AF65-F5344CB8AC3E}">
        <p14:creationId xmlns:p14="http://schemas.microsoft.com/office/powerpoint/2010/main" val="1877976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3"/>
          <p:cNvPicPr>
            <a:picLocks noChangeAspect="1" noChangeArrowheads="1"/>
          </p:cNvPicPr>
          <p:nvPr/>
        </p:nvPicPr>
        <p:blipFill>
          <a:blip r:embed="rId2"/>
          <a:srcRect l="1740" t="6787" r="1701" b="20248"/>
          <a:stretch>
            <a:fillRect/>
          </a:stretch>
        </p:blipFill>
        <p:spPr bwMode="auto">
          <a:xfrm>
            <a:off x="785808" y="1285860"/>
            <a:ext cx="3964018" cy="3357586"/>
          </a:xfrm>
          <a:prstGeom prst="rect">
            <a:avLst/>
          </a:prstGeom>
          <a:noFill/>
          <a:ln w="9525">
            <a:noFill/>
            <a:miter lim="800000"/>
            <a:headEnd/>
            <a:tailEnd/>
          </a:ln>
          <a:effectLst/>
        </p:spPr>
      </p:pic>
      <p:sp>
        <p:nvSpPr>
          <p:cNvPr id="12" name="2 Rectángulo"/>
          <p:cNvSpPr/>
          <p:nvPr/>
        </p:nvSpPr>
        <p:spPr>
          <a:xfrm>
            <a:off x="0" y="0"/>
            <a:ext cx="9144000" cy="646331"/>
          </a:xfrm>
          <a:prstGeom prst="rect">
            <a:avLst/>
          </a:prstGeom>
        </p:spPr>
        <p:txBody>
          <a:bodyPr wrap="square">
            <a:spAutoFit/>
          </a:bodyPr>
          <a:lstStyle/>
          <a:p>
            <a:r>
              <a:rPr lang="fr-FR" b="1" dirty="0"/>
              <a:t>2. MODELES DE LA STRUCTURE DE LA TERRE</a:t>
            </a:r>
          </a:p>
          <a:p>
            <a:r>
              <a:rPr lang="fr-FR" b="1" dirty="0"/>
              <a:t>2.2. Modèle Sismologique</a:t>
            </a:r>
          </a:p>
        </p:txBody>
      </p:sp>
      <p:sp>
        <p:nvSpPr>
          <p:cNvPr id="16" name="Rectangle 15"/>
          <p:cNvSpPr>
            <a:spLocks noChangeArrowheads="1"/>
          </p:cNvSpPr>
          <p:nvPr/>
        </p:nvSpPr>
        <p:spPr bwMode="auto">
          <a:xfrm>
            <a:off x="142875" y="4786322"/>
            <a:ext cx="9001125" cy="1891287"/>
          </a:xfrm>
          <a:prstGeom prst="rect">
            <a:avLst/>
          </a:prstGeom>
          <a:noFill/>
          <a:ln w="9525">
            <a:noFill/>
            <a:miter lim="800000"/>
            <a:headEnd/>
            <a:tailEnd/>
          </a:ln>
        </p:spPr>
        <p:txBody>
          <a:bodyPr>
            <a:spAutoFit/>
          </a:bodyPr>
          <a:lstStyle/>
          <a:p>
            <a:pPr>
              <a:lnSpc>
                <a:spcPct val="150000"/>
              </a:lnSpc>
            </a:pPr>
            <a:r>
              <a:rPr lang="fr-FR" sz="2000" dirty="0">
                <a:solidFill>
                  <a:srgbClr val="C00000"/>
                </a:solidFill>
              </a:rPr>
              <a:t>Un séisme  </a:t>
            </a:r>
            <a:r>
              <a:rPr lang="fr-FR" sz="2000" dirty="0"/>
              <a:t>provient du mot grec </a:t>
            </a:r>
            <a:r>
              <a:rPr lang="fr-FR" sz="2000" dirty="0" err="1"/>
              <a:t>seismos</a:t>
            </a:r>
            <a:r>
              <a:rPr lang="fr-FR" sz="2000" dirty="0"/>
              <a:t>, signifiant secousse, il se traduit en surface par des vibrations du sol qui proviennent de l’ébranlement des roches en profondeur. Ceci se produit suite à la libération instantanée d’énergie lentement accumulée, au moment où le seuil de rupture mécanique des roches est atteint.</a:t>
            </a:r>
          </a:p>
        </p:txBody>
      </p:sp>
      <p:pic>
        <p:nvPicPr>
          <p:cNvPr id="17" name="Picture 2" descr="Schéma de la propagation des ondes du foyer à la surface du sol"/>
          <p:cNvPicPr>
            <a:picLocks noChangeAspect="1" noChangeArrowheads="1"/>
          </p:cNvPicPr>
          <p:nvPr/>
        </p:nvPicPr>
        <p:blipFill>
          <a:blip r:embed="rId3"/>
          <a:srcRect l="5405" t="6572" r="10810" b="7995"/>
          <a:stretch>
            <a:fillRect/>
          </a:stretch>
        </p:blipFill>
        <p:spPr bwMode="auto">
          <a:xfrm>
            <a:off x="5643570" y="857232"/>
            <a:ext cx="2214578" cy="37147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B1810BB-1070-411B-B1C5-00B0FFDF12DB}" type="slidenum">
              <a:rPr lang="fr-FR" smtClean="0"/>
              <a:pPr/>
              <a:t>9</a:t>
            </a:fld>
            <a:endParaRPr lang="fr-FR"/>
          </a:p>
        </p:txBody>
      </p:sp>
      <p:pic>
        <p:nvPicPr>
          <p:cNvPr id="7" name="Picture 2" descr="D:\séismes\Les séismes_fichiers\1.34a.gif"/>
          <p:cNvPicPr>
            <a:picLocks noChangeAspect="1" noChangeArrowheads="1"/>
          </p:cNvPicPr>
          <p:nvPr/>
        </p:nvPicPr>
        <p:blipFill>
          <a:blip r:embed="rId3"/>
          <a:srcRect/>
          <a:stretch>
            <a:fillRect/>
          </a:stretch>
        </p:blipFill>
        <p:spPr bwMode="auto">
          <a:xfrm>
            <a:off x="1571604" y="4714884"/>
            <a:ext cx="5760229" cy="2143116"/>
          </a:xfrm>
          <a:prstGeom prst="rect">
            <a:avLst/>
          </a:prstGeom>
          <a:noFill/>
          <a:ln w="9525">
            <a:noFill/>
            <a:miter lim="800000"/>
            <a:headEnd/>
            <a:tailEnd/>
          </a:ln>
        </p:spPr>
      </p:pic>
      <p:pic>
        <p:nvPicPr>
          <p:cNvPr id="8" name="Picture 7" descr="Sismographe horizontal"/>
          <p:cNvPicPr>
            <a:picLocks noChangeAspect="1" noChangeArrowheads="1"/>
          </p:cNvPicPr>
          <p:nvPr/>
        </p:nvPicPr>
        <p:blipFill>
          <a:blip r:embed="rId4"/>
          <a:srcRect/>
          <a:stretch>
            <a:fillRect/>
          </a:stretch>
        </p:blipFill>
        <p:spPr bwMode="auto">
          <a:xfrm>
            <a:off x="642910" y="1000108"/>
            <a:ext cx="2286016" cy="2604258"/>
          </a:xfrm>
          <a:prstGeom prst="rect">
            <a:avLst/>
          </a:prstGeom>
          <a:noFill/>
          <a:ln w="9525">
            <a:noFill/>
            <a:miter lim="800000"/>
            <a:headEnd/>
            <a:tailEnd/>
          </a:ln>
        </p:spPr>
      </p:pic>
      <p:pic>
        <p:nvPicPr>
          <p:cNvPr id="12" name="Picture 8" descr="Sismographe vertical"/>
          <p:cNvPicPr>
            <a:picLocks noChangeAspect="1" noChangeArrowheads="1"/>
          </p:cNvPicPr>
          <p:nvPr/>
        </p:nvPicPr>
        <p:blipFill>
          <a:blip r:embed="rId5"/>
          <a:srcRect/>
          <a:stretch>
            <a:fillRect/>
          </a:stretch>
        </p:blipFill>
        <p:spPr bwMode="auto">
          <a:xfrm>
            <a:off x="5572133" y="1285860"/>
            <a:ext cx="2651658" cy="2328859"/>
          </a:xfrm>
          <a:prstGeom prst="rect">
            <a:avLst/>
          </a:prstGeom>
          <a:noFill/>
          <a:ln w="9525">
            <a:noFill/>
            <a:miter lim="800000"/>
            <a:headEnd/>
            <a:tailEnd/>
          </a:ln>
        </p:spPr>
      </p:pic>
      <p:sp>
        <p:nvSpPr>
          <p:cNvPr id="13" name="ZoneTexte 8"/>
          <p:cNvSpPr txBox="1">
            <a:spLocks noChangeArrowheads="1"/>
          </p:cNvSpPr>
          <p:nvPr/>
        </p:nvSpPr>
        <p:spPr bwMode="auto">
          <a:xfrm>
            <a:off x="3500430" y="2000240"/>
            <a:ext cx="1641475" cy="400050"/>
          </a:xfrm>
          <a:prstGeom prst="rect">
            <a:avLst/>
          </a:prstGeom>
          <a:noFill/>
          <a:ln w="19050">
            <a:solidFill>
              <a:schemeClr val="tx1"/>
            </a:solidFill>
            <a:miter lim="800000"/>
            <a:headEnd/>
            <a:tailEnd/>
          </a:ln>
        </p:spPr>
        <p:txBody>
          <a:bodyPr wrap="none">
            <a:spAutoFit/>
          </a:bodyPr>
          <a:lstStyle/>
          <a:p>
            <a:r>
              <a:rPr lang="fr-FR" sz="2000" b="1">
                <a:latin typeface="Calibri" pitchFamily="34" charset="0"/>
                <a:cs typeface="Aharoni" pitchFamily="2" charset="-79"/>
              </a:rPr>
              <a:t>sismographes</a:t>
            </a:r>
          </a:p>
        </p:txBody>
      </p:sp>
      <p:sp>
        <p:nvSpPr>
          <p:cNvPr id="14" name="ZoneTexte 3"/>
          <p:cNvSpPr txBox="1">
            <a:spLocks noChangeArrowheads="1"/>
          </p:cNvSpPr>
          <p:nvPr/>
        </p:nvSpPr>
        <p:spPr bwMode="auto">
          <a:xfrm>
            <a:off x="500034" y="4000504"/>
            <a:ext cx="7786742" cy="708025"/>
          </a:xfrm>
          <a:prstGeom prst="rect">
            <a:avLst/>
          </a:prstGeom>
          <a:noFill/>
          <a:ln w="9525">
            <a:noFill/>
            <a:miter lim="800000"/>
            <a:headEnd/>
            <a:tailEnd/>
          </a:ln>
        </p:spPr>
        <p:txBody>
          <a:bodyPr wrap="square">
            <a:spAutoFit/>
          </a:bodyPr>
          <a:lstStyle/>
          <a:p>
            <a:r>
              <a:rPr lang="fr-FR" sz="2000" dirty="0"/>
              <a:t>Les sismographes nous permets donc d’obtenir une trace sismique  dite aussi </a:t>
            </a:r>
            <a:r>
              <a:rPr lang="fr-FR" sz="2000" b="1" dirty="0">
                <a:solidFill>
                  <a:srgbClr val="FF0000"/>
                </a:solidFill>
              </a:rPr>
              <a:t>sismogramme</a:t>
            </a:r>
          </a:p>
        </p:txBody>
      </p:sp>
      <p:sp>
        <p:nvSpPr>
          <p:cNvPr id="15" name="2 Rectángulo"/>
          <p:cNvSpPr/>
          <p:nvPr/>
        </p:nvSpPr>
        <p:spPr>
          <a:xfrm>
            <a:off x="0" y="0"/>
            <a:ext cx="9144000" cy="646331"/>
          </a:xfrm>
          <a:prstGeom prst="rect">
            <a:avLst/>
          </a:prstGeom>
        </p:spPr>
        <p:txBody>
          <a:bodyPr wrap="square">
            <a:spAutoFit/>
          </a:bodyPr>
          <a:lstStyle/>
          <a:p>
            <a:r>
              <a:rPr lang="fr-FR" b="1" dirty="0"/>
              <a:t>2. MODELES DE LA STRUCTURE DE LA TERRE</a:t>
            </a:r>
          </a:p>
          <a:p>
            <a:r>
              <a:rPr lang="fr-FR" b="1" dirty="0"/>
              <a:t>2.2. Modèle Sismologique</a:t>
            </a:r>
          </a:p>
        </p:txBody>
      </p:sp>
    </p:spTree>
    <p:extLst>
      <p:ext uri="{BB962C8B-B14F-4D97-AF65-F5344CB8AC3E}">
        <p14:creationId xmlns:p14="http://schemas.microsoft.com/office/powerpoint/2010/main" val="128704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2120</TotalTime>
  <Words>3105</Words>
  <Application>Microsoft Office PowerPoint</Application>
  <PresentationFormat>On-screen Show (4:3)</PresentationFormat>
  <Paragraphs>409</Paragraphs>
  <Slides>53</Slides>
  <Notes>30</Notes>
  <HiddenSlides>1</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ub</dc:creator>
  <cp:lastModifiedBy>LENOVO RBZ</cp:lastModifiedBy>
  <cp:revision>43</cp:revision>
  <dcterms:created xsi:type="dcterms:W3CDTF">2015-02-24T16:43:44Z</dcterms:created>
  <dcterms:modified xsi:type="dcterms:W3CDTF">2025-10-22T14:00:48Z</dcterms:modified>
</cp:coreProperties>
</file>