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732" r:id="rId1"/>
  </p:sldMasterIdLst>
  <p:notesMasterIdLst>
    <p:notesMasterId r:id="rId32"/>
  </p:notesMasterIdLst>
  <p:handoutMasterIdLst>
    <p:handoutMasterId r:id="rId33"/>
  </p:handoutMasterIdLst>
  <p:sldIdLst>
    <p:sldId id="389" r:id="rId2"/>
    <p:sldId id="519" r:id="rId3"/>
    <p:sldId id="632" r:id="rId4"/>
    <p:sldId id="785" r:id="rId5"/>
    <p:sldId id="786" r:id="rId6"/>
    <p:sldId id="581" r:id="rId7"/>
    <p:sldId id="583" r:id="rId8"/>
    <p:sldId id="611" r:id="rId9"/>
    <p:sldId id="584" r:id="rId10"/>
    <p:sldId id="585" r:id="rId11"/>
    <p:sldId id="589" r:id="rId12"/>
    <p:sldId id="592" r:id="rId13"/>
    <p:sldId id="587" r:id="rId14"/>
    <p:sldId id="590" r:id="rId15"/>
    <p:sldId id="586" r:id="rId16"/>
    <p:sldId id="596" r:id="rId17"/>
    <p:sldId id="595" r:id="rId18"/>
    <p:sldId id="593" r:id="rId19"/>
    <p:sldId id="588" r:id="rId20"/>
    <p:sldId id="591" r:id="rId21"/>
    <p:sldId id="598" r:id="rId22"/>
    <p:sldId id="594" r:id="rId23"/>
    <p:sldId id="795" r:id="rId24"/>
    <p:sldId id="796" r:id="rId25"/>
    <p:sldId id="799" r:id="rId26"/>
    <p:sldId id="798" r:id="rId27"/>
    <p:sldId id="800" r:id="rId28"/>
    <p:sldId id="797" r:id="rId29"/>
    <p:sldId id="801" r:id="rId30"/>
    <p:sldId id="787" r:id="rId31"/>
  </p:sldIdLst>
  <p:sldSz cx="9144000" cy="5143500" type="screen16x9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tilisateur de Microsoft Office" initials="Office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E21EB8"/>
    <a:srgbClr val="FF3300"/>
    <a:srgbClr val="FF6600"/>
    <a:srgbClr val="CDFFCC"/>
    <a:srgbClr val="F7EFEF"/>
    <a:srgbClr val="F7F7F7"/>
    <a:srgbClr val="E3C795"/>
    <a:srgbClr val="AF81AA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Style léger 3 - Accentuation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991" autoAdjust="0"/>
    <p:restoredTop sz="93009" autoAdjust="0"/>
  </p:normalViewPr>
  <p:slideViewPr>
    <p:cSldViewPr>
      <p:cViewPr>
        <p:scale>
          <a:sx n="109" d="100"/>
          <a:sy n="109" d="100"/>
        </p:scale>
        <p:origin x="-348" y="-18"/>
      </p:cViewPr>
      <p:guideLst>
        <p:guide orient="horz" pos="2160"/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83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3384" y="62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AC1444-C105-4B69-8D6F-146E6CD758FC}" type="datetimeFigureOut">
              <a:rPr lang="fr-FR" smtClean="0"/>
              <a:t>21/10/2025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57045F-665C-434C-9484-7181CFB283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8255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ED5B09-C16E-C34E-BE3C-74AF0F34372C}" type="datetimeFigureOut">
              <a:rPr lang="fr-FR" smtClean="0"/>
              <a:t>21/10/2025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F123B7-B8BF-8142-9D69-03FD8594F1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74255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e l'image des diapositives 1">
            <a:extLst>
              <a:ext uri="{FF2B5EF4-FFF2-40B4-BE49-F238E27FC236}">
                <a16:creationId xmlns:a16="http://schemas.microsoft.com/office/drawing/2014/main" xmlns="" id="{06AD7084-BADC-42BC-A6BB-3AF44845D7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4099" name="Espace réservé des commentaires 2">
            <a:extLst>
              <a:ext uri="{FF2B5EF4-FFF2-40B4-BE49-F238E27FC236}">
                <a16:creationId xmlns:a16="http://schemas.microsoft.com/office/drawing/2014/main" xmlns="" id="{3910194E-285C-4CD7-8D89-48C884D80B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0" name="Espace réservé du numéro de diapositive 3">
            <a:extLst>
              <a:ext uri="{FF2B5EF4-FFF2-40B4-BE49-F238E27FC236}">
                <a16:creationId xmlns:a16="http://schemas.microsoft.com/office/drawing/2014/main" xmlns="" id="{6055088B-1356-4F21-8F13-FB709D2E51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46FC076-2300-42FA-AECD-1DB8EC366FBD}" type="slidenum">
              <a:rPr lang="fr-FR" altLang="fr-FR" sz="1300"/>
              <a:pPr>
                <a:spcBef>
                  <a:spcPct val="0"/>
                </a:spcBef>
              </a:pPr>
              <a:t>1</a:t>
            </a:fld>
            <a:endParaRPr lang="fr-FR" altLang="fr-FR" sz="13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baseline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123B7-B8BF-8142-9D69-03FD8594F1F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6278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baseline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123B7-B8BF-8142-9D69-03FD8594F1F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493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baseline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123B7-B8BF-8142-9D69-03FD8594F1F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743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baseline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123B7-B8BF-8142-9D69-03FD8594F1F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2781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baseline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123B7-B8BF-8142-9D69-03FD8594F1F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6352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baseline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123B7-B8BF-8142-9D69-03FD8594F1F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171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baseline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123B7-B8BF-8142-9D69-03FD8594F1F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421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baseline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123B7-B8BF-8142-9D69-03FD8594F1F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2677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baseline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123B7-B8BF-8142-9D69-03FD8594F1F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9259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baseline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123B7-B8BF-8142-9D69-03FD8594F1F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61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baseline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123B7-B8BF-8142-9D69-03FD8594F1F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0448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baseline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123B7-B8BF-8142-9D69-03FD8594F1F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8493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baseline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123B7-B8BF-8142-9D69-03FD8594F1F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454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baseline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123B7-B8BF-8142-9D69-03FD8594F1F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2579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baseline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123B7-B8BF-8142-9D69-03FD8594F1F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3100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baseline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123B7-B8BF-8142-9D69-03FD8594F1F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2934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baseline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123B7-B8BF-8142-9D69-03FD8594F1F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5535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baseline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123B7-B8BF-8142-9D69-03FD8594F1F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6425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baseline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123B7-B8BF-8142-9D69-03FD8594F1F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2911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baseline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123B7-B8BF-8142-9D69-03FD8594F1F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1478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baseline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123B7-B8BF-8142-9D69-03FD8594F1F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160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baseline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123B7-B8BF-8142-9D69-03FD8594F1F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929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baseline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123B7-B8BF-8142-9D69-03FD8594F1F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856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baseline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123B7-B8BF-8142-9D69-03FD8594F1F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691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baseline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123B7-B8BF-8142-9D69-03FD8594F1F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079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baseline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123B7-B8BF-8142-9D69-03FD8594F1F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028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baseline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123B7-B8BF-8142-9D69-03FD8594F1F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566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baseline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123B7-B8BF-8142-9D69-03FD8594F1F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261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FABA2E3-4C23-EA57-95FF-70010AFC13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5509E28E-7F77-F6B1-3ABD-F608243879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4B05B323-054A-F72E-FA60-728EE4E50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25CDC-3BF8-0A45-B82D-164DD300B8A2}" type="datetime1">
              <a:rPr lang="fr-MA" smtClean="0">
                <a:solidFill>
                  <a:prstClr val="black">
                    <a:tint val="75000"/>
                  </a:prstClr>
                </a:solidFill>
              </a:rPr>
              <a:pPr/>
              <a:t>21/10/2025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FF498E-DD54-3C75-7996-FD92430AB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0AC16339-275E-B3A3-79AC-B6AE5957F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EB18-225C-4393-9F11-CFAB8B85E1B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924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BF37A1D-31A6-DA78-6A3B-FAFA261BF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8D94201A-EDA6-D51E-4614-5962223732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46B3AA6-6899-5B3F-F06B-9139EEA29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4A987-0DE4-4747-A218-603C8DB40EA9}" type="datetime1">
              <a:rPr lang="fr-MA" smtClean="0">
                <a:solidFill>
                  <a:prstClr val="black">
                    <a:tint val="75000"/>
                  </a:prstClr>
                </a:solidFill>
              </a:rPr>
              <a:pPr/>
              <a:t>21/10/2025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C19C9BFB-B3C3-BBC6-15F9-36828E508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3C79BA98-B7D5-1E31-4092-FFB5B6EBA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EB18-225C-4393-9F11-CFAB8B85E1B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247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7D1A37D3-9B2F-2E4E-C41B-0B00C8EA96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5DA0673F-98B3-9A2E-7692-5BAF61AF4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450CA2A7-FCE0-EF51-BADA-7FBDF6854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6F797-F889-A647-8000-88835EEA255B}" type="datetime1">
              <a:rPr lang="fr-MA" smtClean="0">
                <a:solidFill>
                  <a:prstClr val="black">
                    <a:tint val="75000"/>
                  </a:prstClr>
                </a:solidFill>
              </a:rPr>
              <a:pPr/>
              <a:t>21/10/2025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36BD2031-3BB8-CB0E-A8D4-50C613D5B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FB5277F-1B3C-44AA-F656-4B006D93B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EB18-225C-4393-9F11-CFAB8B85E1B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655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60A7624-FAFB-E6B4-F55D-AB7352E71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5F04F4E7-D674-CD39-8D7C-73618BC639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84E1F31F-CC69-53D2-D12E-E316463A1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B024C-28EC-F74C-84D8-B7D437C5023A}" type="datetime1">
              <a:rPr lang="fr-MA" smtClean="0">
                <a:solidFill>
                  <a:prstClr val="black">
                    <a:tint val="75000"/>
                  </a:prstClr>
                </a:solidFill>
              </a:rPr>
              <a:pPr/>
              <a:t>21/10/2025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30FF73BC-CC58-ABF2-A3EE-A2369B1FA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72CB9220-8CB6-41C1-927F-7678EB51C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EB18-225C-4393-9F11-CFAB8B85E1B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596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4B10E46-5124-EA96-C1F7-BA6A7347F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6C0A529B-45F0-6C36-A8CC-618E593BA1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8AF02D6-59F0-2FD8-2E8F-976B070C3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FA4-FB3D-504F-B88D-809BB82064F6}" type="datetime1">
              <a:rPr lang="fr-MA" smtClean="0">
                <a:solidFill>
                  <a:prstClr val="black">
                    <a:tint val="75000"/>
                  </a:prstClr>
                </a:solidFill>
              </a:rPr>
              <a:pPr/>
              <a:t>21/10/2025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F6EBDF37-CB6D-C2AF-0023-9FAE17CB1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FE4A5A18-083E-977C-C7A8-C8CA0E88B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EB18-225C-4393-9F11-CFAB8B85E1B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290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CD031CD-CDF7-9A10-7ECE-C7D036D62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45E588FB-B1B1-546E-7F2A-563ADA1046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F308C22D-7107-DA16-745B-8694DCF1DB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EE289355-8D7E-45D2-EE05-7629D341C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B6177-7F16-AD42-94CB-CA5341D3B3C5}" type="datetime1">
              <a:rPr lang="fr-MA" smtClean="0">
                <a:solidFill>
                  <a:prstClr val="black">
                    <a:tint val="75000"/>
                  </a:prstClr>
                </a:solidFill>
              </a:rPr>
              <a:pPr/>
              <a:t>21/10/2025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88C774BE-A885-26B7-B162-92BAEA02E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FEB936FD-FC16-25FA-76F7-184736019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EB18-225C-4393-9F11-CFAB8B85E1B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696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6D2C3DF-BA37-132B-8446-CE00F4342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E44C0084-01D1-0A46-BF4E-DA916DA3F5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5A2DFBAB-A93A-BEED-7964-0CD2211D66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29A2A39D-FBB0-3132-11E7-D27036CD8A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88096CB2-C39C-2925-1467-1BCA232EF8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C100E1F1-AAF9-4C8D-4FBD-3CC56DF7F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FDCB8-680B-FB4E-AD00-059A106CD410}" type="datetime1">
              <a:rPr lang="fr-MA" smtClean="0">
                <a:solidFill>
                  <a:prstClr val="black">
                    <a:tint val="75000"/>
                  </a:prstClr>
                </a:solidFill>
              </a:rPr>
              <a:pPr/>
              <a:t>21/10/2025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93BCE5C7-B39C-FE99-812A-3CE95A1B1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ABD35F26-45E7-D5A2-E290-1AB553DB5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EB18-225C-4393-9F11-CFAB8B85E1B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839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1B51C8D-1BD3-2654-148D-BC2EA703B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1A6B924A-76D6-26F6-742E-6A4DB6D24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31E06-7448-7B43-939D-731CB6FAC9FF}" type="datetime1">
              <a:rPr lang="fr-MA" smtClean="0">
                <a:solidFill>
                  <a:prstClr val="black">
                    <a:tint val="75000"/>
                  </a:prstClr>
                </a:solidFill>
              </a:rPr>
              <a:pPr/>
              <a:t>21/10/2025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D053632D-54BA-BF5C-C63E-43FB7240B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4AF8F74F-67ED-2AA3-CB80-43DD35F72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EB18-225C-4393-9F11-CFAB8B85E1B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121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CBA04395-3D22-0BFF-F6DC-4985B0048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4D304-7B23-EA4B-8655-2AA5EBB3D353}" type="datetime1">
              <a:rPr lang="fr-MA" smtClean="0">
                <a:solidFill>
                  <a:prstClr val="black">
                    <a:tint val="75000"/>
                  </a:prstClr>
                </a:solidFill>
              </a:rPr>
              <a:pPr/>
              <a:t>21/10/2025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6EBE5E80-EB6B-F72B-8CEA-195AE9FB9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F1DA6CC2-25D7-6445-0303-DCF01415D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EB18-225C-4393-9F11-CFAB8B85E1B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328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70B537A-1CEA-F38B-66ED-DB118B7E3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DE328475-60DF-D290-BD5C-47D97333E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27B4BA4D-4387-1606-EFDB-3FDBD92C32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AEA3DC1F-266A-7A29-6ACB-E6FFF32CC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E2F4-7FD4-3445-B0ED-66C3286A8E30}" type="datetime1">
              <a:rPr lang="fr-MA" smtClean="0">
                <a:solidFill>
                  <a:prstClr val="black">
                    <a:tint val="75000"/>
                  </a:prstClr>
                </a:solidFill>
              </a:rPr>
              <a:pPr/>
              <a:t>21/10/2025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939AB95E-3467-FA57-69C0-0DCDCBB09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DB811744-0583-7425-E468-5DC951F62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EB18-225C-4393-9F11-CFAB8B85E1B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565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1FE310B-6167-886A-EB9A-967B81C2B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142111EE-0891-8174-D3EE-A0006D3B4C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M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1C61B2AB-6C40-9F56-B08E-5BEDCE0D9E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36F5F9D5-225C-4107-47A2-713E41834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61759-AFDC-0F43-A1C2-E45808523133}" type="datetime1">
              <a:rPr lang="fr-MA" smtClean="0">
                <a:solidFill>
                  <a:prstClr val="black">
                    <a:tint val="75000"/>
                  </a:prstClr>
                </a:solidFill>
              </a:rPr>
              <a:pPr/>
              <a:t>21/10/2025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B7CBA5F5-1941-1315-E0F2-018C5F634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51324543-DAAB-4A99-1346-4AFCEC7A9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EB18-225C-4393-9F11-CFAB8B85E1B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618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D4DB7807-8779-C632-6A59-2DA1C2823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DDDAF4F4-4E64-83AA-CDC4-A8C758BEB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27BDD41-9A59-1632-E50B-4E8F2BDCF2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3E254-480A-8149-9171-5028EFB954CF}" type="datetime1">
              <a:rPr lang="fr-MA" smtClean="0">
                <a:solidFill>
                  <a:prstClr val="black">
                    <a:tint val="75000"/>
                  </a:prstClr>
                </a:solidFill>
              </a:rPr>
              <a:pPr/>
              <a:t>21/10/2025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195AD8F-629B-C09C-7822-E77A8A4AEE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40E909C2-1A2C-C199-7972-6C76FB687A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6EB18-225C-4393-9F11-CFAB8B85E1B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824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3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3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>
            <a:extLst>
              <a:ext uri="{FF2B5EF4-FFF2-40B4-BE49-F238E27FC236}">
                <a16:creationId xmlns:a16="http://schemas.microsoft.com/office/drawing/2014/main" xmlns="" id="{1E96124A-068F-48BD-8444-5740CFAA6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248" y="4443958"/>
            <a:ext cx="169475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350" b="1" dirty="0"/>
              <a:t>D</a:t>
            </a:r>
            <a:r>
              <a:rPr lang="fr-FR" altLang="fr-FR" sz="1350" b="1" dirty="0" smtClean="0"/>
              <a:t>r</a:t>
            </a:r>
            <a:r>
              <a:rPr lang="fr-FR" altLang="fr-FR" sz="1350" b="1" dirty="0"/>
              <a:t>. </a:t>
            </a:r>
            <a:r>
              <a:rPr lang="fr-FR" altLang="fr-FR" sz="1350" b="1" dirty="0" smtClean="0"/>
              <a:t>Hanae BOUISS</a:t>
            </a:r>
            <a:endParaRPr lang="fr-FR" altLang="fr-FR" sz="1350" b="1" dirty="0"/>
          </a:p>
        </p:txBody>
      </p:sp>
      <p:sp>
        <p:nvSpPr>
          <p:cNvPr id="3075" name="Text Box 4">
            <a:extLst>
              <a:ext uri="{FF2B5EF4-FFF2-40B4-BE49-F238E27FC236}">
                <a16:creationId xmlns:a16="http://schemas.microsoft.com/office/drawing/2014/main" xmlns="" id="{8BDB635E-C7E5-4C3E-944B-E8C715B98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7704" y="1203598"/>
            <a:ext cx="5130757" cy="186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fr-FR" sz="1800" b="1" dirty="0" smtClean="0">
              <a:solidFill>
                <a:srgbClr val="333399"/>
              </a:solidFill>
            </a:endParaRPr>
          </a:p>
          <a:p>
            <a:pPr algn="ctr"/>
            <a:r>
              <a:rPr lang="fr-FR" sz="1800" b="1" dirty="0" smtClean="0">
                <a:solidFill>
                  <a:srgbClr val="333399"/>
                </a:solidFill>
              </a:rPr>
              <a:t>Filière </a:t>
            </a:r>
            <a:r>
              <a:rPr lang="fr-FR" sz="1800" b="1" dirty="0">
                <a:solidFill>
                  <a:srgbClr val="333399"/>
                </a:solidFill>
              </a:rPr>
              <a:t>: CP 1</a:t>
            </a:r>
          </a:p>
          <a:p>
            <a:pPr algn="ctr"/>
            <a:r>
              <a:rPr lang="fr-FR" sz="1800" b="1" dirty="0">
                <a:solidFill>
                  <a:srgbClr val="333399"/>
                </a:solidFill>
              </a:rPr>
              <a:t>Module : Sciences de la terre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1800" b="1" dirty="0">
              <a:solidFill>
                <a:srgbClr val="3333CC"/>
              </a:solidFill>
            </a:endParaRPr>
          </a:p>
          <a:p>
            <a:pPr algn="ctr">
              <a:spcBef>
                <a:spcPct val="0"/>
              </a:spcBef>
              <a:buNone/>
            </a:pPr>
            <a:r>
              <a:rPr lang="fr-FR" altLang="fr-FR" sz="1800" b="1" dirty="0">
                <a:solidFill>
                  <a:srgbClr val="008000"/>
                </a:solidFill>
              </a:rPr>
              <a:t>Chap. 1: </a:t>
            </a:r>
            <a:r>
              <a:rPr lang="fr-FR" sz="1800" b="1" dirty="0">
                <a:solidFill>
                  <a:srgbClr val="008000"/>
                </a:solidFill>
              </a:rPr>
              <a:t>Introduction aux Sciences de la Terre</a:t>
            </a:r>
            <a:endParaRPr lang="fr-FR" altLang="fr-FR" sz="1800" b="1" dirty="0">
              <a:solidFill>
                <a:srgbClr val="008000"/>
              </a:solidFill>
            </a:endParaRPr>
          </a:p>
        </p:txBody>
      </p:sp>
      <p:sp>
        <p:nvSpPr>
          <p:cNvPr id="3076" name="Espace réservé du numéro de diapositive 8">
            <a:extLst>
              <a:ext uri="{FF2B5EF4-FFF2-40B4-BE49-F238E27FC236}">
                <a16:creationId xmlns:a16="http://schemas.microsoft.com/office/drawing/2014/main" xmlns="" id="{71A3DD37-4D96-4A74-8A08-35CDB842C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57900" y="4768453"/>
            <a:ext cx="1600200" cy="3571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6590B5-1D14-413E-8374-5A1E70507B4D}" type="slidenum">
              <a:rPr lang="fr-FR" altLang="fr-FR" sz="105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fr-FR" altLang="fr-FR" sz="1050"/>
          </a:p>
        </p:txBody>
      </p:sp>
      <p:sp>
        <p:nvSpPr>
          <p:cNvPr id="3077" name="Text Box 3">
            <a:extLst>
              <a:ext uri="{FF2B5EF4-FFF2-40B4-BE49-F238E27FC236}">
                <a16:creationId xmlns:a16="http://schemas.microsoft.com/office/drawing/2014/main" xmlns="" id="{0EDE1847-337D-4F92-8066-3C1695894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4872058"/>
            <a:ext cx="82426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50" b="1" dirty="0"/>
              <a:t>2025/2026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40B5AAB-2DD1-42A9-ADDE-19DD47857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419" y="3162837"/>
            <a:ext cx="2034827" cy="14311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58E45EA-E35D-4E71-AD76-2CA2C9CC9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6667" y="-164554"/>
            <a:ext cx="4550664" cy="1549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6EB18-225C-4393-9F11-CFAB8B85E1B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859FC1-B7FC-4D85-8607-13483779FDD6}"/>
              </a:ext>
            </a:extLst>
          </p:cNvPr>
          <p:cNvSpPr txBox="1"/>
          <p:nvPr/>
        </p:nvSpPr>
        <p:spPr>
          <a:xfrm>
            <a:off x="1115616" y="1399652"/>
            <a:ext cx="1255037" cy="43088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MA" sz="2200" b="1" dirty="0">
                <a:solidFill>
                  <a:srgbClr val="C00000"/>
                </a:solidFill>
              </a:rPr>
              <a:t>Physique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68F3419-90F0-4A88-A087-EDFB90A49874}"/>
              </a:ext>
            </a:extLst>
          </p:cNvPr>
          <p:cNvSpPr txBox="1"/>
          <p:nvPr/>
        </p:nvSpPr>
        <p:spPr>
          <a:xfrm>
            <a:off x="6981051" y="1399242"/>
            <a:ext cx="1061592" cy="43088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MA" sz="2200" b="1" dirty="0">
                <a:solidFill>
                  <a:srgbClr val="C00000"/>
                </a:solidFill>
              </a:rPr>
              <a:t>Chimie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D25FBB0-5CCE-4021-8FAC-447E3F8D3973}"/>
              </a:ext>
            </a:extLst>
          </p:cNvPr>
          <p:cNvSpPr txBox="1"/>
          <p:nvPr/>
        </p:nvSpPr>
        <p:spPr>
          <a:xfrm>
            <a:off x="1384986" y="4062701"/>
            <a:ext cx="992029" cy="43088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MA" sz="2200" b="1" dirty="0">
                <a:solidFill>
                  <a:srgbClr val="C00000"/>
                </a:solidFill>
              </a:rPr>
              <a:t>Maths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0FAA348-934B-44F0-AAE9-F32980610C29}"/>
              </a:ext>
            </a:extLst>
          </p:cNvPr>
          <p:cNvSpPr txBox="1"/>
          <p:nvPr/>
        </p:nvSpPr>
        <p:spPr>
          <a:xfrm>
            <a:off x="6981051" y="4065128"/>
            <a:ext cx="1207085" cy="43088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MA" sz="2200" b="1" dirty="0">
                <a:solidFill>
                  <a:srgbClr val="C00000"/>
                </a:solidFill>
              </a:rPr>
              <a:t>Biologie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FC66309-88E7-43A4-9500-A22E1AB82788}"/>
              </a:ext>
            </a:extLst>
          </p:cNvPr>
          <p:cNvSpPr txBox="1"/>
          <p:nvPr/>
        </p:nvSpPr>
        <p:spPr>
          <a:xfrm>
            <a:off x="4111816" y="2787774"/>
            <a:ext cx="1317990" cy="461665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>
            <a:glow rad="228600">
              <a:schemeClr val="accent2">
                <a:lumMod val="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fr-MA" sz="2400" b="1" dirty="0">
                <a:solidFill>
                  <a:srgbClr val="C00000"/>
                </a:solidFill>
              </a:rPr>
              <a:t>Géologie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2B490B77-B6F8-49E8-BA04-C392FC01A913}"/>
              </a:ext>
            </a:extLst>
          </p:cNvPr>
          <p:cNvCxnSpPr>
            <a:cxnSpLocks/>
          </p:cNvCxnSpPr>
          <p:nvPr/>
        </p:nvCxnSpPr>
        <p:spPr>
          <a:xfrm flipV="1">
            <a:off x="5419890" y="1828251"/>
            <a:ext cx="1561161" cy="959524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1356B0F3-DAE9-42FC-99E2-2037C8CB089A}"/>
              </a:ext>
            </a:extLst>
          </p:cNvPr>
          <p:cNvCxnSpPr>
            <a:cxnSpLocks/>
          </p:cNvCxnSpPr>
          <p:nvPr/>
        </p:nvCxnSpPr>
        <p:spPr>
          <a:xfrm>
            <a:off x="5429806" y="3249439"/>
            <a:ext cx="1551245" cy="834479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9421A753-AEFC-48BE-AF8A-9750ED27BD29}"/>
              </a:ext>
            </a:extLst>
          </p:cNvPr>
          <p:cNvCxnSpPr>
            <a:cxnSpLocks/>
          </p:cNvCxnSpPr>
          <p:nvPr/>
        </p:nvCxnSpPr>
        <p:spPr>
          <a:xfrm flipH="1">
            <a:off x="2357186" y="3253324"/>
            <a:ext cx="1765968" cy="830594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A73D9047-0AA1-4937-8A5C-2AC855CAD589}"/>
              </a:ext>
            </a:extLst>
          </p:cNvPr>
          <p:cNvCxnSpPr>
            <a:cxnSpLocks/>
          </p:cNvCxnSpPr>
          <p:nvPr/>
        </p:nvCxnSpPr>
        <p:spPr>
          <a:xfrm flipH="1" flipV="1">
            <a:off x="2383624" y="1828251"/>
            <a:ext cx="1728698" cy="943993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DA54944-38C7-4873-8EAE-CAD08DFAD1EB}"/>
              </a:ext>
            </a:extLst>
          </p:cNvPr>
          <p:cNvSpPr txBox="1"/>
          <p:nvPr/>
        </p:nvSpPr>
        <p:spPr>
          <a:xfrm rot="19644085">
            <a:off x="5498669" y="1942833"/>
            <a:ext cx="14141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88900" indent="-88900">
              <a:buFont typeface="Arial" panose="020B0604020202020204" pitchFamily="34" charset="0"/>
              <a:buChar char="•"/>
            </a:lvl1pPr>
          </a:lstStyle>
          <a:p>
            <a:r>
              <a:rPr lang="fr-MA" sz="2000" b="1" dirty="0"/>
              <a:t>Géochimie</a:t>
            </a:r>
          </a:p>
          <a:p>
            <a:r>
              <a:rPr lang="fr-MA" sz="2000" b="1" dirty="0"/>
              <a:t>Pétrologie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6CF94839-1DB7-43BB-B04A-F0DAEBED2396}"/>
              </a:ext>
            </a:extLst>
          </p:cNvPr>
          <p:cNvSpPr txBox="1"/>
          <p:nvPr/>
        </p:nvSpPr>
        <p:spPr>
          <a:xfrm rot="1649907">
            <a:off x="2330950" y="1914968"/>
            <a:ext cx="17717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fr-MA" sz="2000" b="1" dirty="0"/>
              <a:t>Géophysique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fr-MA" sz="2000" b="1" dirty="0"/>
              <a:t>Géotechnique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fr-MA" sz="2000" b="1" dirty="0"/>
              <a:t>Tectonique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CBF441DB-CF93-4DFB-AA2B-65B295F6FEA1}"/>
              </a:ext>
            </a:extLst>
          </p:cNvPr>
          <p:cNvSpPr txBox="1"/>
          <p:nvPr/>
        </p:nvSpPr>
        <p:spPr>
          <a:xfrm rot="1583664">
            <a:off x="5332412" y="3312735"/>
            <a:ext cx="17361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88900" indent="-88900">
              <a:buFont typeface="Arial" panose="020B0604020202020204" pitchFamily="34" charset="0"/>
              <a:buChar char="•"/>
            </a:lvl1pPr>
          </a:lstStyle>
          <a:p>
            <a:r>
              <a:rPr lang="fr-MA" sz="2000" b="1" dirty="0"/>
              <a:t>Paléontologie</a:t>
            </a:r>
          </a:p>
          <a:p>
            <a:r>
              <a:rPr lang="fr-MA" sz="2000" b="1" dirty="0"/>
              <a:t>Stratigraphie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F90BCE70-B28B-4B95-9FD0-5EE5149D5D46}"/>
              </a:ext>
            </a:extLst>
          </p:cNvPr>
          <p:cNvSpPr txBox="1"/>
          <p:nvPr/>
        </p:nvSpPr>
        <p:spPr>
          <a:xfrm rot="20050077">
            <a:off x="2305846" y="3337354"/>
            <a:ext cx="18219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88900" indent="-88900">
              <a:buFont typeface="Arial" panose="020B0604020202020204" pitchFamily="34" charset="0"/>
              <a:buChar char="•"/>
            </a:lvl1pPr>
          </a:lstStyle>
          <a:p>
            <a:r>
              <a:rPr lang="fr-MA" sz="2000" b="1" dirty="0"/>
              <a:t>Géodésie</a:t>
            </a:r>
          </a:p>
          <a:p>
            <a:r>
              <a:rPr lang="fr-MA" sz="2000" b="1" dirty="0"/>
              <a:t>Géostatistique</a:t>
            </a: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xmlns="" id="{DDD36548-A4A9-48E7-B4B1-CCF3A250F0BE}"/>
              </a:ext>
            </a:extLst>
          </p:cNvPr>
          <p:cNvSpPr txBox="1">
            <a:spLocks/>
          </p:cNvSpPr>
          <p:nvPr/>
        </p:nvSpPr>
        <p:spPr>
          <a:xfrm>
            <a:off x="395536" y="87475"/>
            <a:ext cx="5616624" cy="540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  <a:spcBef>
                <a:spcPts val="750"/>
              </a:spcBef>
              <a:buClr>
                <a:srgbClr val="FF6600"/>
              </a:buClr>
              <a:buSzPct val="90000"/>
              <a:defRPr/>
            </a:pPr>
            <a:r>
              <a:rPr lang="fr-FR" sz="2400" b="1" dirty="0">
                <a:solidFill>
                  <a:srgbClr val="F16C49"/>
                </a:solidFill>
                <a:latin typeface="Calibri"/>
              </a:rPr>
              <a:t>III. Disciplines des Sciences de la Terre</a:t>
            </a:r>
          </a:p>
        </p:txBody>
      </p:sp>
    </p:spTree>
    <p:extLst>
      <p:ext uri="{BB962C8B-B14F-4D97-AF65-F5344CB8AC3E}">
        <p14:creationId xmlns:p14="http://schemas.microsoft.com/office/powerpoint/2010/main" val="221353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2"/>
          <p:cNvSpPr txBox="1">
            <a:spLocks/>
          </p:cNvSpPr>
          <p:nvPr/>
        </p:nvSpPr>
        <p:spPr>
          <a:xfrm>
            <a:off x="252000" y="915566"/>
            <a:ext cx="8640480" cy="1368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lvl="0" indent="-357188" algn="just">
              <a:lnSpc>
                <a:spcPts val="2800"/>
              </a:lnSpc>
              <a:buClr>
                <a:srgbClr val="FF6600"/>
              </a:buClr>
              <a:buSzPct val="90000"/>
              <a:buFont typeface="Wingdings" charset="2"/>
              <a:buChar char="v"/>
              <a:defRPr/>
            </a:pPr>
            <a:r>
              <a:rPr kumimoji="0" lang="fr-MA" sz="2000" b="1" i="0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</a:rPr>
              <a:t>Stratigraphie :</a:t>
            </a:r>
            <a:r>
              <a:rPr lang="fr-FR" sz="2000" b="1" dirty="0">
                <a:solidFill>
                  <a:srgbClr val="00B0F0"/>
                </a:solidFill>
                <a:latin typeface="Comic Sans MS" pitchFamily="66" charset="0"/>
              </a:rPr>
              <a:t> </a:t>
            </a:r>
            <a:r>
              <a:rPr lang="fr-MA" sz="1800" b="1" dirty="0"/>
              <a:t>C’est la science qui étudie la succession des </a:t>
            </a:r>
            <a:r>
              <a:rPr lang="fr-MA" sz="1800" b="1" dirty="0">
                <a:solidFill>
                  <a:srgbClr val="00B050"/>
                </a:solidFill>
              </a:rPr>
              <a:t>couches sédimentaires </a:t>
            </a:r>
            <a:r>
              <a:rPr lang="fr-MA" sz="1800" b="1" dirty="0"/>
              <a:t>(strates) dans le</a:t>
            </a:r>
            <a:r>
              <a:rPr lang="fr-MA" sz="1800" b="1" dirty="0">
                <a:solidFill>
                  <a:srgbClr val="00B050"/>
                </a:solidFill>
              </a:rPr>
              <a:t> temps </a:t>
            </a:r>
            <a:r>
              <a:rPr lang="fr-MA" sz="1800" b="1" dirty="0"/>
              <a:t>et </a:t>
            </a:r>
            <a:r>
              <a:rPr lang="fr-MA" sz="1800" b="1" dirty="0">
                <a:solidFill>
                  <a:srgbClr val="00B050"/>
                </a:solidFill>
              </a:rPr>
              <a:t>l’espace</a:t>
            </a:r>
            <a:r>
              <a:rPr lang="fr-MA" sz="1800" b="1" dirty="0"/>
              <a:t>. </a:t>
            </a:r>
          </a:p>
          <a:p>
            <a:pPr marL="357188" lvl="0" indent="-357188" algn="just">
              <a:lnSpc>
                <a:spcPts val="2800"/>
              </a:lnSpc>
              <a:buClr>
                <a:srgbClr val="FF6600"/>
              </a:buClr>
              <a:buSzPct val="90000"/>
              <a:buFont typeface="Wingdings" charset="2"/>
              <a:buChar char="v"/>
              <a:defRPr/>
            </a:pPr>
            <a:r>
              <a:rPr lang="fr-MA" sz="1800" b="1" dirty="0"/>
              <a:t>Elle étudie les conditions de leur dépôt et les événements qu’ils ont enregistrés.</a:t>
            </a:r>
            <a:endParaRPr lang="fr-MA" sz="2000" b="1" dirty="0">
              <a:solidFill>
                <a:srgbClr val="E7E6E6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6EB18-225C-4393-9F11-CFAB8B85E1B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0" name="Picture 2" descr="Etude de quelques notions de stratigraphie">
            <a:extLst>
              <a:ext uri="{FF2B5EF4-FFF2-40B4-BE49-F238E27FC236}">
                <a16:creationId xmlns:a16="http://schemas.microsoft.com/office/drawing/2014/main" xmlns="" id="{AD0E3921-528E-4580-A63A-5A250A6BD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989" y="2463739"/>
            <a:ext cx="4279397" cy="262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43A41DBD-DF74-456E-860F-6B57101972A8}"/>
              </a:ext>
            </a:extLst>
          </p:cNvPr>
          <p:cNvCxnSpPr/>
          <p:nvPr/>
        </p:nvCxnSpPr>
        <p:spPr>
          <a:xfrm flipV="1">
            <a:off x="4716016" y="2708672"/>
            <a:ext cx="0" cy="2297906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ECED3C4-93E8-4CB0-8C1E-5AD005D00B7F}"/>
              </a:ext>
            </a:extLst>
          </p:cNvPr>
          <p:cNvSpPr txBox="1"/>
          <p:nvPr/>
        </p:nvSpPr>
        <p:spPr>
          <a:xfrm>
            <a:off x="3707904" y="4681468"/>
            <a:ext cx="931025" cy="338554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fr-MA" sz="1600" b="1" dirty="0">
                <a:solidFill>
                  <a:schemeClr val="bg1"/>
                </a:solidFill>
              </a:rPr>
              <a:t>+ ancien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382D7A2-D543-4E9A-8FF2-B33FB22C320F}"/>
              </a:ext>
            </a:extLst>
          </p:cNvPr>
          <p:cNvSpPr txBox="1"/>
          <p:nvPr/>
        </p:nvSpPr>
        <p:spPr>
          <a:xfrm>
            <a:off x="3707905" y="2706071"/>
            <a:ext cx="931025" cy="338554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fr-MA" sz="1600" b="1" dirty="0">
                <a:solidFill>
                  <a:schemeClr val="bg1"/>
                </a:solidFill>
              </a:rPr>
              <a:t>+ récent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995ECA8-1AF9-4C90-A778-9C752CF2D4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2643758"/>
            <a:ext cx="3497585" cy="2331723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xmlns="" id="{EF028C4F-5269-4200-A63D-9DD850629B1E}"/>
              </a:ext>
            </a:extLst>
          </p:cNvPr>
          <p:cNvSpPr txBox="1">
            <a:spLocks/>
          </p:cNvSpPr>
          <p:nvPr/>
        </p:nvSpPr>
        <p:spPr>
          <a:xfrm>
            <a:off x="395536" y="87475"/>
            <a:ext cx="5616624" cy="540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  <a:spcBef>
                <a:spcPts val="750"/>
              </a:spcBef>
              <a:buClr>
                <a:srgbClr val="FF6600"/>
              </a:buClr>
              <a:buSzPct val="90000"/>
              <a:defRPr/>
            </a:pPr>
            <a:r>
              <a:rPr lang="fr-FR" sz="2400" b="1" dirty="0">
                <a:solidFill>
                  <a:srgbClr val="F16C49"/>
                </a:solidFill>
                <a:latin typeface="Calibri"/>
              </a:rPr>
              <a:t>III. Disciplines des Sciences de la Terre</a:t>
            </a:r>
          </a:p>
        </p:txBody>
      </p:sp>
    </p:spTree>
    <p:extLst>
      <p:ext uri="{BB962C8B-B14F-4D97-AF65-F5344CB8AC3E}">
        <p14:creationId xmlns:p14="http://schemas.microsoft.com/office/powerpoint/2010/main" val="254821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aléontologie en Normandie : un colloque annoncé comme « un feu d&amp;#39;artifice  intellectuel » | Le Pays d&amp;#39;Auge">
            <a:extLst>
              <a:ext uri="{FF2B5EF4-FFF2-40B4-BE49-F238E27FC236}">
                <a16:creationId xmlns:a16="http://schemas.microsoft.com/office/drawing/2014/main" xmlns="" id="{C62B1FAB-BFFA-4FA4-ABEC-6BD221AD8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13031"/>
            <a:ext cx="2250040" cy="150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u contenu 2"/>
          <p:cNvSpPr txBox="1">
            <a:spLocks/>
          </p:cNvSpPr>
          <p:nvPr/>
        </p:nvSpPr>
        <p:spPr>
          <a:xfrm>
            <a:off x="252000" y="987573"/>
            <a:ext cx="8640000" cy="15744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lvl="0" indent="-357188" algn="just">
              <a:lnSpc>
                <a:spcPts val="2800"/>
              </a:lnSpc>
              <a:buClr>
                <a:srgbClr val="FF6600"/>
              </a:buClr>
              <a:buSzPct val="90000"/>
              <a:buFont typeface="Wingdings" charset="2"/>
              <a:buChar char="v"/>
              <a:defRPr/>
            </a:pPr>
            <a:r>
              <a:rPr kumimoji="0" lang="fr-MA" sz="2000" b="1" i="0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</a:rPr>
              <a:t>Paléontologie : </a:t>
            </a:r>
            <a:r>
              <a:rPr lang="fr-FR" sz="20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étudie les </a:t>
            </a:r>
            <a:r>
              <a:rPr lang="fr-FR" sz="2000" b="1" dirty="0">
                <a:solidFill>
                  <a:srgbClr val="00B050"/>
                </a:solidFill>
                <a:latin typeface="Calibri"/>
              </a:rPr>
              <a:t>fossiles </a:t>
            </a:r>
            <a:r>
              <a:rPr lang="fr-FR" sz="20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(restes d’êtres vivants, soit des animaux, soit des végétaux) ou les </a:t>
            </a:r>
            <a:r>
              <a:rPr lang="fr-FR" sz="2000" b="1" dirty="0">
                <a:solidFill>
                  <a:srgbClr val="00B050"/>
                </a:solidFill>
                <a:latin typeface="Calibri"/>
              </a:rPr>
              <a:t>traces de fossiles </a:t>
            </a:r>
            <a:r>
              <a:rPr lang="fr-FR" sz="20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(</a:t>
            </a:r>
            <a:r>
              <a:rPr lang="fr-FR" sz="2000" b="1" dirty="0" err="1">
                <a:solidFill>
                  <a:srgbClr val="E7E6E6">
                    <a:lumMod val="25000"/>
                  </a:srgbClr>
                </a:solidFill>
                <a:latin typeface="Calibri"/>
              </a:rPr>
              <a:t>ichnofossiles</a:t>
            </a:r>
            <a:r>
              <a:rPr lang="fr-FR" sz="20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). </a:t>
            </a:r>
          </a:p>
          <a:p>
            <a:pPr marL="357188" lvl="0" indent="-357188" algn="just">
              <a:lnSpc>
                <a:spcPts val="2800"/>
              </a:lnSpc>
              <a:buClr>
                <a:srgbClr val="FF6600"/>
              </a:buClr>
              <a:buSzPct val="90000"/>
              <a:buFont typeface="Wingdings" charset="2"/>
              <a:buChar char="v"/>
              <a:defRPr/>
            </a:pPr>
            <a:r>
              <a:rPr lang="fr-FR" sz="20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Elle est étroitement liée à la stratigraphie, en datant les couches sédimentaires par l’examen de leur contenu en fossiles.</a:t>
            </a:r>
            <a:endParaRPr lang="fr-MA" sz="2000" b="1" dirty="0">
              <a:solidFill>
                <a:srgbClr val="E7E6E6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7086600" y="4885558"/>
            <a:ext cx="20574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6EB18-225C-4393-9F11-CFAB8B85E1B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 descr="Paléontologie Mnémotechnique - Encyclopédie Atypique Incomplète">
            <a:extLst>
              <a:ext uri="{FF2B5EF4-FFF2-40B4-BE49-F238E27FC236}">
                <a16:creationId xmlns:a16="http://schemas.microsoft.com/office/drawing/2014/main" xmlns="" id="{7DAD9950-C73B-4474-A1D6-9CB245574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98" y="2813031"/>
            <a:ext cx="1980857" cy="148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6A847D6-C37E-4D06-AB8B-B3E53397AD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0271" y="2874977"/>
            <a:ext cx="1957823" cy="1468367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xmlns="" id="{BDF89942-0D4B-440B-A96B-455362472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87475"/>
            <a:ext cx="5616624" cy="540059"/>
          </a:xfrm>
        </p:spPr>
        <p:txBody>
          <a:bodyPr>
            <a:normAutofit/>
          </a:bodyPr>
          <a:lstStyle/>
          <a:p>
            <a:pPr lvl="0" algn="just">
              <a:lnSpc>
                <a:spcPct val="100000"/>
              </a:lnSpc>
              <a:spcBef>
                <a:spcPts val="750"/>
              </a:spcBef>
              <a:buClr>
                <a:srgbClr val="FF6600"/>
              </a:buClr>
              <a:buSzPct val="90000"/>
              <a:defRPr/>
            </a:pPr>
            <a:r>
              <a:rPr lang="fr-FR" sz="2400" b="1" dirty="0">
                <a:solidFill>
                  <a:srgbClr val="F16C49"/>
                </a:solidFill>
                <a:latin typeface="Calibri"/>
              </a:rPr>
              <a:t>III. Disciplines des Sciences de la Terre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B45496C-F1DE-417E-9732-3FF8A7488EF2}"/>
              </a:ext>
            </a:extLst>
          </p:cNvPr>
          <p:cNvSpPr txBox="1"/>
          <p:nvPr/>
        </p:nvSpPr>
        <p:spPr>
          <a:xfrm>
            <a:off x="7236296" y="4335946"/>
            <a:ext cx="1703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400" dirty="0"/>
              <a:t>Trace d’un dinosaure</a:t>
            </a:r>
          </a:p>
          <a:p>
            <a:r>
              <a:rPr lang="fr-MA" sz="1400" dirty="0"/>
              <a:t>(Mésozoïque)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0B69C82-F71A-451A-9429-3FA08C7E84E1}"/>
              </a:ext>
            </a:extLst>
          </p:cNvPr>
          <p:cNvSpPr txBox="1"/>
          <p:nvPr/>
        </p:nvSpPr>
        <p:spPr>
          <a:xfrm>
            <a:off x="4773052" y="4335946"/>
            <a:ext cx="2103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400" dirty="0"/>
              <a:t>Feuilles fossiles </a:t>
            </a:r>
            <a:br>
              <a:rPr lang="fr-MA" sz="1400" dirty="0"/>
            </a:br>
            <a:r>
              <a:rPr lang="fr-MA" sz="1400" dirty="0"/>
              <a:t>(paléozoïque, carbonifère)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78D0C7D-6851-48DA-BDAC-E284BACDE8D9}"/>
              </a:ext>
            </a:extLst>
          </p:cNvPr>
          <p:cNvSpPr txBox="1"/>
          <p:nvPr/>
        </p:nvSpPr>
        <p:spPr>
          <a:xfrm>
            <a:off x="2959757" y="4335946"/>
            <a:ext cx="11801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400" dirty="0"/>
              <a:t>Trilobite </a:t>
            </a:r>
            <a:br>
              <a:rPr lang="fr-MA" sz="1400" dirty="0"/>
            </a:br>
            <a:r>
              <a:rPr lang="fr-MA" sz="1400" dirty="0"/>
              <a:t>(paléozoïque)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7C7A315-ABC9-4D01-BE17-0EE731973F3C}"/>
              </a:ext>
            </a:extLst>
          </p:cNvPr>
          <p:cNvSpPr txBox="1"/>
          <p:nvPr/>
        </p:nvSpPr>
        <p:spPr>
          <a:xfrm>
            <a:off x="653898" y="4335946"/>
            <a:ext cx="1181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400" dirty="0"/>
              <a:t>Ammonites </a:t>
            </a:r>
            <a:br>
              <a:rPr lang="fr-MA" sz="1400" dirty="0"/>
            </a:br>
            <a:r>
              <a:rPr lang="fr-MA" sz="1400" dirty="0"/>
              <a:t>(Mésozoïque)</a:t>
            </a:r>
          </a:p>
        </p:txBody>
      </p:sp>
      <p:pic>
        <p:nvPicPr>
          <p:cNvPr id="9" name="Picture 2" descr="phot de  schistes carbonifères avec empreintes de feuilles">
            <a:extLst>
              <a:ext uri="{FF2B5EF4-FFF2-40B4-BE49-F238E27FC236}">
                <a16:creationId xmlns:a16="http://schemas.microsoft.com/office/drawing/2014/main" xmlns="" id="{99E11063-F16B-4CD7-A8BA-454135D3D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43758"/>
            <a:ext cx="2304256" cy="166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47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2"/>
          <p:cNvSpPr txBox="1">
            <a:spLocks/>
          </p:cNvSpPr>
          <p:nvPr/>
        </p:nvSpPr>
        <p:spPr>
          <a:xfrm>
            <a:off x="252000" y="987574"/>
            <a:ext cx="8496464" cy="18722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0" indent="-358775" algn="just">
              <a:lnSpc>
                <a:spcPts val="2700"/>
              </a:lnSpc>
              <a:buClr>
                <a:srgbClr val="FF6600"/>
              </a:buClr>
              <a:buSzPct val="90000"/>
              <a:buFont typeface="Wingdings" charset="2"/>
              <a:buChar char="v"/>
              <a:defRPr/>
            </a:pPr>
            <a:r>
              <a:rPr kumimoji="0" lang="fr-MA" sz="2000" b="1" i="0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</a:rPr>
              <a:t>Sédimentologie : </a:t>
            </a:r>
            <a:r>
              <a:rPr lang="fr-FR" sz="20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étudie la pétrographie des roches (couches) sédimentaires, les </a:t>
            </a:r>
            <a:r>
              <a:rPr lang="fr-FR" sz="2000" b="1" dirty="0">
                <a:solidFill>
                  <a:srgbClr val="00B050"/>
                </a:solidFill>
                <a:latin typeface="Calibri"/>
              </a:rPr>
              <a:t>processus</a:t>
            </a:r>
            <a:r>
              <a:rPr lang="fr-FR" sz="20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 et les </a:t>
            </a:r>
            <a:r>
              <a:rPr lang="fr-FR" sz="2000" b="1" dirty="0">
                <a:solidFill>
                  <a:srgbClr val="00B050"/>
                </a:solidFill>
                <a:latin typeface="Calibri"/>
              </a:rPr>
              <a:t>milieux</a:t>
            </a:r>
            <a:r>
              <a:rPr lang="fr-FR" sz="20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 de leur dépôt (sédimentation). </a:t>
            </a:r>
          </a:p>
          <a:p>
            <a:pPr marL="358775" lvl="0" indent="-358775" algn="just">
              <a:lnSpc>
                <a:spcPts val="2700"/>
              </a:lnSpc>
              <a:buClr>
                <a:srgbClr val="FF6600"/>
              </a:buClr>
              <a:buSzPct val="90000"/>
              <a:buFont typeface="Wingdings" charset="2"/>
              <a:buChar char="v"/>
              <a:defRPr/>
            </a:pPr>
            <a:r>
              <a:rPr lang="fr-FR" sz="19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Elle s’intéresse également aux structures sédimentaires, mais aussi à la </a:t>
            </a:r>
            <a:r>
              <a:rPr lang="fr-FR" sz="1900" b="1" dirty="0">
                <a:solidFill>
                  <a:srgbClr val="00B050"/>
                </a:solidFill>
                <a:latin typeface="Calibri"/>
              </a:rPr>
              <a:t>valorisation des matières premières </a:t>
            </a:r>
            <a:r>
              <a:rPr lang="fr-FR" sz="19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d’origine sédimentaire (calcaire, sable, argile …).</a:t>
            </a:r>
            <a:endParaRPr lang="fr-MA" sz="1900" b="1" dirty="0">
              <a:solidFill>
                <a:srgbClr val="E7E6E6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6EB18-225C-4393-9F11-CFAB8B85E1B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2" descr="ROCHES (Formation) - Érosion et sédimentation - Encyclopédie Universalis">
            <a:extLst>
              <a:ext uri="{FF2B5EF4-FFF2-40B4-BE49-F238E27FC236}">
                <a16:creationId xmlns:a16="http://schemas.microsoft.com/office/drawing/2014/main" xmlns="" id="{641E6BD2-985A-4B76-9F7D-D77890EF05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M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9C28C9A-35C3-4728-AE94-64E5EB48F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3931" y="2911317"/>
            <a:ext cx="2930194" cy="2167303"/>
          </a:xfrm>
          <a:prstGeom prst="rect">
            <a:avLst/>
          </a:prstGeom>
        </p:spPr>
      </p:pic>
      <p:pic>
        <p:nvPicPr>
          <p:cNvPr id="4100" name="Picture 4" descr="Les roches sédimentaires – L'univers de la géologie">
            <a:extLst>
              <a:ext uri="{FF2B5EF4-FFF2-40B4-BE49-F238E27FC236}">
                <a16:creationId xmlns:a16="http://schemas.microsoft.com/office/drawing/2014/main" xmlns="" id="{F8E118AA-0B8E-4336-BCAF-2AE90A4F5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918" y="3248551"/>
            <a:ext cx="2155403" cy="145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602587B-EA01-4ECE-B494-191551704E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3861152"/>
            <a:ext cx="2337332" cy="12174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7EDC306-C2EF-4A30-B45F-39DB5116D9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1118" y="2571750"/>
            <a:ext cx="2147716" cy="1708026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xmlns="" id="{2ADAA0E1-808D-4069-9ABD-D5A9070D8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87475"/>
            <a:ext cx="5616624" cy="540059"/>
          </a:xfrm>
        </p:spPr>
        <p:txBody>
          <a:bodyPr>
            <a:normAutofit/>
          </a:bodyPr>
          <a:lstStyle/>
          <a:p>
            <a:pPr lvl="0" algn="just">
              <a:lnSpc>
                <a:spcPct val="100000"/>
              </a:lnSpc>
              <a:spcBef>
                <a:spcPts val="750"/>
              </a:spcBef>
              <a:buClr>
                <a:srgbClr val="FF6600"/>
              </a:buClr>
              <a:buSzPct val="90000"/>
              <a:defRPr/>
            </a:pPr>
            <a:r>
              <a:rPr lang="fr-FR" sz="2400" b="1" dirty="0">
                <a:solidFill>
                  <a:srgbClr val="F16C49"/>
                </a:solidFill>
                <a:latin typeface="Calibri"/>
              </a:rPr>
              <a:t>III. Disciplines des Sciences de la Terre</a:t>
            </a:r>
          </a:p>
        </p:txBody>
      </p:sp>
    </p:spTree>
    <p:extLst>
      <p:ext uri="{BB962C8B-B14F-4D97-AF65-F5344CB8AC3E}">
        <p14:creationId xmlns:p14="http://schemas.microsoft.com/office/powerpoint/2010/main" val="408394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2"/>
          <p:cNvSpPr txBox="1">
            <a:spLocks/>
          </p:cNvSpPr>
          <p:nvPr/>
        </p:nvSpPr>
        <p:spPr>
          <a:xfrm>
            <a:off x="252000" y="987574"/>
            <a:ext cx="8640000" cy="1512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lnSpc>
                <a:spcPts val="2800"/>
              </a:lnSpc>
              <a:buClr>
                <a:srgbClr val="FF6600"/>
              </a:buClr>
              <a:buSzPct val="90000"/>
              <a:buNone/>
              <a:defRPr/>
            </a:pPr>
            <a:r>
              <a:rPr kumimoji="0" lang="fr-MA" sz="2000" b="1" i="0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</a:rPr>
              <a:t>Tectonique : </a:t>
            </a:r>
            <a:r>
              <a:rPr lang="fr-FR" sz="20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étudie les </a:t>
            </a:r>
            <a:r>
              <a:rPr lang="fr-FR" sz="2000" b="1" dirty="0">
                <a:solidFill>
                  <a:schemeClr val="accent2">
                    <a:lumMod val="75000"/>
                  </a:schemeClr>
                </a:solidFill>
                <a:latin typeface="Calibri"/>
              </a:rPr>
              <a:t>déformations (failles, plis) </a:t>
            </a:r>
            <a:r>
              <a:rPr lang="fr-FR" sz="20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de la </a:t>
            </a:r>
            <a:r>
              <a:rPr lang="fr-FR" sz="2000" b="1" dirty="0">
                <a:solidFill>
                  <a:schemeClr val="accent2">
                    <a:lumMod val="75000"/>
                  </a:schemeClr>
                </a:solidFill>
              </a:rPr>
              <a:t>croûte Terrestre </a:t>
            </a:r>
            <a:r>
              <a:rPr lang="fr-FR" sz="2000" b="1" dirty="0"/>
              <a:t>(</a:t>
            </a:r>
            <a:r>
              <a:rPr lang="fr-FR" sz="20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niveau superficiel de la Terre; e), à différentes échelles : centimétrique (Microtectonique), régionale (</a:t>
            </a:r>
            <a:r>
              <a:rPr lang="fr-FR" sz="2000" b="1" dirty="0">
                <a:solidFill>
                  <a:srgbClr val="00B0F0"/>
                </a:solidFill>
                <a:latin typeface="Calibri"/>
              </a:rPr>
              <a:t>Géologie structurale</a:t>
            </a:r>
            <a:r>
              <a:rPr lang="fr-FR" sz="20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), mondiale (Tectonique globale).</a:t>
            </a:r>
            <a:endParaRPr lang="fr-MA" sz="2000" b="1" dirty="0">
              <a:solidFill>
                <a:srgbClr val="E7E6E6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6EB18-225C-4393-9F11-CFAB8B85E1B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0A90D0B-3A93-4384-BCFC-5F1B3C95E6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823"/>
          <a:stretch/>
        </p:blipFill>
        <p:spPr>
          <a:xfrm>
            <a:off x="3072848" y="2787774"/>
            <a:ext cx="2849078" cy="18893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103931D-524C-4813-BA41-74DDDAF1EC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98" t="14180" r="8666" b="8985"/>
          <a:stretch/>
        </p:blipFill>
        <p:spPr>
          <a:xfrm>
            <a:off x="6030893" y="2762766"/>
            <a:ext cx="3090664" cy="21816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845A19-10CD-4A27-A8DF-3C87C7B1493C}"/>
              </a:ext>
            </a:extLst>
          </p:cNvPr>
          <p:cNvSpPr txBox="1"/>
          <p:nvPr/>
        </p:nvSpPr>
        <p:spPr>
          <a:xfrm rot="19184084">
            <a:off x="6296339" y="3733616"/>
            <a:ext cx="1479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400" dirty="0"/>
              <a:t>Croûte océanique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19AB2AF-1D94-4B1D-95A7-04BD377EE487}"/>
              </a:ext>
            </a:extLst>
          </p:cNvPr>
          <p:cNvSpPr txBox="1"/>
          <p:nvPr/>
        </p:nvSpPr>
        <p:spPr>
          <a:xfrm rot="364442">
            <a:off x="5899660" y="3114519"/>
            <a:ext cx="1636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400" dirty="0"/>
              <a:t>Croûte continentale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5449D303-905C-4CB8-B891-970E140B1BAC}"/>
              </a:ext>
            </a:extLst>
          </p:cNvPr>
          <p:cNvCxnSpPr/>
          <p:nvPr/>
        </p:nvCxnSpPr>
        <p:spPr>
          <a:xfrm flipH="1" flipV="1">
            <a:off x="1907704" y="4227934"/>
            <a:ext cx="118842" cy="141638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F7B3C7D6-CEBB-4BC6-B3B5-B0EFFE8DEB77}"/>
              </a:ext>
            </a:extLst>
          </p:cNvPr>
          <p:cNvCxnSpPr>
            <a:cxnSpLocks/>
          </p:cNvCxnSpPr>
          <p:nvPr/>
        </p:nvCxnSpPr>
        <p:spPr>
          <a:xfrm>
            <a:off x="2123728" y="4227934"/>
            <a:ext cx="151121" cy="165646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AAF1096-5683-49FC-A7C1-D123116D3770}"/>
              </a:ext>
            </a:extLst>
          </p:cNvPr>
          <p:cNvSpPr txBox="1"/>
          <p:nvPr/>
        </p:nvSpPr>
        <p:spPr>
          <a:xfrm>
            <a:off x="991499" y="4660861"/>
            <a:ext cx="613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/>
              <a:t>Faille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124E18F-8F7B-42AB-AD00-77EF34FB8BD2}"/>
              </a:ext>
            </a:extLst>
          </p:cNvPr>
          <p:cNvSpPr txBox="1"/>
          <p:nvPr/>
        </p:nvSpPr>
        <p:spPr>
          <a:xfrm>
            <a:off x="4169488" y="4709382"/>
            <a:ext cx="463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/>
              <a:t>Plis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B7102DA-0C4B-45A2-8D06-E39F2CC24A14}"/>
              </a:ext>
            </a:extLst>
          </p:cNvPr>
          <p:cNvSpPr txBox="1"/>
          <p:nvPr/>
        </p:nvSpPr>
        <p:spPr>
          <a:xfrm>
            <a:off x="6300192" y="4856261"/>
            <a:ext cx="2581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400" dirty="0"/>
              <a:t>Tectonique des plaques (globale)</a:t>
            </a:r>
          </a:p>
        </p:txBody>
      </p:sp>
      <p:pic>
        <p:nvPicPr>
          <p:cNvPr id="32" name="Picture 4" descr="Facebook">
            <a:extLst>
              <a:ext uri="{FF2B5EF4-FFF2-40B4-BE49-F238E27FC236}">
                <a16:creationId xmlns:a16="http://schemas.microsoft.com/office/drawing/2014/main" xmlns="" id="{EAFDF5FF-27F1-4DFA-B7BE-8D5DCB7B2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1" y="2787774"/>
            <a:ext cx="2880000" cy="188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xmlns="" id="{A3585470-D369-4CDB-B423-A13D6EBA4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87475"/>
            <a:ext cx="5616624" cy="540059"/>
          </a:xfrm>
        </p:spPr>
        <p:txBody>
          <a:bodyPr>
            <a:normAutofit/>
          </a:bodyPr>
          <a:lstStyle/>
          <a:p>
            <a:pPr lvl="0" algn="just">
              <a:lnSpc>
                <a:spcPct val="100000"/>
              </a:lnSpc>
              <a:spcBef>
                <a:spcPts val="750"/>
              </a:spcBef>
              <a:buClr>
                <a:srgbClr val="FF6600"/>
              </a:buClr>
              <a:buSzPct val="90000"/>
              <a:defRPr/>
            </a:pPr>
            <a:r>
              <a:rPr lang="fr-FR" sz="2400" b="1" dirty="0">
                <a:solidFill>
                  <a:srgbClr val="F16C49"/>
                </a:solidFill>
                <a:latin typeface="Calibri"/>
              </a:rPr>
              <a:t>III. Disciplines des Sciences de la Terre</a:t>
            </a:r>
          </a:p>
        </p:txBody>
      </p:sp>
    </p:spTree>
    <p:extLst>
      <p:ext uri="{BB962C8B-B14F-4D97-AF65-F5344CB8AC3E}">
        <p14:creationId xmlns:p14="http://schemas.microsoft.com/office/powerpoint/2010/main" val="322100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2"/>
          <p:cNvSpPr txBox="1">
            <a:spLocks/>
          </p:cNvSpPr>
          <p:nvPr/>
        </p:nvSpPr>
        <p:spPr>
          <a:xfrm>
            <a:off x="252000" y="843558"/>
            <a:ext cx="8640000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0" indent="-358775" algn="just">
              <a:lnSpc>
                <a:spcPts val="2700"/>
              </a:lnSpc>
              <a:buClr>
                <a:srgbClr val="FF6600"/>
              </a:buClr>
              <a:buSzPct val="90000"/>
              <a:buFont typeface="Wingdings" charset="2"/>
              <a:buChar char="v"/>
              <a:defRPr/>
            </a:pPr>
            <a:r>
              <a:rPr kumimoji="0" lang="fr-MA" sz="2000" b="1" i="0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</a:rPr>
              <a:t>Pétrologie : </a:t>
            </a:r>
            <a:r>
              <a:rPr lang="fr-FR" sz="20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Étudie les mécanismes de formation des roches à travers leur </a:t>
            </a:r>
            <a:r>
              <a:rPr lang="fr-FR" sz="2000" b="1" dirty="0">
                <a:solidFill>
                  <a:srgbClr val="00B0F0"/>
                </a:solidFill>
                <a:latin typeface="Calibri"/>
              </a:rPr>
              <a:t>structure</a:t>
            </a:r>
            <a:r>
              <a:rPr lang="fr-FR" sz="20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, leur </a:t>
            </a:r>
            <a:r>
              <a:rPr lang="fr-FR" sz="2000" b="1" dirty="0">
                <a:solidFill>
                  <a:srgbClr val="00B0F0"/>
                </a:solidFill>
                <a:latin typeface="Calibri"/>
              </a:rPr>
              <a:t>constitution</a:t>
            </a:r>
            <a:r>
              <a:rPr lang="fr-FR" sz="20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, leurs </a:t>
            </a:r>
            <a:r>
              <a:rPr lang="fr-FR" sz="2000" b="1" dirty="0">
                <a:solidFill>
                  <a:srgbClr val="00B050"/>
                </a:solidFill>
                <a:latin typeface="Calibri"/>
              </a:rPr>
              <a:t>propriétés</a:t>
            </a:r>
            <a:r>
              <a:rPr lang="fr-FR" sz="20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. Elle s’appuie sur la </a:t>
            </a:r>
            <a:r>
              <a:rPr lang="fr-FR" sz="2000" b="1" dirty="0">
                <a:solidFill>
                  <a:srgbClr val="00B050"/>
                </a:solidFill>
                <a:latin typeface="Calibri"/>
              </a:rPr>
              <a:t>minéralogie</a:t>
            </a:r>
            <a:r>
              <a:rPr lang="fr-FR" sz="20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 (étude des minéraux) et la</a:t>
            </a:r>
            <a:r>
              <a:rPr lang="fr-FR" sz="2000" b="1" dirty="0">
                <a:solidFill>
                  <a:srgbClr val="00B050"/>
                </a:solidFill>
                <a:latin typeface="Calibri"/>
              </a:rPr>
              <a:t> pétrographie </a:t>
            </a:r>
            <a:r>
              <a:rPr lang="fr-FR" sz="20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(étude des propriétés des minéraux et des roches) pour étudier les </a:t>
            </a:r>
            <a:r>
              <a:rPr lang="fr-FR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roches magmatiques,</a:t>
            </a:r>
            <a:r>
              <a:rPr lang="fr-FR" sz="2000" b="1" dirty="0">
                <a:solidFill>
                  <a:schemeClr val="accent2">
                    <a:lumMod val="75000"/>
                  </a:schemeClr>
                </a:solidFill>
                <a:latin typeface="Calibri"/>
              </a:rPr>
              <a:t> </a:t>
            </a:r>
            <a:r>
              <a:rPr lang="fr-FR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métamorphiques</a:t>
            </a:r>
            <a:r>
              <a:rPr lang="fr-FR" sz="2000" b="1" dirty="0">
                <a:solidFill>
                  <a:schemeClr val="accent2">
                    <a:lumMod val="75000"/>
                  </a:schemeClr>
                </a:solidFill>
                <a:latin typeface="Calibri"/>
              </a:rPr>
              <a:t> et</a:t>
            </a:r>
            <a:r>
              <a:rPr lang="fr-FR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sédimentaires</a:t>
            </a:r>
            <a:r>
              <a:rPr lang="fr-FR" sz="2000" b="1" dirty="0">
                <a:solidFill>
                  <a:schemeClr val="accent2">
                    <a:lumMod val="75000"/>
                  </a:schemeClr>
                </a:solidFill>
                <a:latin typeface="Calibri"/>
              </a:rPr>
              <a:t>.</a:t>
            </a:r>
            <a:endParaRPr lang="fr-MA" sz="2000" b="1" dirty="0">
              <a:solidFill>
                <a:schemeClr val="accent2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6EB18-225C-4393-9F11-CFAB8B85E1B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48" name="Picture 4" descr="Les différentes types de roches cristallines dans les Alpes - La géologie  des Alpes">
            <a:extLst>
              <a:ext uri="{FF2B5EF4-FFF2-40B4-BE49-F238E27FC236}">
                <a16:creationId xmlns:a16="http://schemas.microsoft.com/office/drawing/2014/main" xmlns="" id="{0D16E989-D872-49A3-BE2B-E4419825A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378" y="2643758"/>
            <a:ext cx="3817171" cy="240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E5E255-4B4D-45AB-AF61-2F5618CAA757}"/>
              </a:ext>
            </a:extLst>
          </p:cNvPr>
          <p:cNvSpPr txBox="1"/>
          <p:nvPr/>
        </p:nvSpPr>
        <p:spPr>
          <a:xfrm>
            <a:off x="5326206" y="2850367"/>
            <a:ext cx="871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b="1" dirty="0">
                <a:solidFill>
                  <a:schemeClr val="accent2">
                    <a:lumMod val="75000"/>
                  </a:schemeClr>
                </a:solidFill>
              </a:rPr>
              <a:t>R. </a:t>
            </a:r>
            <a:r>
              <a:rPr lang="fr-MA" b="1" dirty="0" err="1">
                <a:solidFill>
                  <a:schemeClr val="accent2">
                    <a:lumMod val="75000"/>
                  </a:schemeClr>
                </a:solidFill>
              </a:rPr>
              <a:t>mét</a:t>
            </a:r>
            <a:r>
              <a:rPr lang="fr-MA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BA175F3-CE36-40B8-AFF5-1D44DF061B43}"/>
              </a:ext>
            </a:extLst>
          </p:cNvPr>
          <p:cNvSpPr txBox="1"/>
          <p:nvPr/>
        </p:nvSpPr>
        <p:spPr>
          <a:xfrm>
            <a:off x="5724128" y="4399134"/>
            <a:ext cx="1064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b="1" dirty="0">
                <a:solidFill>
                  <a:schemeClr val="accent2">
                    <a:lumMod val="75000"/>
                  </a:schemeClr>
                </a:solidFill>
              </a:rPr>
              <a:t>R. </a:t>
            </a:r>
            <a:r>
              <a:rPr lang="fr-MA" b="1" dirty="0" err="1">
                <a:solidFill>
                  <a:schemeClr val="accent2">
                    <a:lumMod val="75000"/>
                  </a:schemeClr>
                </a:solidFill>
              </a:rPr>
              <a:t>sédim</a:t>
            </a:r>
            <a:r>
              <a:rPr lang="fr-MA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CEC3D08-1998-4182-A200-8816D9225DE6}"/>
              </a:ext>
            </a:extLst>
          </p:cNvPr>
          <p:cNvSpPr txBox="1"/>
          <p:nvPr/>
        </p:nvSpPr>
        <p:spPr>
          <a:xfrm>
            <a:off x="5884428" y="3555600"/>
            <a:ext cx="900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b="1" dirty="0">
                <a:solidFill>
                  <a:schemeClr val="accent2">
                    <a:lumMod val="75000"/>
                  </a:schemeClr>
                </a:solidFill>
              </a:rPr>
              <a:t>R. </a:t>
            </a:r>
            <a:r>
              <a:rPr lang="fr-MA" b="1" dirty="0" err="1">
                <a:solidFill>
                  <a:schemeClr val="accent2">
                    <a:lumMod val="75000"/>
                  </a:schemeClr>
                </a:solidFill>
              </a:rPr>
              <a:t>mag</a:t>
            </a:r>
            <a:r>
              <a:rPr lang="fr-MA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xmlns="" id="{289CFF53-4356-4120-ADE0-57AAEF551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87475"/>
            <a:ext cx="5616624" cy="540059"/>
          </a:xfrm>
        </p:spPr>
        <p:txBody>
          <a:bodyPr>
            <a:normAutofit/>
          </a:bodyPr>
          <a:lstStyle/>
          <a:p>
            <a:pPr lvl="0" algn="just">
              <a:lnSpc>
                <a:spcPct val="100000"/>
              </a:lnSpc>
              <a:spcBef>
                <a:spcPts val="750"/>
              </a:spcBef>
              <a:buClr>
                <a:srgbClr val="FF6600"/>
              </a:buClr>
              <a:buSzPct val="90000"/>
              <a:defRPr/>
            </a:pPr>
            <a:r>
              <a:rPr lang="fr-FR" sz="2400" b="1" dirty="0">
                <a:solidFill>
                  <a:srgbClr val="F16C49"/>
                </a:solidFill>
                <a:latin typeface="Calibri"/>
              </a:rPr>
              <a:t>III. Disciplines des Sciences de la Terre</a:t>
            </a:r>
          </a:p>
        </p:txBody>
      </p:sp>
    </p:spTree>
    <p:extLst>
      <p:ext uri="{BB962C8B-B14F-4D97-AF65-F5344CB8AC3E}">
        <p14:creationId xmlns:p14="http://schemas.microsoft.com/office/powerpoint/2010/main" val="32796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6EB18-225C-4393-9F11-CFAB8B85E1B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xmlns="" id="{748CF268-80D1-4AC0-B7A2-39D717DC4E1D}"/>
              </a:ext>
            </a:extLst>
          </p:cNvPr>
          <p:cNvSpPr txBox="1">
            <a:spLocks/>
          </p:cNvSpPr>
          <p:nvPr/>
        </p:nvSpPr>
        <p:spPr>
          <a:xfrm>
            <a:off x="252000" y="915566"/>
            <a:ext cx="8640000" cy="1152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lvl="0" indent="-357188" algn="just">
              <a:lnSpc>
                <a:spcPts val="2800"/>
              </a:lnSpc>
              <a:buClr>
                <a:srgbClr val="FF6600"/>
              </a:buClr>
              <a:buSzPct val="90000"/>
              <a:buFont typeface="Wingdings" charset="2"/>
              <a:buChar char="v"/>
              <a:defRPr/>
            </a:pPr>
            <a:r>
              <a:rPr lang="fr-MA" sz="2000" b="1" dirty="0">
                <a:solidFill>
                  <a:srgbClr val="00B0F0"/>
                </a:solidFill>
              </a:rPr>
              <a:t>Hydrologie : </a:t>
            </a:r>
            <a:r>
              <a:rPr lang="fr-MA" sz="2000" b="1" dirty="0">
                <a:solidFill>
                  <a:srgbClr val="E7E6E6">
                    <a:lumMod val="25000"/>
                  </a:srgbClr>
                </a:solidFill>
              </a:rPr>
              <a:t>c’est </a:t>
            </a:r>
            <a:r>
              <a:rPr lang="fr-FR" sz="2000" b="1" dirty="0">
                <a:solidFill>
                  <a:srgbClr val="E7E6E6">
                    <a:lumMod val="25000"/>
                  </a:srgbClr>
                </a:solidFill>
              </a:rPr>
              <a:t>la science qui étudie le </a:t>
            </a:r>
            <a:r>
              <a:rPr lang="fr-FR" sz="2000" b="1" dirty="0">
                <a:solidFill>
                  <a:srgbClr val="00B050"/>
                </a:solidFill>
              </a:rPr>
              <a:t>cycle de l'eau </a:t>
            </a:r>
            <a:r>
              <a:rPr lang="fr-FR" sz="2000" b="1" dirty="0">
                <a:solidFill>
                  <a:srgbClr val="E7E6E6">
                    <a:lumMod val="25000"/>
                  </a:srgbClr>
                </a:solidFill>
              </a:rPr>
              <a:t>(</a:t>
            </a:r>
            <a:r>
              <a:rPr lang="fr-FR" sz="2000" b="1" dirty="0">
                <a:solidFill>
                  <a:srgbClr val="00B050"/>
                </a:solidFill>
              </a:rPr>
              <a:t>eau de surface</a:t>
            </a:r>
            <a:r>
              <a:rPr lang="fr-FR" sz="2000" b="1" dirty="0">
                <a:solidFill>
                  <a:srgbClr val="E7E6E6">
                    <a:lumMod val="25000"/>
                  </a:srgbClr>
                </a:solidFill>
              </a:rPr>
              <a:t>) et ses propriétés physiques, chimiques et biologiques et leurs interactions avec le sol et les activités humaines. </a:t>
            </a:r>
            <a:endParaRPr lang="fr-MA" sz="2000" b="1" dirty="0">
              <a:solidFill>
                <a:srgbClr val="E7E6E6">
                  <a:lumMod val="25000"/>
                </a:srgb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C387BBF-EC2D-4799-8E48-66449748E4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47" r="1764" b="3651"/>
          <a:stretch/>
        </p:blipFill>
        <p:spPr>
          <a:xfrm>
            <a:off x="2123728" y="1995686"/>
            <a:ext cx="4613462" cy="3147815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xmlns="" id="{5A77CC6F-8289-4413-A317-35F6A2F75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87475"/>
            <a:ext cx="5616624" cy="540059"/>
          </a:xfrm>
        </p:spPr>
        <p:txBody>
          <a:bodyPr>
            <a:normAutofit/>
          </a:bodyPr>
          <a:lstStyle/>
          <a:p>
            <a:pPr lvl="0" algn="just">
              <a:lnSpc>
                <a:spcPct val="100000"/>
              </a:lnSpc>
              <a:spcBef>
                <a:spcPts val="750"/>
              </a:spcBef>
              <a:buClr>
                <a:srgbClr val="FF6600"/>
              </a:buClr>
              <a:buSzPct val="90000"/>
              <a:defRPr/>
            </a:pPr>
            <a:r>
              <a:rPr lang="fr-FR" sz="2400" b="1" dirty="0">
                <a:solidFill>
                  <a:srgbClr val="F16C49"/>
                </a:solidFill>
                <a:latin typeface="Calibri"/>
              </a:rPr>
              <a:t>III. Disciplines des Sciences de la Terre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068B65A-B7C4-40BB-9B86-F0A8858A8BE8}"/>
              </a:ext>
            </a:extLst>
          </p:cNvPr>
          <p:cNvSpPr txBox="1"/>
          <p:nvPr/>
        </p:nvSpPr>
        <p:spPr>
          <a:xfrm>
            <a:off x="6444208" y="4587974"/>
            <a:ext cx="1176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400" dirty="0"/>
              <a:t>Cycle de l’eau</a:t>
            </a:r>
          </a:p>
        </p:txBody>
      </p:sp>
    </p:spTree>
    <p:extLst>
      <p:ext uri="{BB962C8B-B14F-4D97-AF65-F5344CB8AC3E}">
        <p14:creationId xmlns:p14="http://schemas.microsoft.com/office/powerpoint/2010/main" val="288972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2"/>
          <p:cNvSpPr txBox="1">
            <a:spLocks/>
          </p:cNvSpPr>
          <p:nvPr/>
        </p:nvSpPr>
        <p:spPr>
          <a:xfrm>
            <a:off x="252000" y="987574"/>
            <a:ext cx="8640000" cy="151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0" indent="-358775" algn="just">
              <a:lnSpc>
                <a:spcPts val="2800"/>
              </a:lnSpc>
              <a:buClr>
                <a:srgbClr val="FF6600"/>
              </a:buClr>
              <a:buSzPct val="90000"/>
              <a:buFont typeface="Wingdings" charset="2"/>
              <a:buChar char="v"/>
              <a:defRPr/>
            </a:pPr>
            <a:r>
              <a:rPr kumimoji="0" lang="fr-MA" sz="2000" b="1" i="0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</a:rPr>
              <a:t>Hydrogéologie </a:t>
            </a:r>
            <a:r>
              <a:rPr kumimoji="0" lang="fr-MA" sz="2000" b="0" i="0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</a:rPr>
              <a:t>: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/>
              </a:rPr>
              <a:t>c’est</a:t>
            </a: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/>
              </a:rPr>
              <a:t> </a:t>
            </a:r>
            <a:r>
              <a:rPr lang="fr-FR" sz="20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la science des </a:t>
            </a:r>
            <a:r>
              <a:rPr lang="fr-FR" sz="2000" b="1" dirty="0">
                <a:solidFill>
                  <a:srgbClr val="00B0F0"/>
                </a:solidFill>
                <a:latin typeface="Calibri"/>
              </a:rPr>
              <a:t>eaux souterraines</a:t>
            </a:r>
            <a:r>
              <a:rPr lang="fr-FR" sz="20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, étudiant leur </a:t>
            </a:r>
            <a:r>
              <a:rPr lang="fr-FR" sz="2000" b="1" dirty="0">
                <a:solidFill>
                  <a:srgbClr val="00B050"/>
                </a:solidFill>
                <a:latin typeface="Calibri"/>
              </a:rPr>
              <a:t>circulation</a:t>
            </a:r>
            <a:r>
              <a:rPr lang="fr-FR" sz="20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, leur </a:t>
            </a:r>
            <a:r>
              <a:rPr lang="fr-FR" sz="2000" b="1" dirty="0">
                <a:solidFill>
                  <a:srgbClr val="00B050"/>
                </a:solidFill>
                <a:latin typeface="Calibri"/>
              </a:rPr>
              <a:t>qualité</a:t>
            </a:r>
            <a:r>
              <a:rPr lang="fr-FR" sz="20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, leur </a:t>
            </a:r>
            <a:r>
              <a:rPr lang="fr-FR" sz="2000" b="1" dirty="0">
                <a:solidFill>
                  <a:srgbClr val="00B050"/>
                </a:solidFill>
                <a:latin typeface="Calibri"/>
              </a:rPr>
              <a:t>quantité</a:t>
            </a:r>
            <a:r>
              <a:rPr lang="fr-FR" sz="20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 et leur </a:t>
            </a:r>
            <a:r>
              <a:rPr lang="fr-FR" sz="2000" b="1" dirty="0">
                <a:solidFill>
                  <a:srgbClr val="00B050"/>
                </a:solidFill>
                <a:latin typeface="Calibri"/>
              </a:rPr>
              <a:t>interaction</a:t>
            </a:r>
            <a:r>
              <a:rPr lang="fr-FR" sz="20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 avec le sous-sol rocheux et les activités humaines. </a:t>
            </a:r>
            <a:endParaRPr lang="fr-MA" sz="2000" b="1" dirty="0">
              <a:solidFill>
                <a:srgbClr val="E7E6E6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6EB18-225C-4393-9F11-CFAB8B85E1B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xmlns="" id="{59DCEED4-5021-4005-A2FF-F2FC7DBD3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87475"/>
            <a:ext cx="5616624" cy="540059"/>
          </a:xfrm>
        </p:spPr>
        <p:txBody>
          <a:bodyPr>
            <a:normAutofit/>
          </a:bodyPr>
          <a:lstStyle/>
          <a:p>
            <a:pPr lvl="0" algn="just">
              <a:lnSpc>
                <a:spcPct val="100000"/>
              </a:lnSpc>
              <a:spcBef>
                <a:spcPts val="750"/>
              </a:spcBef>
              <a:buClr>
                <a:srgbClr val="FF6600"/>
              </a:buClr>
              <a:buSzPct val="90000"/>
              <a:defRPr/>
            </a:pPr>
            <a:r>
              <a:rPr lang="fr-FR" sz="2400" b="1" dirty="0">
                <a:solidFill>
                  <a:srgbClr val="F16C49"/>
                </a:solidFill>
                <a:latin typeface="Calibri"/>
              </a:rPr>
              <a:t>III. Disciplines des Sciences de la Terre</a:t>
            </a:r>
          </a:p>
        </p:txBody>
      </p:sp>
      <p:pic>
        <p:nvPicPr>
          <p:cNvPr id="1026" name="Picture 2" descr="Carte de vulnérabilité des nappes - SIGES Rhin-Meuse - ©2025">
            <a:extLst>
              <a:ext uri="{FF2B5EF4-FFF2-40B4-BE49-F238E27FC236}">
                <a16:creationId xmlns:a16="http://schemas.microsoft.com/office/drawing/2014/main" xmlns="" id="{C73C9CF5-4332-4F85-8645-1D86BEEFB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059504"/>
            <a:ext cx="3312368" cy="309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02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6EB18-225C-4393-9F11-CFAB8B85E1B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4819C13-0173-4683-B9A7-93218D8BFEB5}"/>
              </a:ext>
            </a:extLst>
          </p:cNvPr>
          <p:cNvSpPr/>
          <p:nvPr/>
        </p:nvSpPr>
        <p:spPr>
          <a:xfrm>
            <a:off x="107504" y="915566"/>
            <a:ext cx="8784976" cy="19442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57188" indent="-357188" algn="just" defTabSz="685800">
              <a:lnSpc>
                <a:spcPts val="2700"/>
              </a:lnSpc>
              <a:spcAft>
                <a:spcPts val="600"/>
              </a:spcAft>
              <a:buClr>
                <a:srgbClr val="FF6600"/>
              </a:buClr>
              <a:buSzPct val="90000"/>
              <a:buFont typeface="Wingdings" charset="2"/>
              <a:buChar char="v"/>
            </a:pPr>
            <a:r>
              <a:rPr lang="fr-FR" sz="1900" b="1" dirty="0">
                <a:solidFill>
                  <a:srgbClr val="00B0F0"/>
                </a:solidFill>
                <a:latin typeface="Calibri"/>
              </a:rPr>
              <a:t>Géophysique : </a:t>
            </a:r>
            <a:r>
              <a:rPr lang="fr-FR" sz="19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est une discipline qui étudie les propriétés physiques de la Terre, à partir de la surface, afin d'identifier sa structure profonde et ces substances utiles. </a:t>
            </a:r>
          </a:p>
          <a:p>
            <a:pPr marL="357188" indent="-357188" algn="just" defTabSz="685800">
              <a:lnSpc>
                <a:spcPts val="2700"/>
              </a:lnSpc>
              <a:spcAft>
                <a:spcPts val="600"/>
              </a:spcAft>
              <a:buClr>
                <a:srgbClr val="FF6600"/>
              </a:buClr>
              <a:buSzPct val="90000"/>
              <a:buFont typeface="Wingdings" charset="2"/>
              <a:buChar char="v"/>
            </a:pPr>
            <a:r>
              <a:rPr lang="fr-FR" sz="19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Elle utilise des méthodes indirectes basées sur les phénomènes physiques tels que la </a:t>
            </a:r>
            <a:r>
              <a:rPr lang="fr-FR" sz="1900" b="1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gravimétrie</a:t>
            </a:r>
            <a:r>
              <a:rPr lang="fr-FR" sz="19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, le </a:t>
            </a:r>
            <a:r>
              <a:rPr lang="fr-FR" sz="1900" b="1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magnétisme</a:t>
            </a:r>
            <a:r>
              <a:rPr lang="fr-FR" sz="19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, l'</a:t>
            </a:r>
            <a:r>
              <a:rPr lang="fr-FR" sz="1900" b="1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électricité</a:t>
            </a:r>
            <a:r>
              <a:rPr lang="fr-FR" sz="19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, l'</a:t>
            </a:r>
            <a:r>
              <a:rPr lang="fr-FR" sz="1900" b="1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électromagnétisme</a:t>
            </a:r>
            <a:r>
              <a:rPr lang="fr-FR" sz="19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 et la </a:t>
            </a:r>
            <a:r>
              <a:rPr lang="fr-FR" sz="1900" b="1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sismique</a:t>
            </a:r>
            <a:r>
              <a:rPr lang="fr-FR" sz="19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 pour l</a:t>
            </a:r>
            <a:r>
              <a:rPr lang="fr-FR" sz="1900" b="1" dirty="0">
                <a:solidFill>
                  <a:srgbClr val="E7E6E6">
                    <a:lumMod val="25000"/>
                  </a:srgbClr>
                </a:solidFill>
              </a:rPr>
              <a:t>’investigation du sous-sol de </a:t>
            </a:r>
            <a:r>
              <a:rPr lang="fr-FR" sz="19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manière non destructive. </a:t>
            </a:r>
            <a:endParaRPr lang="fr-MA" sz="1900" b="1" dirty="0">
              <a:solidFill>
                <a:srgbClr val="E7E6E6">
                  <a:lumMod val="25000"/>
                </a:srgbClr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82FAF16-C772-42E8-B4F1-205549279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715766"/>
            <a:ext cx="2203052" cy="15576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7730C59-1B86-4F83-B76F-AB6294AA32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4545" y="3003798"/>
            <a:ext cx="4150196" cy="2088232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xmlns="" id="{9546C9B3-D73E-4406-9E4D-A5F086533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87475"/>
            <a:ext cx="5616624" cy="540059"/>
          </a:xfrm>
        </p:spPr>
        <p:txBody>
          <a:bodyPr>
            <a:normAutofit/>
          </a:bodyPr>
          <a:lstStyle/>
          <a:p>
            <a:pPr lvl="0" algn="just">
              <a:lnSpc>
                <a:spcPct val="100000"/>
              </a:lnSpc>
              <a:spcBef>
                <a:spcPts val="750"/>
              </a:spcBef>
              <a:buClr>
                <a:srgbClr val="FF6600"/>
              </a:buClr>
              <a:buSzPct val="90000"/>
              <a:defRPr/>
            </a:pPr>
            <a:r>
              <a:rPr lang="fr-FR" sz="2400" b="1" dirty="0">
                <a:solidFill>
                  <a:srgbClr val="F16C49"/>
                </a:solidFill>
                <a:latin typeface="Calibri"/>
              </a:rPr>
              <a:t>III. Disciplines des Sciences de la Terre</a:t>
            </a:r>
          </a:p>
        </p:txBody>
      </p:sp>
      <p:pic>
        <p:nvPicPr>
          <p:cNvPr id="1028" name="Picture 4" descr="Essais géophysiques | Matest">
            <a:extLst>
              <a:ext uri="{FF2B5EF4-FFF2-40B4-BE49-F238E27FC236}">
                <a16:creationId xmlns:a16="http://schemas.microsoft.com/office/drawing/2014/main" xmlns="" id="{8C5A0F54-383D-47CC-A729-92874100F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78794"/>
            <a:ext cx="1512168" cy="86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éoradar solution detection reseaux enterrrés maroc geo">
            <a:extLst>
              <a:ext uri="{FF2B5EF4-FFF2-40B4-BE49-F238E27FC236}">
                <a16:creationId xmlns:a16="http://schemas.microsoft.com/office/drawing/2014/main" xmlns="" id="{A7F9DAE1-0ABE-4F85-B30D-E01169564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022966"/>
            <a:ext cx="2085404" cy="209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73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2"/>
          <p:cNvSpPr txBox="1">
            <a:spLocks/>
          </p:cNvSpPr>
          <p:nvPr/>
        </p:nvSpPr>
        <p:spPr>
          <a:xfrm>
            <a:off x="252000" y="987574"/>
            <a:ext cx="8640000" cy="15550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0" indent="-358775" algn="just">
              <a:lnSpc>
                <a:spcPts val="2800"/>
              </a:lnSpc>
              <a:buClr>
                <a:srgbClr val="FF6600"/>
              </a:buClr>
              <a:buSzPct val="90000"/>
              <a:buFont typeface="Wingdings" charset="2"/>
              <a:buChar char="v"/>
              <a:defRPr/>
            </a:pPr>
            <a:r>
              <a:rPr kumimoji="0" lang="fr-MA" sz="2000" b="1" i="0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</a:rPr>
              <a:t>Géochimie : </a:t>
            </a:r>
            <a:r>
              <a:rPr lang="fr-FR" sz="20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C’est l’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/>
              </a:rPr>
              <a:t>étude de la composition chimique</a:t>
            </a:r>
            <a:r>
              <a:rPr kumimoji="0" lang="fr-FR" sz="2000" b="1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/>
              </a:rPr>
              <a:t>des roches. </a:t>
            </a:r>
            <a:endParaRPr lang="fr-FR" sz="2000" b="1" dirty="0">
              <a:solidFill>
                <a:srgbClr val="E7E6E6">
                  <a:lumMod val="25000"/>
                </a:srgbClr>
              </a:solidFill>
              <a:latin typeface="Calibri"/>
            </a:endParaRPr>
          </a:p>
          <a:p>
            <a:pPr marL="358775" lvl="0" indent="-358775" algn="just">
              <a:lnSpc>
                <a:spcPts val="2800"/>
              </a:lnSpc>
              <a:buClr>
                <a:srgbClr val="FF6600"/>
              </a:buClr>
              <a:buSzPct val="90000"/>
              <a:buFont typeface="Wingdings" charset="2"/>
              <a:buChar char="v"/>
              <a:defRPr/>
            </a:pPr>
            <a:r>
              <a:rPr lang="fr-FR" sz="20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Cette discipline s’intéresse à la chimie des constituants des </a:t>
            </a:r>
            <a:r>
              <a:rPr lang="fr-FR" sz="2000" b="1" dirty="0">
                <a:solidFill>
                  <a:srgbClr val="00B050"/>
                </a:solidFill>
                <a:latin typeface="Calibri"/>
              </a:rPr>
              <a:t>roches</a:t>
            </a:r>
            <a:r>
              <a:rPr lang="fr-FR" sz="20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 (magmatiques, métamorphiques, sédimentaires), mais aussi à celle des </a:t>
            </a:r>
            <a:r>
              <a:rPr lang="fr-FR" sz="2000" b="1" dirty="0">
                <a:solidFill>
                  <a:srgbClr val="00B050"/>
                </a:solidFill>
                <a:latin typeface="Calibri"/>
              </a:rPr>
              <a:t>eaux</a:t>
            </a:r>
            <a:r>
              <a:rPr lang="fr-FR" sz="20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 (hydrochimie), et de l’</a:t>
            </a:r>
            <a:r>
              <a:rPr lang="fr-FR" sz="2000" b="1" dirty="0">
                <a:solidFill>
                  <a:srgbClr val="00B050"/>
                </a:solidFill>
                <a:latin typeface="Calibri"/>
              </a:rPr>
              <a:t>atmosphère</a:t>
            </a:r>
            <a:r>
              <a:rPr lang="fr-FR" sz="20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.</a:t>
            </a:r>
            <a:endParaRPr lang="fr-MA" sz="2000" b="1" dirty="0">
              <a:solidFill>
                <a:srgbClr val="E7E6E6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6EB18-225C-4393-9F11-CFAB8B85E1B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E0A3A01-EE37-46CE-9FC4-226BF43AF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639070"/>
            <a:ext cx="2542857" cy="23809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B6A46DE-7FE6-4CFB-A928-89EAC9A876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279" b="5882"/>
          <a:stretch/>
        </p:blipFill>
        <p:spPr>
          <a:xfrm>
            <a:off x="1835696" y="2643758"/>
            <a:ext cx="2420124" cy="2382653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xmlns="" id="{520727DA-249C-4722-912E-CE25E4AA7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87475"/>
            <a:ext cx="5616624" cy="540059"/>
          </a:xfrm>
        </p:spPr>
        <p:txBody>
          <a:bodyPr>
            <a:normAutofit/>
          </a:bodyPr>
          <a:lstStyle/>
          <a:p>
            <a:pPr lvl="0" algn="just">
              <a:lnSpc>
                <a:spcPct val="100000"/>
              </a:lnSpc>
              <a:spcBef>
                <a:spcPts val="750"/>
              </a:spcBef>
              <a:buClr>
                <a:srgbClr val="FF6600"/>
              </a:buClr>
              <a:buSzPct val="90000"/>
              <a:defRPr/>
            </a:pPr>
            <a:r>
              <a:rPr lang="fr-FR" sz="2400" b="1" dirty="0">
                <a:solidFill>
                  <a:srgbClr val="F16C49"/>
                </a:solidFill>
                <a:latin typeface="Calibri"/>
              </a:rPr>
              <a:t>III. Disciplines des Sciences de la Terre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C54012C-4E74-4D1E-BEC2-991B2B340210}"/>
              </a:ext>
            </a:extLst>
          </p:cNvPr>
          <p:cNvSpPr txBox="1"/>
          <p:nvPr/>
        </p:nvSpPr>
        <p:spPr>
          <a:xfrm>
            <a:off x="251520" y="3219822"/>
            <a:ext cx="1656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400" dirty="0"/>
              <a:t>Teneur en éléments chimiques (mg/l) d’une eau embouteillée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F7EBF58-9865-4A70-9C27-AB1C1CE8D5A8}"/>
              </a:ext>
            </a:extLst>
          </p:cNvPr>
          <p:cNvSpPr txBox="1"/>
          <p:nvPr/>
        </p:nvSpPr>
        <p:spPr>
          <a:xfrm>
            <a:off x="7164288" y="4011910"/>
            <a:ext cx="17281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400" dirty="0"/>
              <a:t>Teneurs en éléments chimiques (%) de quelques roches magmatiques</a:t>
            </a:r>
          </a:p>
        </p:txBody>
      </p:sp>
    </p:spTree>
    <p:extLst>
      <p:ext uri="{BB962C8B-B14F-4D97-AF65-F5344CB8AC3E}">
        <p14:creationId xmlns:p14="http://schemas.microsoft.com/office/powerpoint/2010/main" val="361165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hicham\Desktop\plan 1.jpg">
            <a:extLst>
              <a:ext uri="{FF2B5EF4-FFF2-40B4-BE49-F238E27FC236}">
                <a16:creationId xmlns:a16="http://schemas.microsoft.com/office/drawing/2014/main" xmlns="" id="{CF62875D-07BB-4862-888D-714DA1067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6455">
            <a:off x="3108831" y="1095660"/>
            <a:ext cx="1622024" cy="107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itre 1"/>
          <p:cNvSpPr>
            <a:spLocks noGrp="1"/>
          </p:cNvSpPr>
          <p:nvPr>
            <p:ph type="title"/>
          </p:nvPr>
        </p:nvSpPr>
        <p:spPr>
          <a:xfrm>
            <a:off x="179512" y="87475"/>
            <a:ext cx="7886700" cy="756084"/>
          </a:xfrm>
        </p:spPr>
        <p:txBody>
          <a:bodyPr>
            <a:normAutofit/>
          </a:bodyPr>
          <a:lstStyle/>
          <a:p>
            <a:pPr algn="ctr"/>
            <a:r>
              <a:rPr lang="fr-FR" sz="2000" b="1" dirty="0">
                <a:solidFill>
                  <a:schemeClr val="accent2"/>
                </a:solidFill>
                <a:latin typeface="+mn-lt"/>
              </a:rPr>
              <a:t>Chapitre I :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Introduction aux Sciences de la Terre</a:t>
            </a:r>
            <a:endParaRPr lang="fr-FR" sz="20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23868" y="2355727"/>
            <a:ext cx="6696264" cy="1584176"/>
          </a:xfrm>
        </p:spPr>
        <p:txBody>
          <a:bodyPr>
            <a:noAutofit/>
          </a:bodyPr>
          <a:lstStyle/>
          <a:p>
            <a:pPr marL="358775" indent="-358775">
              <a:buClr>
                <a:srgbClr val="FF6600"/>
              </a:buClr>
              <a:buSzPct val="90000"/>
              <a:buFont typeface="+mj-lt"/>
              <a:buAutoNum type="romanUcPeriod"/>
            </a:pPr>
            <a:r>
              <a:rPr lang="fr-FR" sz="2000" b="1" dirty="0">
                <a:solidFill>
                  <a:schemeClr val="bg2">
                    <a:lumMod val="25000"/>
                  </a:schemeClr>
                </a:solidFill>
              </a:rPr>
              <a:t>Définitions</a:t>
            </a:r>
          </a:p>
          <a:p>
            <a:pPr marL="358775" indent="-358775">
              <a:buClr>
                <a:srgbClr val="FF6600"/>
              </a:buClr>
              <a:buSzPct val="90000"/>
              <a:buFont typeface="+mj-lt"/>
              <a:buAutoNum type="romanUcPeriod"/>
            </a:pPr>
            <a:r>
              <a:rPr lang="fr-FR" sz="2000" b="1" dirty="0">
                <a:solidFill>
                  <a:schemeClr val="bg2">
                    <a:lumMod val="25000"/>
                  </a:schemeClr>
                </a:solidFill>
              </a:rPr>
              <a:t>La Terre et ses ressources</a:t>
            </a:r>
          </a:p>
          <a:p>
            <a:pPr marL="358775" indent="-358775">
              <a:buClr>
                <a:srgbClr val="FF6600"/>
              </a:buClr>
              <a:buSzPct val="90000"/>
              <a:buFont typeface="+mj-lt"/>
              <a:buAutoNum type="romanUcPeriod"/>
            </a:pPr>
            <a:r>
              <a:rPr lang="fr-FR" sz="2000" b="1" dirty="0">
                <a:solidFill>
                  <a:schemeClr val="bg2">
                    <a:lumMod val="25000"/>
                  </a:schemeClr>
                </a:solidFill>
              </a:rPr>
              <a:t>Disciplines des Sciences de la Terre</a:t>
            </a:r>
          </a:p>
          <a:p>
            <a:pPr marL="358775" indent="-358775">
              <a:buClr>
                <a:srgbClr val="FF6600"/>
              </a:buClr>
              <a:buSzPct val="90000"/>
              <a:buFont typeface="+mj-lt"/>
              <a:buAutoNum type="romanUcPeriod"/>
            </a:pPr>
            <a:r>
              <a:rPr lang="fr-FR" sz="2000" b="1" dirty="0">
                <a:solidFill>
                  <a:schemeClr val="bg2">
                    <a:lumMod val="25000"/>
                  </a:schemeClr>
                </a:solidFill>
              </a:rPr>
              <a:t>Pétrographie des roches</a:t>
            </a:r>
          </a:p>
          <a:p>
            <a:pPr marL="0" indent="0">
              <a:buClr>
                <a:srgbClr val="FF6600"/>
              </a:buClr>
              <a:buSzPct val="90000"/>
              <a:buNone/>
            </a:pPr>
            <a:endParaRPr lang="fr-FR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6EB18-225C-4393-9F11-CFAB8B85E1B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47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6EB18-225C-4393-9F11-CFAB8B85E1B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D799CAD-6505-459B-9E62-FDD2BA788962}"/>
              </a:ext>
            </a:extLst>
          </p:cNvPr>
          <p:cNvSpPr/>
          <p:nvPr/>
        </p:nvSpPr>
        <p:spPr>
          <a:xfrm>
            <a:off x="144016" y="929760"/>
            <a:ext cx="8748464" cy="1968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 algn="just" defTabSz="685800">
              <a:lnSpc>
                <a:spcPts val="2800"/>
              </a:lnSpc>
              <a:spcBef>
                <a:spcPts val="750"/>
              </a:spcBef>
              <a:buClr>
                <a:srgbClr val="FF6600"/>
              </a:buClr>
              <a:buSzPct val="90000"/>
              <a:buFont typeface="Wingdings" charset="2"/>
              <a:buChar char="v"/>
              <a:defRPr/>
            </a:pPr>
            <a:r>
              <a:rPr lang="fr-FR" sz="2000" b="1" dirty="0">
                <a:solidFill>
                  <a:srgbClr val="00B0F0"/>
                </a:solidFill>
                <a:latin typeface="Calibri"/>
              </a:rPr>
              <a:t>Métallogénie : </a:t>
            </a:r>
            <a:r>
              <a:rPr lang="fr-FR" sz="20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étudie les mécanismes de formation des </a:t>
            </a:r>
            <a:r>
              <a:rPr lang="fr-FR" sz="2000" b="1" dirty="0">
                <a:solidFill>
                  <a:schemeClr val="accent2">
                    <a:lumMod val="75000"/>
                  </a:schemeClr>
                </a:solidFill>
                <a:latin typeface="Calibri"/>
              </a:rPr>
              <a:t>gisements métallifères (métaux) </a:t>
            </a:r>
            <a:r>
              <a:rPr lang="fr-FR" sz="20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et se propose de définir des </a:t>
            </a:r>
            <a:r>
              <a:rPr lang="fr-FR" sz="2000" b="1" dirty="0">
                <a:solidFill>
                  <a:srgbClr val="00B050"/>
                </a:solidFill>
                <a:latin typeface="Calibri"/>
              </a:rPr>
              <a:t>outils méthodologiques </a:t>
            </a:r>
            <a:r>
              <a:rPr lang="fr-FR" sz="20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et des </a:t>
            </a:r>
            <a:r>
              <a:rPr lang="fr-FR" sz="2000" b="1" dirty="0">
                <a:solidFill>
                  <a:schemeClr val="accent2">
                    <a:lumMod val="75000"/>
                  </a:schemeClr>
                </a:solidFill>
                <a:latin typeface="Calibri"/>
              </a:rPr>
              <a:t>guides de prospection</a:t>
            </a:r>
            <a:r>
              <a:rPr lang="fr-FR" sz="20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 utilisables par les explorateurs et prospecteurs miniers.</a:t>
            </a:r>
          </a:p>
          <a:p>
            <a:pPr marL="358775" indent="-358775" algn="just" defTabSz="685800">
              <a:lnSpc>
                <a:spcPts val="2800"/>
              </a:lnSpc>
              <a:spcBef>
                <a:spcPts val="750"/>
              </a:spcBef>
              <a:buClr>
                <a:srgbClr val="FF6600"/>
              </a:buClr>
              <a:buSzPct val="90000"/>
              <a:buFont typeface="Wingdings" charset="2"/>
              <a:buChar char="v"/>
              <a:defRPr/>
            </a:pPr>
            <a:r>
              <a:rPr lang="fr-FR" sz="20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Elle se base sur la </a:t>
            </a:r>
            <a:r>
              <a:rPr lang="fr-FR" sz="2000" b="1" dirty="0">
                <a:solidFill>
                  <a:srgbClr val="00B050"/>
                </a:solidFill>
                <a:latin typeface="Calibri"/>
              </a:rPr>
              <a:t>géochimie</a:t>
            </a:r>
            <a:r>
              <a:rPr lang="fr-FR" sz="20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 et la </a:t>
            </a:r>
            <a:r>
              <a:rPr lang="fr-FR" sz="2000" b="1" dirty="0">
                <a:solidFill>
                  <a:srgbClr val="00B050"/>
                </a:solidFill>
                <a:latin typeface="Calibri"/>
              </a:rPr>
              <a:t>minéralogie</a:t>
            </a:r>
            <a:r>
              <a:rPr lang="fr-FR" sz="20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.</a:t>
            </a:r>
            <a:endParaRPr lang="fr-MA" sz="2000" b="1" dirty="0">
              <a:solidFill>
                <a:srgbClr val="E7E6E6">
                  <a:lumMod val="25000"/>
                </a:srgbClr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C967C3A-1997-48A3-ADEB-D9A1F78D5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2990757"/>
            <a:ext cx="2836937" cy="18852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217FF45-0EA1-43C8-86E1-37193ACBC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8185" y="3061273"/>
            <a:ext cx="2633489" cy="17556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CDB2608-7E13-4881-B9E4-4001A97F99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0377" y="2998545"/>
            <a:ext cx="2492896" cy="1869672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xmlns="" id="{B272B518-5716-4EB6-98D0-07569BCFA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87475"/>
            <a:ext cx="5616624" cy="540059"/>
          </a:xfrm>
        </p:spPr>
        <p:txBody>
          <a:bodyPr>
            <a:normAutofit/>
          </a:bodyPr>
          <a:lstStyle/>
          <a:p>
            <a:pPr lvl="0" algn="just">
              <a:lnSpc>
                <a:spcPct val="100000"/>
              </a:lnSpc>
              <a:spcBef>
                <a:spcPts val="750"/>
              </a:spcBef>
              <a:buClr>
                <a:srgbClr val="FF6600"/>
              </a:buClr>
              <a:buSzPct val="90000"/>
              <a:defRPr/>
            </a:pPr>
            <a:r>
              <a:rPr lang="fr-FR" sz="2400" b="1" dirty="0">
                <a:solidFill>
                  <a:srgbClr val="F16C49"/>
                </a:solidFill>
                <a:latin typeface="Calibri"/>
              </a:rPr>
              <a:t>III. Disciplines des Sciences de la Terre</a:t>
            </a:r>
          </a:p>
        </p:txBody>
      </p:sp>
    </p:spTree>
    <p:extLst>
      <p:ext uri="{BB962C8B-B14F-4D97-AF65-F5344CB8AC3E}">
        <p14:creationId xmlns:p14="http://schemas.microsoft.com/office/powerpoint/2010/main" val="161247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2"/>
          <p:cNvSpPr txBox="1">
            <a:spLocks/>
          </p:cNvSpPr>
          <p:nvPr/>
        </p:nvSpPr>
        <p:spPr>
          <a:xfrm>
            <a:off x="231812" y="987574"/>
            <a:ext cx="8640000" cy="14525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lvl="0" indent="-357188" algn="just">
              <a:lnSpc>
                <a:spcPts val="2800"/>
              </a:lnSpc>
              <a:buClr>
                <a:srgbClr val="FF6600"/>
              </a:buClr>
              <a:buSzPct val="90000"/>
              <a:buFont typeface="Wingdings" charset="2"/>
              <a:buChar char="v"/>
              <a:defRPr/>
            </a:pPr>
            <a:r>
              <a:rPr kumimoji="0" lang="fr-MA" sz="2000" b="1" i="0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</a:rPr>
              <a:t>Géotechnique : </a:t>
            </a:r>
            <a:r>
              <a:rPr lang="fr-FR" sz="2000" b="1" dirty="0"/>
              <a:t>(Géologie appliquée au Génie Civil) étudie le </a:t>
            </a:r>
            <a:r>
              <a:rPr lang="fr-FR" sz="2000" b="1" dirty="0">
                <a:solidFill>
                  <a:srgbClr val="00B050"/>
                </a:solidFill>
              </a:rPr>
              <a:t>comportement des sols </a:t>
            </a:r>
            <a:r>
              <a:rPr lang="fr-FR" sz="2000" b="1" dirty="0"/>
              <a:t>et </a:t>
            </a:r>
            <a:r>
              <a:rPr lang="fr-FR" sz="2000" b="1" dirty="0">
                <a:solidFill>
                  <a:srgbClr val="00B050"/>
                </a:solidFill>
              </a:rPr>
              <a:t>des roches </a:t>
            </a:r>
            <a:r>
              <a:rPr lang="fr-FR" sz="2000" b="1" dirty="0"/>
              <a:t>pour comprendre et maîtriser l'interaction entre un ouvrage (bâtiment, infrastructure) et le terrain sur lequel il est construit.</a:t>
            </a:r>
            <a:endParaRPr lang="fr-MA" sz="2000" b="1" dirty="0">
              <a:solidFill>
                <a:srgbClr val="E7E6E6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6EB18-225C-4393-9F11-CFAB8B85E1B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5082537-CD35-483D-8087-68B8DB3BA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2787774"/>
            <a:ext cx="2769471" cy="18500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DDD9B9B-46A5-44DC-BFF1-209B72333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1532" y="2787774"/>
            <a:ext cx="2769471" cy="1852625"/>
          </a:xfrm>
          <a:prstGeom prst="rect">
            <a:avLst/>
          </a:prstGeom>
        </p:spPr>
      </p:pic>
      <p:pic>
        <p:nvPicPr>
          <p:cNvPr id="16" name="Picture 2" descr="La CMA du Rhône se mobilise">
            <a:extLst>
              <a:ext uri="{FF2B5EF4-FFF2-40B4-BE49-F238E27FC236}">
                <a16:creationId xmlns:a16="http://schemas.microsoft.com/office/drawing/2014/main" xmlns="" id="{F8A0F213-D6FF-4E69-9DD4-A63195F7D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931790"/>
            <a:ext cx="2829519" cy="159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xmlns="" id="{B7ACD45A-36A1-44F5-A1AA-8A3B43D5A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87475"/>
            <a:ext cx="5616624" cy="540059"/>
          </a:xfrm>
        </p:spPr>
        <p:txBody>
          <a:bodyPr>
            <a:normAutofit/>
          </a:bodyPr>
          <a:lstStyle/>
          <a:p>
            <a:pPr lvl="0" algn="just">
              <a:lnSpc>
                <a:spcPct val="100000"/>
              </a:lnSpc>
              <a:spcBef>
                <a:spcPts val="750"/>
              </a:spcBef>
              <a:buClr>
                <a:srgbClr val="FF6600"/>
              </a:buClr>
              <a:buSzPct val="90000"/>
              <a:defRPr/>
            </a:pPr>
            <a:r>
              <a:rPr lang="fr-FR" sz="2400" b="1" dirty="0">
                <a:solidFill>
                  <a:srgbClr val="F16C49"/>
                </a:solidFill>
                <a:latin typeface="Calibri"/>
              </a:rPr>
              <a:t>III. Disciplines des Sciences de la Terre</a:t>
            </a:r>
          </a:p>
        </p:txBody>
      </p:sp>
    </p:spTree>
    <p:extLst>
      <p:ext uri="{BB962C8B-B14F-4D97-AF65-F5344CB8AC3E}">
        <p14:creationId xmlns:p14="http://schemas.microsoft.com/office/powerpoint/2010/main" val="129484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6EB18-225C-4393-9F11-CFAB8B85E1B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96F50FC-E3D6-4892-8637-F6A2E0036C3F}"/>
              </a:ext>
            </a:extLst>
          </p:cNvPr>
          <p:cNvSpPr/>
          <p:nvPr/>
        </p:nvSpPr>
        <p:spPr>
          <a:xfrm>
            <a:off x="179512" y="915566"/>
            <a:ext cx="8424936" cy="18607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57188" indent="-357188" algn="just" defTabSz="685800">
              <a:lnSpc>
                <a:spcPts val="2700"/>
              </a:lnSpc>
              <a:spcBef>
                <a:spcPts val="750"/>
              </a:spcBef>
              <a:buClr>
                <a:srgbClr val="FF6600"/>
              </a:buClr>
              <a:buSzPct val="90000"/>
              <a:buFont typeface="Wingdings" charset="2"/>
              <a:buChar char="v"/>
            </a:pPr>
            <a:r>
              <a:rPr lang="fr-FR" sz="2000" b="1" dirty="0">
                <a:solidFill>
                  <a:srgbClr val="00B0F0"/>
                </a:solidFill>
                <a:latin typeface="Calibri"/>
              </a:rPr>
              <a:t>Géodésie : </a:t>
            </a:r>
            <a:r>
              <a:rPr lang="fr-FR" sz="20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est la science qui étudie la </a:t>
            </a:r>
            <a:r>
              <a:rPr lang="fr-FR" sz="2000" b="1" dirty="0">
                <a:solidFill>
                  <a:srgbClr val="00B050"/>
                </a:solidFill>
                <a:latin typeface="Calibri"/>
              </a:rPr>
              <a:t>forme</a:t>
            </a:r>
            <a:r>
              <a:rPr lang="fr-FR" sz="20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, les </a:t>
            </a:r>
            <a:r>
              <a:rPr lang="fr-FR" sz="2000" b="1" dirty="0">
                <a:solidFill>
                  <a:srgbClr val="00B050"/>
                </a:solidFill>
                <a:latin typeface="Calibri"/>
              </a:rPr>
              <a:t>dimensions</a:t>
            </a:r>
            <a:r>
              <a:rPr lang="fr-FR" sz="20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 et le </a:t>
            </a:r>
            <a:r>
              <a:rPr lang="fr-FR" sz="2000" b="1" dirty="0">
                <a:solidFill>
                  <a:srgbClr val="00B050"/>
                </a:solidFill>
                <a:latin typeface="Calibri"/>
              </a:rPr>
              <a:t>champ de pesanteur </a:t>
            </a:r>
            <a:r>
              <a:rPr lang="fr-FR" sz="20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de la Terre, ainsi que ses variations. </a:t>
            </a:r>
          </a:p>
          <a:p>
            <a:pPr marL="357188" indent="-357188" algn="just" defTabSz="685800">
              <a:lnSpc>
                <a:spcPts val="2700"/>
              </a:lnSpc>
              <a:spcBef>
                <a:spcPts val="750"/>
              </a:spcBef>
              <a:buClr>
                <a:srgbClr val="FF6600"/>
              </a:buClr>
              <a:buSzPct val="90000"/>
              <a:buFont typeface="Wingdings" charset="2"/>
              <a:buChar char="v"/>
            </a:pPr>
            <a:r>
              <a:rPr lang="fr-FR" sz="20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Son objectif est d'établir des repères et des systèmes de </a:t>
            </a: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référence Terrestres </a:t>
            </a:r>
            <a:r>
              <a:rPr lang="fr-FR" sz="20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précis pour se </a:t>
            </a: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localiser, cartographier </a:t>
            </a:r>
            <a:r>
              <a:rPr lang="fr-FR" sz="20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et surveiller les déformations du globe. </a:t>
            </a:r>
            <a:endParaRPr lang="fr-MA" sz="2000" b="1" dirty="0">
              <a:solidFill>
                <a:srgbClr val="E7E6E6">
                  <a:lumMod val="25000"/>
                </a:srgbClr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A591D62-E5FF-48C1-B167-406CB7E2E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892528"/>
            <a:ext cx="2114050" cy="21140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E3FB313-73E4-4CD4-AC4F-E9539956AE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7288"/>
          <a:stretch/>
        </p:blipFill>
        <p:spPr>
          <a:xfrm>
            <a:off x="5581435" y="2525202"/>
            <a:ext cx="2057400" cy="17883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B21B119-8B4A-4AA9-99A3-817F5E5F7E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21"/>
          <a:stretch/>
        </p:blipFill>
        <p:spPr>
          <a:xfrm>
            <a:off x="2437578" y="2755201"/>
            <a:ext cx="2915709" cy="23368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63A7D1B-09D7-40F8-B9D2-D5F057EBE4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5363" y="4006711"/>
            <a:ext cx="1399085" cy="1049314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xmlns="" id="{D534EC76-7983-4560-9121-1915B4140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87475"/>
            <a:ext cx="5616624" cy="540059"/>
          </a:xfrm>
        </p:spPr>
        <p:txBody>
          <a:bodyPr>
            <a:normAutofit/>
          </a:bodyPr>
          <a:lstStyle/>
          <a:p>
            <a:pPr lvl="0" algn="just">
              <a:lnSpc>
                <a:spcPct val="100000"/>
              </a:lnSpc>
              <a:spcBef>
                <a:spcPts val="750"/>
              </a:spcBef>
              <a:buClr>
                <a:srgbClr val="FF6600"/>
              </a:buClr>
              <a:buSzPct val="90000"/>
              <a:defRPr/>
            </a:pPr>
            <a:r>
              <a:rPr lang="fr-FR" sz="2400" b="1" dirty="0">
                <a:solidFill>
                  <a:srgbClr val="F16C49"/>
                </a:solidFill>
                <a:latin typeface="Calibri"/>
              </a:rPr>
              <a:t>III. Disciplines des Sciences de la Terre</a:t>
            </a:r>
          </a:p>
        </p:txBody>
      </p:sp>
      <p:pic>
        <p:nvPicPr>
          <p:cNvPr id="1026" name="Picture 2" descr="Formation GEOMETRE TOPOGRAPHE à Douala IPME">
            <a:extLst>
              <a:ext uri="{FF2B5EF4-FFF2-40B4-BE49-F238E27FC236}">
                <a16:creationId xmlns:a16="http://schemas.microsoft.com/office/drawing/2014/main" xmlns="" id="{00092017-6A20-4D5E-9DC0-22ABB0C95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147814"/>
            <a:ext cx="1442759" cy="192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88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6EB18-225C-4393-9F11-CFAB8B85E1B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EAFB7EE-6F7B-44BC-9A11-0EB6ADF45B0E}"/>
              </a:ext>
            </a:extLst>
          </p:cNvPr>
          <p:cNvSpPr/>
          <p:nvPr/>
        </p:nvSpPr>
        <p:spPr>
          <a:xfrm>
            <a:off x="936104" y="1011712"/>
            <a:ext cx="4572000" cy="167289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fr-MA" b="1" dirty="0">
                <a:solidFill>
                  <a:schemeClr val="tx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Les roches sont classées en </a:t>
            </a:r>
            <a:r>
              <a:rPr lang="fr-MA" b="1" dirty="0">
                <a:solidFill>
                  <a:schemeClr val="accent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trois familles</a:t>
            </a:r>
            <a:r>
              <a:rPr lang="fr-MA" b="1" dirty="0">
                <a:solidFill>
                  <a:schemeClr val="tx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 :</a:t>
            </a:r>
          </a:p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fr-MA" b="1" dirty="0">
                <a:ea typeface="Times New Roman" panose="02020603050405020304" pitchFamily="18" charset="0"/>
                <a:cs typeface="Arial" panose="020B0604020202020204" pitchFamily="34" charset="0"/>
              </a:rPr>
              <a:t>les roches </a:t>
            </a:r>
            <a:r>
              <a:rPr lang="fr-MA" b="1" dirty="0">
                <a:solidFill>
                  <a:srgbClr val="00B05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magmatiques ou ignées, </a:t>
            </a:r>
          </a:p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fr-MA" b="1" dirty="0">
                <a:ea typeface="Times New Roman" panose="02020603050405020304" pitchFamily="18" charset="0"/>
                <a:cs typeface="Arial" panose="020B0604020202020204" pitchFamily="34" charset="0"/>
              </a:rPr>
              <a:t>les roches </a:t>
            </a:r>
            <a:r>
              <a:rPr lang="fr-MA" b="1" dirty="0">
                <a:solidFill>
                  <a:srgbClr val="00B05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sédimentaires </a:t>
            </a:r>
          </a:p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fr-MA" b="1" dirty="0">
                <a:ea typeface="Times New Roman" panose="02020603050405020304" pitchFamily="18" charset="0"/>
                <a:cs typeface="Arial" panose="020B0604020202020204" pitchFamily="34" charset="0"/>
              </a:rPr>
              <a:t>les roches </a:t>
            </a:r>
            <a:r>
              <a:rPr lang="fr-MA" b="1" dirty="0">
                <a:solidFill>
                  <a:srgbClr val="00B05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métamorphiques.</a:t>
            </a:r>
            <a:endParaRPr lang="fr-MA" b="1" dirty="0">
              <a:solidFill>
                <a:srgbClr val="00B05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0865231-617B-4C33-9079-B5460E5983DF}"/>
              </a:ext>
            </a:extLst>
          </p:cNvPr>
          <p:cNvSpPr/>
          <p:nvPr/>
        </p:nvSpPr>
        <p:spPr>
          <a:xfrm>
            <a:off x="467544" y="51470"/>
            <a:ext cx="8496943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 defTabSz="685800">
              <a:spcBef>
                <a:spcPts val="750"/>
              </a:spcBef>
              <a:buClr>
                <a:srgbClr val="FF6600"/>
              </a:buClr>
              <a:buSzPct val="90000"/>
            </a:pPr>
            <a:r>
              <a:rPr lang="fr-MA" sz="2400" b="1" dirty="0">
                <a:solidFill>
                  <a:srgbClr val="F16C49"/>
                </a:solidFill>
                <a:latin typeface="Calibri"/>
                <a:ea typeface="+mj-ea"/>
                <a:cs typeface="+mj-cs"/>
              </a:rPr>
              <a:t>IV. Pétrographie et classification des roches</a:t>
            </a:r>
          </a:p>
        </p:txBody>
      </p:sp>
      <p:pic>
        <p:nvPicPr>
          <p:cNvPr id="20" name="Picture 2" descr="Les roches sédimentaires – L'univers de la géologie">
            <a:extLst>
              <a:ext uri="{FF2B5EF4-FFF2-40B4-BE49-F238E27FC236}">
                <a16:creationId xmlns:a16="http://schemas.microsoft.com/office/drawing/2014/main" xmlns="" id="{610572AE-906A-4342-9EAE-0D5860942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701" y="2859782"/>
            <a:ext cx="2731467" cy="184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Définition | Éruptif - Éruptive">
            <a:extLst>
              <a:ext uri="{FF2B5EF4-FFF2-40B4-BE49-F238E27FC236}">
                <a16:creationId xmlns:a16="http://schemas.microsoft.com/office/drawing/2014/main" xmlns="" id="{11CA7814-11DA-495D-9E69-A9796169D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15766"/>
            <a:ext cx="1966595" cy="122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Gneiss | Classification, composition, caractéristiques, formation,  utilisations">
            <a:extLst>
              <a:ext uri="{FF2B5EF4-FFF2-40B4-BE49-F238E27FC236}">
                <a16:creationId xmlns:a16="http://schemas.microsoft.com/office/drawing/2014/main" xmlns="" id="{C8BCAD72-CF18-4229-96BC-BE3E2DE0C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528" y="2787774"/>
            <a:ext cx="2471936" cy="200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0589DFD-CE6C-4F67-A2CF-701D6F72BE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1640" y="3723878"/>
            <a:ext cx="1656184" cy="133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3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6EB18-225C-4393-9F11-CFAB8B85E1B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15D033B-7842-44FD-BAE7-52C08959F85C}"/>
              </a:ext>
            </a:extLst>
          </p:cNvPr>
          <p:cNvSpPr/>
          <p:nvPr/>
        </p:nvSpPr>
        <p:spPr>
          <a:xfrm>
            <a:off x="323528" y="987574"/>
            <a:ext cx="8712968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fr-MA" b="1" spc="10" dirty="0">
                <a:ea typeface="Times New Roman" panose="02020603050405020304" pitchFamily="18" charset="0"/>
                <a:cs typeface="Arial" panose="020B0604020202020204" pitchFamily="34" charset="0"/>
              </a:rPr>
              <a:t>Elles sont formées par le refroidissement et la solidification du magma en profondeur (</a:t>
            </a:r>
            <a:r>
              <a:rPr lang="fr-MA" b="1" spc="10" dirty="0">
                <a:solidFill>
                  <a:srgbClr val="00B05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roches plutoniques</a:t>
            </a:r>
            <a:r>
              <a:rPr lang="fr-MA" b="1" spc="10" dirty="0"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fr-MA" b="1" spc="10" dirty="0">
                <a:solidFill>
                  <a:srgbClr val="00B0F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: granite</a:t>
            </a:r>
            <a:r>
              <a:rPr lang="fr-MA" b="1" spc="10" dirty="0">
                <a:ea typeface="Times New Roman" panose="02020603050405020304" pitchFamily="18" charset="0"/>
                <a:cs typeface="Arial" panose="020B0604020202020204" pitchFamily="34" charset="0"/>
              </a:rPr>
              <a:t>) ou en surface (</a:t>
            </a:r>
            <a:r>
              <a:rPr lang="fr-MA" b="1" spc="10" dirty="0">
                <a:solidFill>
                  <a:srgbClr val="00B05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roches volcaniques</a:t>
            </a:r>
            <a:r>
              <a:rPr lang="fr-MA" b="1" spc="10" dirty="0">
                <a:ea typeface="Times New Roman" panose="02020603050405020304" pitchFamily="18" charset="0"/>
                <a:cs typeface="Arial" panose="020B0604020202020204" pitchFamily="34" charset="0"/>
              </a:rPr>
              <a:t> : </a:t>
            </a:r>
            <a:r>
              <a:rPr lang="fr-MA" b="1" spc="10" dirty="0">
                <a:solidFill>
                  <a:srgbClr val="00B0F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basalte</a:t>
            </a:r>
            <a:r>
              <a:rPr lang="fr-MA" b="1" spc="10" dirty="0">
                <a:ea typeface="Times New Roman" panose="02020603050405020304" pitchFamily="18" charset="0"/>
                <a:cs typeface="Arial" panose="020B0604020202020204" pitchFamily="34" charset="0"/>
              </a:rPr>
              <a:t>). </a:t>
            </a:r>
          </a:p>
          <a:p>
            <a:pPr algn="just">
              <a:spcAft>
                <a:spcPts val="600"/>
              </a:spcAft>
            </a:pPr>
            <a:r>
              <a:rPr lang="fr-MA" b="1" spc="10" dirty="0">
                <a:ea typeface="Times New Roman" panose="02020603050405020304" pitchFamily="18" charset="0"/>
                <a:cs typeface="Arial" panose="020B0604020202020204" pitchFamily="34" charset="0"/>
              </a:rPr>
              <a:t>Entre ces deux groupes principaux, existent des roches intermédiaires entre plutoniques et volcaniques appelées </a:t>
            </a:r>
            <a:r>
              <a:rPr lang="fr-MA" b="1" spc="10" dirty="0">
                <a:solidFill>
                  <a:srgbClr val="00B05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roches filoniennes </a:t>
            </a:r>
            <a:r>
              <a:rPr lang="fr-MA" b="1" spc="10" dirty="0"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fr-MA" b="1" spc="10" dirty="0">
                <a:solidFill>
                  <a:srgbClr val="00B0F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filons ou dykes</a:t>
            </a:r>
            <a:r>
              <a:rPr lang="fr-MA" b="1" spc="10" dirty="0"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fr-MA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C505C32-D885-4588-9DA1-A208780313E6}"/>
              </a:ext>
            </a:extLst>
          </p:cNvPr>
          <p:cNvSpPr/>
          <p:nvPr/>
        </p:nvSpPr>
        <p:spPr>
          <a:xfrm>
            <a:off x="899592" y="483518"/>
            <a:ext cx="2732543" cy="392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fr-MA" b="1" dirty="0">
                <a:solidFill>
                  <a:srgbClr val="00B0F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IV.1. Roches magmatiques</a:t>
            </a:r>
            <a:r>
              <a:rPr lang="fr-MA" dirty="0">
                <a:solidFill>
                  <a:srgbClr val="00B0F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fr-MA" dirty="0">
              <a:solidFill>
                <a:srgbClr val="00B0F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4E49493-C97A-4B99-AE09-B48E29A46CA6}"/>
              </a:ext>
            </a:extLst>
          </p:cNvPr>
          <p:cNvPicPr/>
          <p:nvPr/>
        </p:nvPicPr>
        <p:blipFill rotWithShape="1">
          <a:blip r:embed="rId4"/>
          <a:srcRect l="5521" t="6873" r="3568" b="2975"/>
          <a:stretch/>
        </p:blipFill>
        <p:spPr bwMode="auto">
          <a:xfrm>
            <a:off x="2339752" y="2427734"/>
            <a:ext cx="5544616" cy="26089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BBED3E7-FAA2-4EC0-972F-8956F3BB2D50}"/>
              </a:ext>
            </a:extLst>
          </p:cNvPr>
          <p:cNvSpPr/>
          <p:nvPr/>
        </p:nvSpPr>
        <p:spPr>
          <a:xfrm>
            <a:off x="467544" y="51470"/>
            <a:ext cx="8496943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 defTabSz="685800">
              <a:spcBef>
                <a:spcPts val="750"/>
              </a:spcBef>
              <a:buClr>
                <a:srgbClr val="FF6600"/>
              </a:buClr>
              <a:buSzPct val="90000"/>
            </a:pPr>
            <a:r>
              <a:rPr lang="fr-MA" sz="2400" b="1" dirty="0">
                <a:solidFill>
                  <a:srgbClr val="F16C49"/>
                </a:solidFill>
                <a:latin typeface="Calibri"/>
                <a:ea typeface="+mj-ea"/>
                <a:cs typeface="+mj-cs"/>
              </a:rPr>
              <a:t>IV. Pétrographie et classification des roches</a:t>
            </a:r>
          </a:p>
        </p:txBody>
      </p:sp>
    </p:spTree>
    <p:extLst>
      <p:ext uri="{BB962C8B-B14F-4D97-AF65-F5344CB8AC3E}">
        <p14:creationId xmlns:p14="http://schemas.microsoft.com/office/powerpoint/2010/main" val="73730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6EB18-225C-4393-9F11-CFAB8B85E1B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04C7B35-2079-4354-A2BC-FCC1FDC64AC7}"/>
              </a:ext>
            </a:extLst>
          </p:cNvPr>
          <p:cNvSpPr/>
          <p:nvPr/>
        </p:nvSpPr>
        <p:spPr>
          <a:xfrm>
            <a:off x="323528" y="915566"/>
            <a:ext cx="8496944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fr-MA" b="1" spc="10" dirty="0">
                <a:ea typeface="Times New Roman" panose="02020603050405020304" pitchFamily="18" charset="0"/>
                <a:cs typeface="Arial" panose="020B0604020202020204" pitchFamily="34" charset="0"/>
              </a:rPr>
              <a:t>Elles sont formées à partir des roches existantes sont </a:t>
            </a:r>
            <a:r>
              <a:rPr lang="fr-MA" b="1" spc="1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altérées et érodées </a:t>
            </a:r>
            <a:r>
              <a:rPr lang="fr-MA" b="1" spc="10" dirty="0">
                <a:ea typeface="Times New Roman" panose="02020603050405020304" pitchFamily="18" charset="0"/>
                <a:cs typeface="Arial" panose="020B0604020202020204" pitchFamily="34" charset="0"/>
              </a:rPr>
              <a:t>(grains de sable, boue, débris), qui sont ensuite </a:t>
            </a:r>
            <a:r>
              <a:rPr lang="fr-MA" b="1" spc="1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transportés</a:t>
            </a:r>
            <a:r>
              <a:rPr lang="fr-MA" b="1" spc="10" dirty="0"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MA" b="1" spc="1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déposés</a:t>
            </a:r>
            <a:r>
              <a:rPr lang="fr-MA" b="1" spc="10" dirty="0">
                <a:ea typeface="Times New Roman" panose="02020603050405020304" pitchFamily="18" charset="0"/>
                <a:cs typeface="Arial" panose="020B0604020202020204" pitchFamily="34" charset="0"/>
              </a:rPr>
              <a:t> (sédiments meubles) et </a:t>
            </a:r>
            <a:r>
              <a:rPr lang="fr-MA" b="1" spc="1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consolidées par diagenèse </a:t>
            </a:r>
            <a:r>
              <a:rPr lang="fr-MA" b="1" spc="10" dirty="0">
                <a:ea typeface="Times New Roman" panose="02020603050405020304" pitchFamily="18" charset="0"/>
                <a:cs typeface="Arial" panose="020B0604020202020204" pitchFamily="34" charset="0"/>
              </a:rPr>
              <a:t>(roche indurée). </a:t>
            </a:r>
          </a:p>
          <a:p>
            <a:pPr algn="just">
              <a:spcAft>
                <a:spcPts val="600"/>
              </a:spcAft>
            </a:pPr>
            <a:r>
              <a:rPr lang="fr-MA" b="1" spc="10" dirty="0">
                <a:ea typeface="Times New Roman" panose="02020603050405020304" pitchFamily="18" charset="0"/>
                <a:cs typeface="Arial" panose="020B0604020202020204" pitchFamily="34" charset="0"/>
              </a:rPr>
              <a:t>Elles se déposent sous forme de </a:t>
            </a:r>
            <a:r>
              <a:rPr lang="fr-MA" b="1" spc="10" dirty="0">
                <a:solidFill>
                  <a:srgbClr val="00B05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couches superposées </a:t>
            </a:r>
            <a:r>
              <a:rPr lang="fr-MA" b="1" spc="10" dirty="0">
                <a:ea typeface="Times New Roman" panose="02020603050405020304" pitchFamily="18" charset="0"/>
                <a:cs typeface="Arial" panose="020B0604020202020204" pitchFamily="34" charset="0"/>
              </a:rPr>
              <a:t>et renferment généralement des </a:t>
            </a:r>
            <a:r>
              <a:rPr lang="fr-MA" b="1" spc="10" dirty="0">
                <a:solidFill>
                  <a:srgbClr val="00B05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fossiles</a:t>
            </a:r>
            <a:r>
              <a:rPr lang="fr-MA" b="1" spc="10" dirty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fr-MA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D396974-1239-47F6-AD84-A9D9B9F0477B}"/>
              </a:ext>
            </a:extLst>
          </p:cNvPr>
          <p:cNvSpPr/>
          <p:nvPr/>
        </p:nvSpPr>
        <p:spPr>
          <a:xfrm>
            <a:off x="971600" y="483518"/>
            <a:ext cx="2777427" cy="392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fr-MA" b="1" dirty="0">
                <a:solidFill>
                  <a:srgbClr val="00B0F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IV.2. Roches sédimentaires</a:t>
            </a:r>
            <a:r>
              <a:rPr lang="fr-MA" dirty="0">
                <a:solidFill>
                  <a:srgbClr val="00B0F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fr-MA" dirty="0">
              <a:solidFill>
                <a:srgbClr val="00B0F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5DEBB93-6422-4318-BC5F-4ECCCF9BC536}"/>
              </a:ext>
            </a:extLst>
          </p:cNvPr>
          <p:cNvSpPr/>
          <p:nvPr/>
        </p:nvSpPr>
        <p:spPr>
          <a:xfrm>
            <a:off x="467544" y="51470"/>
            <a:ext cx="8496943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 defTabSz="685800">
              <a:spcBef>
                <a:spcPts val="750"/>
              </a:spcBef>
              <a:buClr>
                <a:srgbClr val="FF6600"/>
              </a:buClr>
              <a:buSzPct val="90000"/>
            </a:pPr>
            <a:r>
              <a:rPr lang="fr-MA" sz="2400" b="1" dirty="0">
                <a:solidFill>
                  <a:srgbClr val="F16C49"/>
                </a:solidFill>
                <a:latin typeface="Calibri"/>
                <a:ea typeface="+mj-ea"/>
                <a:cs typeface="+mj-cs"/>
              </a:rPr>
              <a:t>IV. Pétrographie et classification des roches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B9C8B3FF-B567-482A-BE2A-21554FA826B3}"/>
              </a:ext>
            </a:extLst>
          </p:cNvPr>
          <p:cNvGrpSpPr/>
          <p:nvPr/>
        </p:nvGrpSpPr>
        <p:grpSpPr>
          <a:xfrm>
            <a:off x="1187624" y="2427734"/>
            <a:ext cx="5256584" cy="2664296"/>
            <a:chOff x="1187624" y="2427734"/>
            <a:chExt cx="5256584" cy="266429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ACE4C15A-F416-4213-807B-1066A1CD8F19}"/>
                </a:ext>
              </a:extLst>
            </p:cNvPr>
            <p:cNvGrpSpPr/>
            <p:nvPr/>
          </p:nvGrpSpPr>
          <p:grpSpPr>
            <a:xfrm>
              <a:off x="1187624" y="2427734"/>
              <a:ext cx="5256584" cy="2664296"/>
              <a:chOff x="1835696" y="2571750"/>
              <a:chExt cx="4896544" cy="2394208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406BB9D8-4542-4E5D-A9AD-529161ACF49D}"/>
                  </a:ext>
                </a:extLst>
              </p:cNvPr>
              <p:cNvPicPr/>
              <p:nvPr/>
            </p:nvPicPr>
            <p:blipFill rotWithShape="1">
              <a:blip r:embed="rId4"/>
              <a:srcRect b="7961"/>
              <a:stretch/>
            </p:blipFill>
            <p:spPr bwMode="auto">
              <a:xfrm>
                <a:off x="1835696" y="2571750"/>
                <a:ext cx="4896544" cy="2394208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5AB3A838-4066-4301-9B06-9FB75F77068F}"/>
                  </a:ext>
                </a:extLst>
              </p:cNvPr>
              <p:cNvSpPr txBox="1"/>
              <p:nvPr/>
            </p:nvSpPr>
            <p:spPr>
              <a:xfrm>
                <a:off x="5364088" y="2931790"/>
                <a:ext cx="1368152" cy="9233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fr-MA" dirty="0"/>
              </a:p>
              <a:p>
                <a:endParaRPr lang="fr-MA" dirty="0"/>
              </a:p>
              <a:p>
                <a:endParaRPr lang="fr-MA" dirty="0"/>
              </a:p>
            </p:txBody>
          </p: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A33B1055-E70E-4DBB-85A0-DDF3EE0E310A}"/>
                </a:ext>
              </a:extLst>
            </p:cNvPr>
            <p:cNvSpPr/>
            <p:nvPr/>
          </p:nvSpPr>
          <p:spPr>
            <a:xfrm>
              <a:off x="5148064" y="4731990"/>
              <a:ext cx="288000" cy="288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MA" sz="1600" b="1" dirty="0">
                  <a:solidFill>
                    <a:srgbClr val="FF0000"/>
                  </a:solidFill>
                </a:rPr>
                <a:t>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542BD982-66DC-46C4-BEEE-F1209F09AB21}"/>
                </a:ext>
              </a:extLst>
            </p:cNvPr>
            <p:cNvSpPr txBox="1"/>
            <p:nvPr/>
          </p:nvSpPr>
          <p:spPr>
            <a:xfrm>
              <a:off x="5392896" y="4760790"/>
              <a:ext cx="73289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MA" sz="10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Diagenèse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5824904-9AD7-47D4-A76C-3D0D68A8EF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6256" y="2209404"/>
            <a:ext cx="2003103" cy="288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4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6EB18-225C-4393-9F11-CFAB8B85E1B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32E008A-B704-40EF-9FC7-0B1118B5BB1F}"/>
              </a:ext>
            </a:extLst>
          </p:cNvPr>
          <p:cNvSpPr/>
          <p:nvPr/>
        </p:nvSpPr>
        <p:spPr>
          <a:xfrm>
            <a:off x="395536" y="915566"/>
            <a:ext cx="8352928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fr-MA" b="1" spc="10" dirty="0">
                <a:ea typeface="Times New Roman" panose="02020603050405020304" pitchFamily="18" charset="0"/>
                <a:cs typeface="Arial" panose="020B0604020202020204" pitchFamily="34" charset="0"/>
              </a:rPr>
              <a:t>Elles se forment lorsque des roches préexistantes ignées, sédimentaires ou même métamorphiques sont </a:t>
            </a:r>
            <a:r>
              <a:rPr lang="fr-MA" b="1" spc="10" dirty="0">
                <a:solidFill>
                  <a:srgbClr val="00B05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transformées </a:t>
            </a:r>
            <a:r>
              <a:rPr lang="fr-MA" b="1" spc="10" dirty="0">
                <a:ea typeface="Times New Roman" panose="02020603050405020304" pitchFamily="18" charset="0"/>
                <a:cs typeface="Arial" panose="020B0604020202020204" pitchFamily="34" charset="0"/>
              </a:rPr>
              <a:t>en profondeur de la Terre sous l'effet de la </a:t>
            </a:r>
            <a:r>
              <a:rPr lang="fr-MA" b="1" spc="10" dirty="0">
                <a:solidFill>
                  <a:srgbClr val="00B0F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pression</a:t>
            </a:r>
            <a:r>
              <a:rPr lang="fr-MA" b="1" spc="10" dirty="0">
                <a:ea typeface="Times New Roman" panose="02020603050405020304" pitchFamily="18" charset="0"/>
                <a:cs typeface="Arial" panose="020B0604020202020204" pitchFamily="34" charset="0"/>
              </a:rPr>
              <a:t> et la </a:t>
            </a:r>
            <a:r>
              <a:rPr lang="fr-MA" b="1" spc="1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température</a:t>
            </a:r>
            <a:r>
              <a:rPr lang="fr-MA" b="1" spc="10" dirty="0">
                <a:ea typeface="Times New Roman" panose="02020603050405020304" pitchFamily="18" charset="0"/>
                <a:cs typeface="Arial" panose="020B0604020202020204" pitchFamily="34" charset="0"/>
              </a:rPr>
              <a:t>, sans qu'elles ne fondent complètement. </a:t>
            </a:r>
          </a:p>
          <a:p>
            <a:pPr algn="just">
              <a:spcAft>
                <a:spcPts val="600"/>
              </a:spcAft>
            </a:pPr>
            <a:r>
              <a:rPr lang="fr-MA" b="1" spc="10" dirty="0">
                <a:ea typeface="Times New Roman" panose="02020603050405020304" pitchFamily="18" charset="0"/>
                <a:cs typeface="Arial" panose="020B0604020202020204" pitchFamily="34" charset="0"/>
              </a:rPr>
              <a:t>On trouve 2 types de métamorphismes :</a:t>
            </a:r>
            <a:endParaRPr lang="fr-MA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2D7DB79-E2EA-4C8D-AAC6-2E9CC9192098}"/>
              </a:ext>
            </a:extLst>
          </p:cNvPr>
          <p:cNvSpPr/>
          <p:nvPr/>
        </p:nvSpPr>
        <p:spPr>
          <a:xfrm>
            <a:off x="827584" y="483518"/>
            <a:ext cx="3075457" cy="392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fr-MA" b="1" dirty="0">
                <a:solidFill>
                  <a:srgbClr val="00B0F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IV.3. Roches métamorphiques</a:t>
            </a:r>
            <a:r>
              <a:rPr lang="fr-MA" dirty="0">
                <a:solidFill>
                  <a:srgbClr val="00B0F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fr-MA" dirty="0">
              <a:solidFill>
                <a:srgbClr val="00B0F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FIG4">
            <a:extLst>
              <a:ext uri="{FF2B5EF4-FFF2-40B4-BE49-F238E27FC236}">
                <a16:creationId xmlns:a16="http://schemas.microsoft.com/office/drawing/2014/main" xmlns="" id="{4F6D1EAB-274E-459F-88EC-87C02366D379}"/>
              </a:ext>
            </a:extLst>
          </p:cNvPr>
          <p:cNvPicPr/>
          <p:nvPr/>
        </p:nvPicPr>
        <p:blipFill rotWithShape="1">
          <a:blip r:embed="rId4"/>
          <a:srcRect l="549" r="44369" b="8398"/>
          <a:stretch/>
        </p:blipFill>
        <p:spPr bwMode="auto">
          <a:xfrm>
            <a:off x="1233259" y="2268825"/>
            <a:ext cx="2767330" cy="24631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Les roches métamorphiques et le métamorphisme">
            <a:extLst>
              <a:ext uri="{FF2B5EF4-FFF2-40B4-BE49-F238E27FC236}">
                <a16:creationId xmlns:a16="http://schemas.microsoft.com/office/drawing/2014/main" xmlns="" id="{B2357C60-E1E5-4D06-B5BF-B645A6116E2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683" y="2499742"/>
            <a:ext cx="2592288" cy="227237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Box 38">
            <a:extLst>
              <a:ext uri="{FF2B5EF4-FFF2-40B4-BE49-F238E27FC236}">
                <a16:creationId xmlns:a16="http://schemas.microsoft.com/office/drawing/2014/main" xmlns="" id="{ECB5368D-9492-4882-9393-0D04CD9199E9}"/>
              </a:ext>
            </a:extLst>
          </p:cNvPr>
          <p:cNvSpPr txBox="1"/>
          <p:nvPr/>
        </p:nvSpPr>
        <p:spPr>
          <a:xfrm>
            <a:off x="7043137" y="3579862"/>
            <a:ext cx="1417295" cy="475486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fr-MA" sz="1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Auréole métamorphique</a:t>
            </a:r>
            <a:endParaRPr lang="fr-MA" sz="24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39">
            <a:extLst>
              <a:ext uri="{FF2B5EF4-FFF2-40B4-BE49-F238E27FC236}">
                <a16:creationId xmlns:a16="http://schemas.microsoft.com/office/drawing/2014/main" xmlns="" id="{F6865DF4-53FE-4E57-99D3-CA51BF674C80}"/>
              </a:ext>
            </a:extLst>
          </p:cNvPr>
          <p:cNvSpPr txBox="1"/>
          <p:nvPr/>
        </p:nvSpPr>
        <p:spPr>
          <a:xfrm>
            <a:off x="7108111" y="3075806"/>
            <a:ext cx="1152128" cy="36004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50000"/>
              </a:lnSpc>
              <a:spcAft>
                <a:spcPts val="0"/>
              </a:spcAft>
            </a:pPr>
            <a:r>
              <a:rPr lang="fr-MA" sz="11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Encaissant</a:t>
            </a:r>
            <a:endParaRPr lang="fr-MA" sz="2000" dirty="0"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C7DAD03F-6E50-43B6-B8B1-D2A6E9791AA5}"/>
              </a:ext>
            </a:extLst>
          </p:cNvPr>
          <p:cNvSpPr/>
          <p:nvPr/>
        </p:nvSpPr>
        <p:spPr>
          <a:xfrm>
            <a:off x="5401021" y="3212788"/>
            <a:ext cx="1354455" cy="1512168"/>
          </a:xfrm>
          <a:custGeom>
            <a:avLst/>
            <a:gdLst>
              <a:gd name="connsiteX0" fmla="*/ 708660 w 1912620"/>
              <a:gd name="connsiteY0" fmla="*/ 2011680 h 2034540"/>
              <a:gd name="connsiteX1" fmla="*/ 777240 w 1912620"/>
              <a:gd name="connsiteY1" fmla="*/ 1851660 h 2034540"/>
              <a:gd name="connsiteX2" fmla="*/ 838200 w 1912620"/>
              <a:gd name="connsiteY2" fmla="*/ 1805940 h 2034540"/>
              <a:gd name="connsiteX3" fmla="*/ 967740 w 1912620"/>
              <a:gd name="connsiteY3" fmla="*/ 1775460 h 2034540"/>
              <a:gd name="connsiteX4" fmla="*/ 1089660 w 1912620"/>
              <a:gd name="connsiteY4" fmla="*/ 1546860 h 2034540"/>
              <a:gd name="connsiteX5" fmla="*/ 1287780 w 1912620"/>
              <a:gd name="connsiteY5" fmla="*/ 1539240 h 2034540"/>
              <a:gd name="connsiteX6" fmla="*/ 1478280 w 1912620"/>
              <a:gd name="connsiteY6" fmla="*/ 1524000 h 2034540"/>
              <a:gd name="connsiteX7" fmla="*/ 1623060 w 1912620"/>
              <a:gd name="connsiteY7" fmla="*/ 1455420 h 2034540"/>
              <a:gd name="connsiteX8" fmla="*/ 1668780 w 1912620"/>
              <a:gd name="connsiteY8" fmla="*/ 1303020 h 2034540"/>
              <a:gd name="connsiteX9" fmla="*/ 1676400 w 1912620"/>
              <a:gd name="connsiteY9" fmla="*/ 982980 h 2034540"/>
              <a:gd name="connsiteX10" fmla="*/ 1661160 w 1912620"/>
              <a:gd name="connsiteY10" fmla="*/ 800100 h 2034540"/>
              <a:gd name="connsiteX11" fmla="*/ 1600200 w 1912620"/>
              <a:gd name="connsiteY11" fmla="*/ 678180 h 2034540"/>
              <a:gd name="connsiteX12" fmla="*/ 1463040 w 1912620"/>
              <a:gd name="connsiteY12" fmla="*/ 685800 h 2034540"/>
              <a:gd name="connsiteX13" fmla="*/ 1386840 w 1912620"/>
              <a:gd name="connsiteY13" fmla="*/ 647700 h 2034540"/>
              <a:gd name="connsiteX14" fmla="*/ 1318260 w 1912620"/>
              <a:gd name="connsiteY14" fmla="*/ 495300 h 2034540"/>
              <a:gd name="connsiteX15" fmla="*/ 1234440 w 1912620"/>
              <a:gd name="connsiteY15" fmla="*/ 388620 h 2034540"/>
              <a:gd name="connsiteX16" fmla="*/ 1173480 w 1912620"/>
              <a:gd name="connsiteY16" fmla="*/ 228600 h 2034540"/>
              <a:gd name="connsiteX17" fmla="*/ 975360 w 1912620"/>
              <a:gd name="connsiteY17" fmla="*/ 190500 h 2034540"/>
              <a:gd name="connsiteX18" fmla="*/ 838200 w 1912620"/>
              <a:gd name="connsiteY18" fmla="*/ 190500 h 2034540"/>
              <a:gd name="connsiteX19" fmla="*/ 701040 w 1912620"/>
              <a:gd name="connsiteY19" fmla="*/ 190500 h 2034540"/>
              <a:gd name="connsiteX20" fmla="*/ 594360 w 1912620"/>
              <a:gd name="connsiteY20" fmla="*/ 213360 h 2034540"/>
              <a:gd name="connsiteX21" fmla="*/ 502920 w 1912620"/>
              <a:gd name="connsiteY21" fmla="*/ 350520 h 2034540"/>
              <a:gd name="connsiteX22" fmla="*/ 464820 w 1912620"/>
              <a:gd name="connsiteY22" fmla="*/ 434340 h 2034540"/>
              <a:gd name="connsiteX23" fmla="*/ 365760 w 1912620"/>
              <a:gd name="connsiteY23" fmla="*/ 563880 h 2034540"/>
              <a:gd name="connsiteX24" fmla="*/ 243840 w 1912620"/>
              <a:gd name="connsiteY24" fmla="*/ 731520 h 2034540"/>
              <a:gd name="connsiteX25" fmla="*/ 198120 w 1912620"/>
              <a:gd name="connsiteY25" fmla="*/ 868680 h 2034540"/>
              <a:gd name="connsiteX26" fmla="*/ 190500 w 1912620"/>
              <a:gd name="connsiteY26" fmla="*/ 1051560 h 2034540"/>
              <a:gd name="connsiteX27" fmla="*/ 182880 w 1912620"/>
              <a:gd name="connsiteY27" fmla="*/ 1257300 h 2034540"/>
              <a:gd name="connsiteX28" fmla="*/ 297180 w 1912620"/>
              <a:gd name="connsiteY28" fmla="*/ 1363980 h 2034540"/>
              <a:gd name="connsiteX29" fmla="*/ 419100 w 1912620"/>
              <a:gd name="connsiteY29" fmla="*/ 1447800 h 2034540"/>
              <a:gd name="connsiteX30" fmla="*/ 525780 w 1912620"/>
              <a:gd name="connsiteY30" fmla="*/ 1531620 h 2034540"/>
              <a:gd name="connsiteX31" fmla="*/ 571500 w 1912620"/>
              <a:gd name="connsiteY31" fmla="*/ 1600200 h 2034540"/>
              <a:gd name="connsiteX32" fmla="*/ 548640 w 1912620"/>
              <a:gd name="connsiteY32" fmla="*/ 1684020 h 2034540"/>
              <a:gd name="connsiteX33" fmla="*/ 541020 w 1912620"/>
              <a:gd name="connsiteY33" fmla="*/ 1744980 h 2034540"/>
              <a:gd name="connsiteX34" fmla="*/ 556260 w 1912620"/>
              <a:gd name="connsiteY34" fmla="*/ 1866900 h 2034540"/>
              <a:gd name="connsiteX35" fmla="*/ 541020 w 1912620"/>
              <a:gd name="connsiteY35" fmla="*/ 1958340 h 2034540"/>
              <a:gd name="connsiteX36" fmla="*/ 502920 w 1912620"/>
              <a:gd name="connsiteY36" fmla="*/ 2026920 h 2034540"/>
              <a:gd name="connsiteX37" fmla="*/ 396240 w 1912620"/>
              <a:gd name="connsiteY37" fmla="*/ 2026920 h 2034540"/>
              <a:gd name="connsiteX38" fmla="*/ 289560 w 1912620"/>
              <a:gd name="connsiteY38" fmla="*/ 2011680 h 2034540"/>
              <a:gd name="connsiteX39" fmla="*/ 358140 w 1912620"/>
              <a:gd name="connsiteY39" fmla="*/ 1805940 h 2034540"/>
              <a:gd name="connsiteX40" fmla="*/ 342900 w 1912620"/>
              <a:gd name="connsiteY40" fmla="*/ 1645920 h 2034540"/>
              <a:gd name="connsiteX41" fmla="*/ 228600 w 1912620"/>
              <a:gd name="connsiteY41" fmla="*/ 1524000 h 2034540"/>
              <a:gd name="connsiteX42" fmla="*/ 129540 w 1912620"/>
              <a:gd name="connsiteY42" fmla="*/ 1379220 h 2034540"/>
              <a:gd name="connsiteX43" fmla="*/ 30480 w 1912620"/>
              <a:gd name="connsiteY43" fmla="*/ 1203960 h 2034540"/>
              <a:gd name="connsiteX44" fmla="*/ 0 w 1912620"/>
              <a:gd name="connsiteY44" fmla="*/ 1013460 h 2034540"/>
              <a:gd name="connsiteX45" fmla="*/ 0 w 1912620"/>
              <a:gd name="connsiteY45" fmla="*/ 815340 h 2034540"/>
              <a:gd name="connsiteX46" fmla="*/ 83820 w 1912620"/>
              <a:gd name="connsiteY46" fmla="*/ 647700 h 2034540"/>
              <a:gd name="connsiteX47" fmla="*/ 152400 w 1912620"/>
              <a:gd name="connsiteY47" fmla="*/ 510540 h 2034540"/>
              <a:gd name="connsiteX48" fmla="*/ 266700 w 1912620"/>
              <a:gd name="connsiteY48" fmla="*/ 373380 h 2034540"/>
              <a:gd name="connsiteX49" fmla="*/ 381000 w 1912620"/>
              <a:gd name="connsiteY49" fmla="*/ 205740 h 2034540"/>
              <a:gd name="connsiteX50" fmla="*/ 441960 w 1912620"/>
              <a:gd name="connsiteY50" fmla="*/ 91440 h 2034540"/>
              <a:gd name="connsiteX51" fmla="*/ 701040 w 1912620"/>
              <a:gd name="connsiteY51" fmla="*/ 53340 h 2034540"/>
              <a:gd name="connsiteX52" fmla="*/ 807720 w 1912620"/>
              <a:gd name="connsiteY52" fmla="*/ 0 h 2034540"/>
              <a:gd name="connsiteX53" fmla="*/ 1005840 w 1912620"/>
              <a:gd name="connsiteY53" fmla="*/ 0 h 2034540"/>
              <a:gd name="connsiteX54" fmla="*/ 1188720 w 1912620"/>
              <a:gd name="connsiteY54" fmla="*/ 53340 h 2034540"/>
              <a:gd name="connsiteX55" fmla="*/ 1348740 w 1912620"/>
              <a:gd name="connsiteY55" fmla="*/ 167640 h 2034540"/>
              <a:gd name="connsiteX56" fmla="*/ 1432560 w 1912620"/>
              <a:gd name="connsiteY56" fmla="*/ 220980 h 2034540"/>
              <a:gd name="connsiteX57" fmla="*/ 1485900 w 1912620"/>
              <a:gd name="connsiteY57" fmla="*/ 373380 h 2034540"/>
              <a:gd name="connsiteX58" fmla="*/ 1539240 w 1912620"/>
              <a:gd name="connsiteY58" fmla="*/ 518160 h 2034540"/>
              <a:gd name="connsiteX59" fmla="*/ 1653540 w 1912620"/>
              <a:gd name="connsiteY59" fmla="*/ 586740 h 2034540"/>
              <a:gd name="connsiteX60" fmla="*/ 1798320 w 1912620"/>
              <a:gd name="connsiteY60" fmla="*/ 617220 h 2034540"/>
              <a:gd name="connsiteX61" fmla="*/ 1844040 w 1912620"/>
              <a:gd name="connsiteY61" fmla="*/ 777240 h 2034540"/>
              <a:gd name="connsiteX62" fmla="*/ 1866900 w 1912620"/>
              <a:gd name="connsiteY62" fmla="*/ 998220 h 2034540"/>
              <a:gd name="connsiteX63" fmla="*/ 1912620 w 1912620"/>
              <a:gd name="connsiteY63" fmla="*/ 1158240 h 2034540"/>
              <a:gd name="connsiteX64" fmla="*/ 1889760 w 1912620"/>
              <a:gd name="connsiteY64" fmla="*/ 1348740 h 2034540"/>
              <a:gd name="connsiteX65" fmla="*/ 1783080 w 1912620"/>
              <a:gd name="connsiteY65" fmla="*/ 1508760 h 2034540"/>
              <a:gd name="connsiteX66" fmla="*/ 1653540 w 1912620"/>
              <a:gd name="connsiteY66" fmla="*/ 1607820 h 2034540"/>
              <a:gd name="connsiteX67" fmla="*/ 1424940 w 1912620"/>
              <a:gd name="connsiteY67" fmla="*/ 1722120 h 2034540"/>
              <a:gd name="connsiteX68" fmla="*/ 1287780 w 1912620"/>
              <a:gd name="connsiteY68" fmla="*/ 1729740 h 2034540"/>
              <a:gd name="connsiteX69" fmla="*/ 1165860 w 1912620"/>
              <a:gd name="connsiteY69" fmla="*/ 1752600 h 2034540"/>
              <a:gd name="connsiteX70" fmla="*/ 1120140 w 1912620"/>
              <a:gd name="connsiteY70" fmla="*/ 1866900 h 2034540"/>
              <a:gd name="connsiteX71" fmla="*/ 937260 w 1912620"/>
              <a:gd name="connsiteY71" fmla="*/ 1882140 h 2034540"/>
              <a:gd name="connsiteX72" fmla="*/ 868680 w 1912620"/>
              <a:gd name="connsiteY72" fmla="*/ 2034540 h 2034540"/>
              <a:gd name="connsiteX73" fmla="*/ 708660 w 1912620"/>
              <a:gd name="connsiteY73" fmla="*/ 2011680 h 2034540"/>
              <a:gd name="connsiteX0" fmla="*/ 708660 w 1912620"/>
              <a:gd name="connsiteY0" fmla="*/ 2011680 h 2034540"/>
              <a:gd name="connsiteX1" fmla="*/ 777240 w 1912620"/>
              <a:gd name="connsiteY1" fmla="*/ 1851660 h 2034540"/>
              <a:gd name="connsiteX2" fmla="*/ 838200 w 1912620"/>
              <a:gd name="connsiteY2" fmla="*/ 1805940 h 2034540"/>
              <a:gd name="connsiteX3" fmla="*/ 967740 w 1912620"/>
              <a:gd name="connsiteY3" fmla="*/ 1775460 h 2034540"/>
              <a:gd name="connsiteX4" fmla="*/ 1034222 w 1912620"/>
              <a:gd name="connsiteY4" fmla="*/ 1512951 h 2034540"/>
              <a:gd name="connsiteX5" fmla="*/ 1287780 w 1912620"/>
              <a:gd name="connsiteY5" fmla="*/ 1539240 h 2034540"/>
              <a:gd name="connsiteX6" fmla="*/ 1478280 w 1912620"/>
              <a:gd name="connsiteY6" fmla="*/ 1524000 h 2034540"/>
              <a:gd name="connsiteX7" fmla="*/ 1623060 w 1912620"/>
              <a:gd name="connsiteY7" fmla="*/ 1455420 h 2034540"/>
              <a:gd name="connsiteX8" fmla="*/ 1668780 w 1912620"/>
              <a:gd name="connsiteY8" fmla="*/ 1303020 h 2034540"/>
              <a:gd name="connsiteX9" fmla="*/ 1676400 w 1912620"/>
              <a:gd name="connsiteY9" fmla="*/ 982980 h 2034540"/>
              <a:gd name="connsiteX10" fmla="*/ 1661160 w 1912620"/>
              <a:gd name="connsiteY10" fmla="*/ 800100 h 2034540"/>
              <a:gd name="connsiteX11" fmla="*/ 1600200 w 1912620"/>
              <a:gd name="connsiteY11" fmla="*/ 678180 h 2034540"/>
              <a:gd name="connsiteX12" fmla="*/ 1463040 w 1912620"/>
              <a:gd name="connsiteY12" fmla="*/ 685800 h 2034540"/>
              <a:gd name="connsiteX13" fmla="*/ 1386840 w 1912620"/>
              <a:gd name="connsiteY13" fmla="*/ 647700 h 2034540"/>
              <a:gd name="connsiteX14" fmla="*/ 1318260 w 1912620"/>
              <a:gd name="connsiteY14" fmla="*/ 495300 h 2034540"/>
              <a:gd name="connsiteX15" fmla="*/ 1234440 w 1912620"/>
              <a:gd name="connsiteY15" fmla="*/ 388620 h 2034540"/>
              <a:gd name="connsiteX16" fmla="*/ 1173480 w 1912620"/>
              <a:gd name="connsiteY16" fmla="*/ 228600 h 2034540"/>
              <a:gd name="connsiteX17" fmla="*/ 975360 w 1912620"/>
              <a:gd name="connsiteY17" fmla="*/ 190500 h 2034540"/>
              <a:gd name="connsiteX18" fmla="*/ 838200 w 1912620"/>
              <a:gd name="connsiteY18" fmla="*/ 190500 h 2034540"/>
              <a:gd name="connsiteX19" fmla="*/ 701040 w 1912620"/>
              <a:gd name="connsiteY19" fmla="*/ 190500 h 2034540"/>
              <a:gd name="connsiteX20" fmla="*/ 594360 w 1912620"/>
              <a:gd name="connsiteY20" fmla="*/ 213360 h 2034540"/>
              <a:gd name="connsiteX21" fmla="*/ 502920 w 1912620"/>
              <a:gd name="connsiteY21" fmla="*/ 350520 h 2034540"/>
              <a:gd name="connsiteX22" fmla="*/ 464820 w 1912620"/>
              <a:gd name="connsiteY22" fmla="*/ 434340 h 2034540"/>
              <a:gd name="connsiteX23" fmla="*/ 365760 w 1912620"/>
              <a:gd name="connsiteY23" fmla="*/ 563880 h 2034540"/>
              <a:gd name="connsiteX24" fmla="*/ 243840 w 1912620"/>
              <a:gd name="connsiteY24" fmla="*/ 731520 h 2034540"/>
              <a:gd name="connsiteX25" fmla="*/ 198120 w 1912620"/>
              <a:gd name="connsiteY25" fmla="*/ 868680 h 2034540"/>
              <a:gd name="connsiteX26" fmla="*/ 190500 w 1912620"/>
              <a:gd name="connsiteY26" fmla="*/ 1051560 h 2034540"/>
              <a:gd name="connsiteX27" fmla="*/ 182880 w 1912620"/>
              <a:gd name="connsiteY27" fmla="*/ 1257300 h 2034540"/>
              <a:gd name="connsiteX28" fmla="*/ 297180 w 1912620"/>
              <a:gd name="connsiteY28" fmla="*/ 1363980 h 2034540"/>
              <a:gd name="connsiteX29" fmla="*/ 419100 w 1912620"/>
              <a:gd name="connsiteY29" fmla="*/ 1447800 h 2034540"/>
              <a:gd name="connsiteX30" fmla="*/ 525780 w 1912620"/>
              <a:gd name="connsiteY30" fmla="*/ 1531620 h 2034540"/>
              <a:gd name="connsiteX31" fmla="*/ 571500 w 1912620"/>
              <a:gd name="connsiteY31" fmla="*/ 1600200 h 2034540"/>
              <a:gd name="connsiteX32" fmla="*/ 548640 w 1912620"/>
              <a:gd name="connsiteY32" fmla="*/ 1684020 h 2034540"/>
              <a:gd name="connsiteX33" fmla="*/ 541020 w 1912620"/>
              <a:gd name="connsiteY33" fmla="*/ 1744980 h 2034540"/>
              <a:gd name="connsiteX34" fmla="*/ 556260 w 1912620"/>
              <a:gd name="connsiteY34" fmla="*/ 1866900 h 2034540"/>
              <a:gd name="connsiteX35" fmla="*/ 541020 w 1912620"/>
              <a:gd name="connsiteY35" fmla="*/ 1958340 h 2034540"/>
              <a:gd name="connsiteX36" fmla="*/ 502920 w 1912620"/>
              <a:gd name="connsiteY36" fmla="*/ 2026920 h 2034540"/>
              <a:gd name="connsiteX37" fmla="*/ 396240 w 1912620"/>
              <a:gd name="connsiteY37" fmla="*/ 2026920 h 2034540"/>
              <a:gd name="connsiteX38" fmla="*/ 289560 w 1912620"/>
              <a:gd name="connsiteY38" fmla="*/ 2011680 h 2034540"/>
              <a:gd name="connsiteX39" fmla="*/ 358140 w 1912620"/>
              <a:gd name="connsiteY39" fmla="*/ 1805940 h 2034540"/>
              <a:gd name="connsiteX40" fmla="*/ 342900 w 1912620"/>
              <a:gd name="connsiteY40" fmla="*/ 1645920 h 2034540"/>
              <a:gd name="connsiteX41" fmla="*/ 228600 w 1912620"/>
              <a:gd name="connsiteY41" fmla="*/ 1524000 h 2034540"/>
              <a:gd name="connsiteX42" fmla="*/ 129540 w 1912620"/>
              <a:gd name="connsiteY42" fmla="*/ 1379220 h 2034540"/>
              <a:gd name="connsiteX43" fmla="*/ 30480 w 1912620"/>
              <a:gd name="connsiteY43" fmla="*/ 1203960 h 2034540"/>
              <a:gd name="connsiteX44" fmla="*/ 0 w 1912620"/>
              <a:gd name="connsiteY44" fmla="*/ 1013460 h 2034540"/>
              <a:gd name="connsiteX45" fmla="*/ 0 w 1912620"/>
              <a:gd name="connsiteY45" fmla="*/ 815340 h 2034540"/>
              <a:gd name="connsiteX46" fmla="*/ 83820 w 1912620"/>
              <a:gd name="connsiteY46" fmla="*/ 647700 h 2034540"/>
              <a:gd name="connsiteX47" fmla="*/ 152400 w 1912620"/>
              <a:gd name="connsiteY47" fmla="*/ 510540 h 2034540"/>
              <a:gd name="connsiteX48" fmla="*/ 266700 w 1912620"/>
              <a:gd name="connsiteY48" fmla="*/ 373380 h 2034540"/>
              <a:gd name="connsiteX49" fmla="*/ 381000 w 1912620"/>
              <a:gd name="connsiteY49" fmla="*/ 205740 h 2034540"/>
              <a:gd name="connsiteX50" fmla="*/ 441960 w 1912620"/>
              <a:gd name="connsiteY50" fmla="*/ 91440 h 2034540"/>
              <a:gd name="connsiteX51" fmla="*/ 701040 w 1912620"/>
              <a:gd name="connsiteY51" fmla="*/ 53340 h 2034540"/>
              <a:gd name="connsiteX52" fmla="*/ 807720 w 1912620"/>
              <a:gd name="connsiteY52" fmla="*/ 0 h 2034540"/>
              <a:gd name="connsiteX53" fmla="*/ 1005840 w 1912620"/>
              <a:gd name="connsiteY53" fmla="*/ 0 h 2034540"/>
              <a:gd name="connsiteX54" fmla="*/ 1188720 w 1912620"/>
              <a:gd name="connsiteY54" fmla="*/ 53340 h 2034540"/>
              <a:gd name="connsiteX55" fmla="*/ 1348740 w 1912620"/>
              <a:gd name="connsiteY55" fmla="*/ 167640 h 2034540"/>
              <a:gd name="connsiteX56" fmla="*/ 1432560 w 1912620"/>
              <a:gd name="connsiteY56" fmla="*/ 220980 h 2034540"/>
              <a:gd name="connsiteX57" fmla="*/ 1485900 w 1912620"/>
              <a:gd name="connsiteY57" fmla="*/ 373380 h 2034540"/>
              <a:gd name="connsiteX58" fmla="*/ 1539240 w 1912620"/>
              <a:gd name="connsiteY58" fmla="*/ 518160 h 2034540"/>
              <a:gd name="connsiteX59" fmla="*/ 1653540 w 1912620"/>
              <a:gd name="connsiteY59" fmla="*/ 586740 h 2034540"/>
              <a:gd name="connsiteX60" fmla="*/ 1798320 w 1912620"/>
              <a:gd name="connsiteY60" fmla="*/ 617220 h 2034540"/>
              <a:gd name="connsiteX61" fmla="*/ 1844040 w 1912620"/>
              <a:gd name="connsiteY61" fmla="*/ 777240 h 2034540"/>
              <a:gd name="connsiteX62" fmla="*/ 1866900 w 1912620"/>
              <a:gd name="connsiteY62" fmla="*/ 998220 h 2034540"/>
              <a:gd name="connsiteX63" fmla="*/ 1912620 w 1912620"/>
              <a:gd name="connsiteY63" fmla="*/ 1158240 h 2034540"/>
              <a:gd name="connsiteX64" fmla="*/ 1889760 w 1912620"/>
              <a:gd name="connsiteY64" fmla="*/ 1348740 h 2034540"/>
              <a:gd name="connsiteX65" fmla="*/ 1783080 w 1912620"/>
              <a:gd name="connsiteY65" fmla="*/ 1508760 h 2034540"/>
              <a:gd name="connsiteX66" fmla="*/ 1653540 w 1912620"/>
              <a:gd name="connsiteY66" fmla="*/ 1607820 h 2034540"/>
              <a:gd name="connsiteX67" fmla="*/ 1424940 w 1912620"/>
              <a:gd name="connsiteY67" fmla="*/ 1722120 h 2034540"/>
              <a:gd name="connsiteX68" fmla="*/ 1287780 w 1912620"/>
              <a:gd name="connsiteY68" fmla="*/ 1729740 h 2034540"/>
              <a:gd name="connsiteX69" fmla="*/ 1165860 w 1912620"/>
              <a:gd name="connsiteY69" fmla="*/ 1752600 h 2034540"/>
              <a:gd name="connsiteX70" fmla="*/ 1120140 w 1912620"/>
              <a:gd name="connsiteY70" fmla="*/ 1866900 h 2034540"/>
              <a:gd name="connsiteX71" fmla="*/ 937260 w 1912620"/>
              <a:gd name="connsiteY71" fmla="*/ 1882140 h 2034540"/>
              <a:gd name="connsiteX72" fmla="*/ 868680 w 1912620"/>
              <a:gd name="connsiteY72" fmla="*/ 2034540 h 2034540"/>
              <a:gd name="connsiteX73" fmla="*/ 708660 w 1912620"/>
              <a:gd name="connsiteY73" fmla="*/ 2011680 h 2034540"/>
              <a:gd name="connsiteX0" fmla="*/ 708660 w 1912620"/>
              <a:gd name="connsiteY0" fmla="*/ 2011680 h 2034540"/>
              <a:gd name="connsiteX1" fmla="*/ 777240 w 1912620"/>
              <a:gd name="connsiteY1" fmla="*/ 1851660 h 2034540"/>
              <a:gd name="connsiteX2" fmla="*/ 838200 w 1912620"/>
              <a:gd name="connsiteY2" fmla="*/ 1805940 h 2034540"/>
              <a:gd name="connsiteX3" fmla="*/ 930781 w 1912620"/>
              <a:gd name="connsiteY3" fmla="*/ 1741551 h 2034540"/>
              <a:gd name="connsiteX4" fmla="*/ 1034222 w 1912620"/>
              <a:gd name="connsiteY4" fmla="*/ 1512951 h 2034540"/>
              <a:gd name="connsiteX5" fmla="*/ 1287780 w 1912620"/>
              <a:gd name="connsiteY5" fmla="*/ 1539240 h 2034540"/>
              <a:gd name="connsiteX6" fmla="*/ 1478280 w 1912620"/>
              <a:gd name="connsiteY6" fmla="*/ 1524000 h 2034540"/>
              <a:gd name="connsiteX7" fmla="*/ 1623060 w 1912620"/>
              <a:gd name="connsiteY7" fmla="*/ 1455420 h 2034540"/>
              <a:gd name="connsiteX8" fmla="*/ 1668780 w 1912620"/>
              <a:gd name="connsiteY8" fmla="*/ 1303020 h 2034540"/>
              <a:gd name="connsiteX9" fmla="*/ 1676400 w 1912620"/>
              <a:gd name="connsiteY9" fmla="*/ 982980 h 2034540"/>
              <a:gd name="connsiteX10" fmla="*/ 1661160 w 1912620"/>
              <a:gd name="connsiteY10" fmla="*/ 800100 h 2034540"/>
              <a:gd name="connsiteX11" fmla="*/ 1600200 w 1912620"/>
              <a:gd name="connsiteY11" fmla="*/ 678180 h 2034540"/>
              <a:gd name="connsiteX12" fmla="*/ 1463040 w 1912620"/>
              <a:gd name="connsiteY12" fmla="*/ 685800 h 2034540"/>
              <a:gd name="connsiteX13" fmla="*/ 1386840 w 1912620"/>
              <a:gd name="connsiteY13" fmla="*/ 647700 h 2034540"/>
              <a:gd name="connsiteX14" fmla="*/ 1318260 w 1912620"/>
              <a:gd name="connsiteY14" fmla="*/ 495300 h 2034540"/>
              <a:gd name="connsiteX15" fmla="*/ 1234440 w 1912620"/>
              <a:gd name="connsiteY15" fmla="*/ 388620 h 2034540"/>
              <a:gd name="connsiteX16" fmla="*/ 1173480 w 1912620"/>
              <a:gd name="connsiteY16" fmla="*/ 228600 h 2034540"/>
              <a:gd name="connsiteX17" fmla="*/ 975360 w 1912620"/>
              <a:gd name="connsiteY17" fmla="*/ 190500 h 2034540"/>
              <a:gd name="connsiteX18" fmla="*/ 838200 w 1912620"/>
              <a:gd name="connsiteY18" fmla="*/ 190500 h 2034540"/>
              <a:gd name="connsiteX19" fmla="*/ 701040 w 1912620"/>
              <a:gd name="connsiteY19" fmla="*/ 190500 h 2034540"/>
              <a:gd name="connsiteX20" fmla="*/ 594360 w 1912620"/>
              <a:gd name="connsiteY20" fmla="*/ 213360 h 2034540"/>
              <a:gd name="connsiteX21" fmla="*/ 502920 w 1912620"/>
              <a:gd name="connsiteY21" fmla="*/ 350520 h 2034540"/>
              <a:gd name="connsiteX22" fmla="*/ 464820 w 1912620"/>
              <a:gd name="connsiteY22" fmla="*/ 434340 h 2034540"/>
              <a:gd name="connsiteX23" fmla="*/ 365760 w 1912620"/>
              <a:gd name="connsiteY23" fmla="*/ 563880 h 2034540"/>
              <a:gd name="connsiteX24" fmla="*/ 243840 w 1912620"/>
              <a:gd name="connsiteY24" fmla="*/ 731520 h 2034540"/>
              <a:gd name="connsiteX25" fmla="*/ 198120 w 1912620"/>
              <a:gd name="connsiteY25" fmla="*/ 868680 h 2034540"/>
              <a:gd name="connsiteX26" fmla="*/ 190500 w 1912620"/>
              <a:gd name="connsiteY26" fmla="*/ 1051560 h 2034540"/>
              <a:gd name="connsiteX27" fmla="*/ 182880 w 1912620"/>
              <a:gd name="connsiteY27" fmla="*/ 1257300 h 2034540"/>
              <a:gd name="connsiteX28" fmla="*/ 297180 w 1912620"/>
              <a:gd name="connsiteY28" fmla="*/ 1363980 h 2034540"/>
              <a:gd name="connsiteX29" fmla="*/ 419100 w 1912620"/>
              <a:gd name="connsiteY29" fmla="*/ 1447800 h 2034540"/>
              <a:gd name="connsiteX30" fmla="*/ 525780 w 1912620"/>
              <a:gd name="connsiteY30" fmla="*/ 1531620 h 2034540"/>
              <a:gd name="connsiteX31" fmla="*/ 571500 w 1912620"/>
              <a:gd name="connsiteY31" fmla="*/ 1600200 h 2034540"/>
              <a:gd name="connsiteX32" fmla="*/ 548640 w 1912620"/>
              <a:gd name="connsiteY32" fmla="*/ 1684020 h 2034540"/>
              <a:gd name="connsiteX33" fmla="*/ 541020 w 1912620"/>
              <a:gd name="connsiteY33" fmla="*/ 1744980 h 2034540"/>
              <a:gd name="connsiteX34" fmla="*/ 556260 w 1912620"/>
              <a:gd name="connsiteY34" fmla="*/ 1866900 h 2034540"/>
              <a:gd name="connsiteX35" fmla="*/ 541020 w 1912620"/>
              <a:gd name="connsiteY35" fmla="*/ 1958340 h 2034540"/>
              <a:gd name="connsiteX36" fmla="*/ 502920 w 1912620"/>
              <a:gd name="connsiteY36" fmla="*/ 2026920 h 2034540"/>
              <a:gd name="connsiteX37" fmla="*/ 396240 w 1912620"/>
              <a:gd name="connsiteY37" fmla="*/ 2026920 h 2034540"/>
              <a:gd name="connsiteX38" fmla="*/ 289560 w 1912620"/>
              <a:gd name="connsiteY38" fmla="*/ 2011680 h 2034540"/>
              <a:gd name="connsiteX39" fmla="*/ 358140 w 1912620"/>
              <a:gd name="connsiteY39" fmla="*/ 1805940 h 2034540"/>
              <a:gd name="connsiteX40" fmla="*/ 342900 w 1912620"/>
              <a:gd name="connsiteY40" fmla="*/ 1645920 h 2034540"/>
              <a:gd name="connsiteX41" fmla="*/ 228600 w 1912620"/>
              <a:gd name="connsiteY41" fmla="*/ 1524000 h 2034540"/>
              <a:gd name="connsiteX42" fmla="*/ 129540 w 1912620"/>
              <a:gd name="connsiteY42" fmla="*/ 1379220 h 2034540"/>
              <a:gd name="connsiteX43" fmla="*/ 30480 w 1912620"/>
              <a:gd name="connsiteY43" fmla="*/ 1203960 h 2034540"/>
              <a:gd name="connsiteX44" fmla="*/ 0 w 1912620"/>
              <a:gd name="connsiteY44" fmla="*/ 1013460 h 2034540"/>
              <a:gd name="connsiteX45" fmla="*/ 0 w 1912620"/>
              <a:gd name="connsiteY45" fmla="*/ 815340 h 2034540"/>
              <a:gd name="connsiteX46" fmla="*/ 83820 w 1912620"/>
              <a:gd name="connsiteY46" fmla="*/ 647700 h 2034540"/>
              <a:gd name="connsiteX47" fmla="*/ 152400 w 1912620"/>
              <a:gd name="connsiteY47" fmla="*/ 510540 h 2034540"/>
              <a:gd name="connsiteX48" fmla="*/ 266700 w 1912620"/>
              <a:gd name="connsiteY48" fmla="*/ 373380 h 2034540"/>
              <a:gd name="connsiteX49" fmla="*/ 381000 w 1912620"/>
              <a:gd name="connsiteY49" fmla="*/ 205740 h 2034540"/>
              <a:gd name="connsiteX50" fmla="*/ 441960 w 1912620"/>
              <a:gd name="connsiteY50" fmla="*/ 91440 h 2034540"/>
              <a:gd name="connsiteX51" fmla="*/ 701040 w 1912620"/>
              <a:gd name="connsiteY51" fmla="*/ 53340 h 2034540"/>
              <a:gd name="connsiteX52" fmla="*/ 807720 w 1912620"/>
              <a:gd name="connsiteY52" fmla="*/ 0 h 2034540"/>
              <a:gd name="connsiteX53" fmla="*/ 1005840 w 1912620"/>
              <a:gd name="connsiteY53" fmla="*/ 0 h 2034540"/>
              <a:gd name="connsiteX54" fmla="*/ 1188720 w 1912620"/>
              <a:gd name="connsiteY54" fmla="*/ 53340 h 2034540"/>
              <a:gd name="connsiteX55" fmla="*/ 1348740 w 1912620"/>
              <a:gd name="connsiteY55" fmla="*/ 167640 h 2034540"/>
              <a:gd name="connsiteX56" fmla="*/ 1432560 w 1912620"/>
              <a:gd name="connsiteY56" fmla="*/ 220980 h 2034540"/>
              <a:gd name="connsiteX57" fmla="*/ 1485900 w 1912620"/>
              <a:gd name="connsiteY57" fmla="*/ 373380 h 2034540"/>
              <a:gd name="connsiteX58" fmla="*/ 1539240 w 1912620"/>
              <a:gd name="connsiteY58" fmla="*/ 518160 h 2034540"/>
              <a:gd name="connsiteX59" fmla="*/ 1653540 w 1912620"/>
              <a:gd name="connsiteY59" fmla="*/ 586740 h 2034540"/>
              <a:gd name="connsiteX60" fmla="*/ 1798320 w 1912620"/>
              <a:gd name="connsiteY60" fmla="*/ 617220 h 2034540"/>
              <a:gd name="connsiteX61" fmla="*/ 1844040 w 1912620"/>
              <a:gd name="connsiteY61" fmla="*/ 777240 h 2034540"/>
              <a:gd name="connsiteX62" fmla="*/ 1866900 w 1912620"/>
              <a:gd name="connsiteY62" fmla="*/ 998220 h 2034540"/>
              <a:gd name="connsiteX63" fmla="*/ 1912620 w 1912620"/>
              <a:gd name="connsiteY63" fmla="*/ 1158240 h 2034540"/>
              <a:gd name="connsiteX64" fmla="*/ 1889760 w 1912620"/>
              <a:gd name="connsiteY64" fmla="*/ 1348740 h 2034540"/>
              <a:gd name="connsiteX65" fmla="*/ 1783080 w 1912620"/>
              <a:gd name="connsiteY65" fmla="*/ 1508760 h 2034540"/>
              <a:gd name="connsiteX66" fmla="*/ 1653540 w 1912620"/>
              <a:gd name="connsiteY66" fmla="*/ 1607820 h 2034540"/>
              <a:gd name="connsiteX67" fmla="*/ 1424940 w 1912620"/>
              <a:gd name="connsiteY67" fmla="*/ 1722120 h 2034540"/>
              <a:gd name="connsiteX68" fmla="*/ 1287780 w 1912620"/>
              <a:gd name="connsiteY68" fmla="*/ 1729740 h 2034540"/>
              <a:gd name="connsiteX69" fmla="*/ 1165860 w 1912620"/>
              <a:gd name="connsiteY69" fmla="*/ 1752600 h 2034540"/>
              <a:gd name="connsiteX70" fmla="*/ 1120140 w 1912620"/>
              <a:gd name="connsiteY70" fmla="*/ 1866900 h 2034540"/>
              <a:gd name="connsiteX71" fmla="*/ 937260 w 1912620"/>
              <a:gd name="connsiteY71" fmla="*/ 1882140 h 2034540"/>
              <a:gd name="connsiteX72" fmla="*/ 868680 w 1912620"/>
              <a:gd name="connsiteY72" fmla="*/ 2034540 h 2034540"/>
              <a:gd name="connsiteX73" fmla="*/ 708660 w 1912620"/>
              <a:gd name="connsiteY73" fmla="*/ 2011680 h 2034540"/>
              <a:gd name="connsiteX0" fmla="*/ 708660 w 1912620"/>
              <a:gd name="connsiteY0" fmla="*/ 2011680 h 2034540"/>
              <a:gd name="connsiteX1" fmla="*/ 749521 w 1912620"/>
              <a:gd name="connsiteY1" fmla="*/ 1807774 h 2034540"/>
              <a:gd name="connsiteX2" fmla="*/ 838200 w 1912620"/>
              <a:gd name="connsiteY2" fmla="*/ 1805940 h 2034540"/>
              <a:gd name="connsiteX3" fmla="*/ 930781 w 1912620"/>
              <a:gd name="connsiteY3" fmla="*/ 1741551 h 2034540"/>
              <a:gd name="connsiteX4" fmla="*/ 1034222 w 1912620"/>
              <a:gd name="connsiteY4" fmla="*/ 1512951 h 2034540"/>
              <a:gd name="connsiteX5" fmla="*/ 1287780 w 1912620"/>
              <a:gd name="connsiteY5" fmla="*/ 1539240 h 2034540"/>
              <a:gd name="connsiteX6" fmla="*/ 1478280 w 1912620"/>
              <a:gd name="connsiteY6" fmla="*/ 1524000 h 2034540"/>
              <a:gd name="connsiteX7" fmla="*/ 1623060 w 1912620"/>
              <a:gd name="connsiteY7" fmla="*/ 1455420 h 2034540"/>
              <a:gd name="connsiteX8" fmla="*/ 1668780 w 1912620"/>
              <a:gd name="connsiteY8" fmla="*/ 1303020 h 2034540"/>
              <a:gd name="connsiteX9" fmla="*/ 1676400 w 1912620"/>
              <a:gd name="connsiteY9" fmla="*/ 982980 h 2034540"/>
              <a:gd name="connsiteX10" fmla="*/ 1661160 w 1912620"/>
              <a:gd name="connsiteY10" fmla="*/ 800100 h 2034540"/>
              <a:gd name="connsiteX11" fmla="*/ 1600200 w 1912620"/>
              <a:gd name="connsiteY11" fmla="*/ 678180 h 2034540"/>
              <a:gd name="connsiteX12" fmla="*/ 1463040 w 1912620"/>
              <a:gd name="connsiteY12" fmla="*/ 685800 h 2034540"/>
              <a:gd name="connsiteX13" fmla="*/ 1386840 w 1912620"/>
              <a:gd name="connsiteY13" fmla="*/ 647700 h 2034540"/>
              <a:gd name="connsiteX14" fmla="*/ 1318260 w 1912620"/>
              <a:gd name="connsiteY14" fmla="*/ 495300 h 2034540"/>
              <a:gd name="connsiteX15" fmla="*/ 1234440 w 1912620"/>
              <a:gd name="connsiteY15" fmla="*/ 388620 h 2034540"/>
              <a:gd name="connsiteX16" fmla="*/ 1173480 w 1912620"/>
              <a:gd name="connsiteY16" fmla="*/ 228600 h 2034540"/>
              <a:gd name="connsiteX17" fmla="*/ 975360 w 1912620"/>
              <a:gd name="connsiteY17" fmla="*/ 190500 h 2034540"/>
              <a:gd name="connsiteX18" fmla="*/ 838200 w 1912620"/>
              <a:gd name="connsiteY18" fmla="*/ 190500 h 2034540"/>
              <a:gd name="connsiteX19" fmla="*/ 701040 w 1912620"/>
              <a:gd name="connsiteY19" fmla="*/ 190500 h 2034540"/>
              <a:gd name="connsiteX20" fmla="*/ 594360 w 1912620"/>
              <a:gd name="connsiteY20" fmla="*/ 213360 h 2034540"/>
              <a:gd name="connsiteX21" fmla="*/ 502920 w 1912620"/>
              <a:gd name="connsiteY21" fmla="*/ 350520 h 2034540"/>
              <a:gd name="connsiteX22" fmla="*/ 464820 w 1912620"/>
              <a:gd name="connsiteY22" fmla="*/ 434340 h 2034540"/>
              <a:gd name="connsiteX23" fmla="*/ 365760 w 1912620"/>
              <a:gd name="connsiteY23" fmla="*/ 563880 h 2034540"/>
              <a:gd name="connsiteX24" fmla="*/ 243840 w 1912620"/>
              <a:gd name="connsiteY24" fmla="*/ 731520 h 2034540"/>
              <a:gd name="connsiteX25" fmla="*/ 198120 w 1912620"/>
              <a:gd name="connsiteY25" fmla="*/ 868680 h 2034540"/>
              <a:gd name="connsiteX26" fmla="*/ 190500 w 1912620"/>
              <a:gd name="connsiteY26" fmla="*/ 1051560 h 2034540"/>
              <a:gd name="connsiteX27" fmla="*/ 182880 w 1912620"/>
              <a:gd name="connsiteY27" fmla="*/ 1257300 h 2034540"/>
              <a:gd name="connsiteX28" fmla="*/ 297180 w 1912620"/>
              <a:gd name="connsiteY28" fmla="*/ 1363980 h 2034540"/>
              <a:gd name="connsiteX29" fmla="*/ 419100 w 1912620"/>
              <a:gd name="connsiteY29" fmla="*/ 1447800 h 2034540"/>
              <a:gd name="connsiteX30" fmla="*/ 525780 w 1912620"/>
              <a:gd name="connsiteY30" fmla="*/ 1531620 h 2034540"/>
              <a:gd name="connsiteX31" fmla="*/ 571500 w 1912620"/>
              <a:gd name="connsiteY31" fmla="*/ 1600200 h 2034540"/>
              <a:gd name="connsiteX32" fmla="*/ 548640 w 1912620"/>
              <a:gd name="connsiteY32" fmla="*/ 1684020 h 2034540"/>
              <a:gd name="connsiteX33" fmla="*/ 541020 w 1912620"/>
              <a:gd name="connsiteY33" fmla="*/ 1744980 h 2034540"/>
              <a:gd name="connsiteX34" fmla="*/ 556260 w 1912620"/>
              <a:gd name="connsiteY34" fmla="*/ 1866900 h 2034540"/>
              <a:gd name="connsiteX35" fmla="*/ 541020 w 1912620"/>
              <a:gd name="connsiteY35" fmla="*/ 1958340 h 2034540"/>
              <a:gd name="connsiteX36" fmla="*/ 502920 w 1912620"/>
              <a:gd name="connsiteY36" fmla="*/ 2026920 h 2034540"/>
              <a:gd name="connsiteX37" fmla="*/ 396240 w 1912620"/>
              <a:gd name="connsiteY37" fmla="*/ 2026920 h 2034540"/>
              <a:gd name="connsiteX38" fmla="*/ 289560 w 1912620"/>
              <a:gd name="connsiteY38" fmla="*/ 2011680 h 2034540"/>
              <a:gd name="connsiteX39" fmla="*/ 358140 w 1912620"/>
              <a:gd name="connsiteY39" fmla="*/ 1805940 h 2034540"/>
              <a:gd name="connsiteX40" fmla="*/ 342900 w 1912620"/>
              <a:gd name="connsiteY40" fmla="*/ 1645920 h 2034540"/>
              <a:gd name="connsiteX41" fmla="*/ 228600 w 1912620"/>
              <a:gd name="connsiteY41" fmla="*/ 1524000 h 2034540"/>
              <a:gd name="connsiteX42" fmla="*/ 129540 w 1912620"/>
              <a:gd name="connsiteY42" fmla="*/ 1379220 h 2034540"/>
              <a:gd name="connsiteX43" fmla="*/ 30480 w 1912620"/>
              <a:gd name="connsiteY43" fmla="*/ 1203960 h 2034540"/>
              <a:gd name="connsiteX44" fmla="*/ 0 w 1912620"/>
              <a:gd name="connsiteY44" fmla="*/ 1013460 h 2034540"/>
              <a:gd name="connsiteX45" fmla="*/ 0 w 1912620"/>
              <a:gd name="connsiteY45" fmla="*/ 815340 h 2034540"/>
              <a:gd name="connsiteX46" fmla="*/ 83820 w 1912620"/>
              <a:gd name="connsiteY46" fmla="*/ 647700 h 2034540"/>
              <a:gd name="connsiteX47" fmla="*/ 152400 w 1912620"/>
              <a:gd name="connsiteY47" fmla="*/ 510540 h 2034540"/>
              <a:gd name="connsiteX48" fmla="*/ 266700 w 1912620"/>
              <a:gd name="connsiteY48" fmla="*/ 373380 h 2034540"/>
              <a:gd name="connsiteX49" fmla="*/ 381000 w 1912620"/>
              <a:gd name="connsiteY49" fmla="*/ 205740 h 2034540"/>
              <a:gd name="connsiteX50" fmla="*/ 441960 w 1912620"/>
              <a:gd name="connsiteY50" fmla="*/ 91440 h 2034540"/>
              <a:gd name="connsiteX51" fmla="*/ 701040 w 1912620"/>
              <a:gd name="connsiteY51" fmla="*/ 53340 h 2034540"/>
              <a:gd name="connsiteX52" fmla="*/ 807720 w 1912620"/>
              <a:gd name="connsiteY52" fmla="*/ 0 h 2034540"/>
              <a:gd name="connsiteX53" fmla="*/ 1005840 w 1912620"/>
              <a:gd name="connsiteY53" fmla="*/ 0 h 2034540"/>
              <a:gd name="connsiteX54" fmla="*/ 1188720 w 1912620"/>
              <a:gd name="connsiteY54" fmla="*/ 53340 h 2034540"/>
              <a:gd name="connsiteX55" fmla="*/ 1348740 w 1912620"/>
              <a:gd name="connsiteY55" fmla="*/ 167640 h 2034540"/>
              <a:gd name="connsiteX56" fmla="*/ 1432560 w 1912620"/>
              <a:gd name="connsiteY56" fmla="*/ 220980 h 2034540"/>
              <a:gd name="connsiteX57" fmla="*/ 1485900 w 1912620"/>
              <a:gd name="connsiteY57" fmla="*/ 373380 h 2034540"/>
              <a:gd name="connsiteX58" fmla="*/ 1539240 w 1912620"/>
              <a:gd name="connsiteY58" fmla="*/ 518160 h 2034540"/>
              <a:gd name="connsiteX59" fmla="*/ 1653540 w 1912620"/>
              <a:gd name="connsiteY59" fmla="*/ 586740 h 2034540"/>
              <a:gd name="connsiteX60" fmla="*/ 1798320 w 1912620"/>
              <a:gd name="connsiteY60" fmla="*/ 617220 h 2034540"/>
              <a:gd name="connsiteX61" fmla="*/ 1844040 w 1912620"/>
              <a:gd name="connsiteY61" fmla="*/ 777240 h 2034540"/>
              <a:gd name="connsiteX62" fmla="*/ 1866900 w 1912620"/>
              <a:gd name="connsiteY62" fmla="*/ 998220 h 2034540"/>
              <a:gd name="connsiteX63" fmla="*/ 1912620 w 1912620"/>
              <a:gd name="connsiteY63" fmla="*/ 1158240 h 2034540"/>
              <a:gd name="connsiteX64" fmla="*/ 1889760 w 1912620"/>
              <a:gd name="connsiteY64" fmla="*/ 1348740 h 2034540"/>
              <a:gd name="connsiteX65" fmla="*/ 1783080 w 1912620"/>
              <a:gd name="connsiteY65" fmla="*/ 1508760 h 2034540"/>
              <a:gd name="connsiteX66" fmla="*/ 1653540 w 1912620"/>
              <a:gd name="connsiteY66" fmla="*/ 1607820 h 2034540"/>
              <a:gd name="connsiteX67" fmla="*/ 1424940 w 1912620"/>
              <a:gd name="connsiteY67" fmla="*/ 1722120 h 2034540"/>
              <a:gd name="connsiteX68" fmla="*/ 1287780 w 1912620"/>
              <a:gd name="connsiteY68" fmla="*/ 1729740 h 2034540"/>
              <a:gd name="connsiteX69" fmla="*/ 1165860 w 1912620"/>
              <a:gd name="connsiteY69" fmla="*/ 1752600 h 2034540"/>
              <a:gd name="connsiteX70" fmla="*/ 1120140 w 1912620"/>
              <a:gd name="connsiteY70" fmla="*/ 1866900 h 2034540"/>
              <a:gd name="connsiteX71" fmla="*/ 937260 w 1912620"/>
              <a:gd name="connsiteY71" fmla="*/ 1882140 h 2034540"/>
              <a:gd name="connsiteX72" fmla="*/ 868680 w 1912620"/>
              <a:gd name="connsiteY72" fmla="*/ 2034540 h 2034540"/>
              <a:gd name="connsiteX73" fmla="*/ 708660 w 1912620"/>
              <a:gd name="connsiteY73" fmla="*/ 2011680 h 2034540"/>
              <a:gd name="connsiteX0" fmla="*/ 662462 w 1912620"/>
              <a:gd name="connsiteY0" fmla="*/ 2034540 h 2034540"/>
              <a:gd name="connsiteX1" fmla="*/ 749521 w 1912620"/>
              <a:gd name="connsiteY1" fmla="*/ 1807774 h 2034540"/>
              <a:gd name="connsiteX2" fmla="*/ 838200 w 1912620"/>
              <a:gd name="connsiteY2" fmla="*/ 1805940 h 2034540"/>
              <a:gd name="connsiteX3" fmla="*/ 930781 w 1912620"/>
              <a:gd name="connsiteY3" fmla="*/ 1741551 h 2034540"/>
              <a:gd name="connsiteX4" fmla="*/ 1034222 w 1912620"/>
              <a:gd name="connsiteY4" fmla="*/ 1512951 h 2034540"/>
              <a:gd name="connsiteX5" fmla="*/ 1287780 w 1912620"/>
              <a:gd name="connsiteY5" fmla="*/ 1539240 h 2034540"/>
              <a:gd name="connsiteX6" fmla="*/ 1478280 w 1912620"/>
              <a:gd name="connsiteY6" fmla="*/ 1524000 h 2034540"/>
              <a:gd name="connsiteX7" fmla="*/ 1623060 w 1912620"/>
              <a:gd name="connsiteY7" fmla="*/ 1455420 h 2034540"/>
              <a:gd name="connsiteX8" fmla="*/ 1668780 w 1912620"/>
              <a:gd name="connsiteY8" fmla="*/ 1303020 h 2034540"/>
              <a:gd name="connsiteX9" fmla="*/ 1676400 w 1912620"/>
              <a:gd name="connsiteY9" fmla="*/ 982980 h 2034540"/>
              <a:gd name="connsiteX10" fmla="*/ 1661160 w 1912620"/>
              <a:gd name="connsiteY10" fmla="*/ 800100 h 2034540"/>
              <a:gd name="connsiteX11" fmla="*/ 1600200 w 1912620"/>
              <a:gd name="connsiteY11" fmla="*/ 678180 h 2034540"/>
              <a:gd name="connsiteX12" fmla="*/ 1463040 w 1912620"/>
              <a:gd name="connsiteY12" fmla="*/ 685800 h 2034540"/>
              <a:gd name="connsiteX13" fmla="*/ 1386840 w 1912620"/>
              <a:gd name="connsiteY13" fmla="*/ 647700 h 2034540"/>
              <a:gd name="connsiteX14" fmla="*/ 1318260 w 1912620"/>
              <a:gd name="connsiteY14" fmla="*/ 495300 h 2034540"/>
              <a:gd name="connsiteX15" fmla="*/ 1234440 w 1912620"/>
              <a:gd name="connsiteY15" fmla="*/ 388620 h 2034540"/>
              <a:gd name="connsiteX16" fmla="*/ 1173480 w 1912620"/>
              <a:gd name="connsiteY16" fmla="*/ 228600 h 2034540"/>
              <a:gd name="connsiteX17" fmla="*/ 975360 w 1912620"/>
              <a:gd name="connsiteY17" fmla="*/ 190500 h 2034540"/>
              <a:gd name="connsiteX18" fmla="*/ 838200 w 1912620"/>
              <a:gd name="connsiteY18" fmla="*/ 190500 h 2034540"/>
              <a:gd name="connsiteX19" fmla="*/ 701040 w 1912620"/>
              <a:gd name="connsiteY19" fmla="*/ 190500 h 2034540"/>
              <a:gd name="connsiteX20" fmla="*/ 594360 w 1912620"/>
              <a:gd name="connsiteY20" fmla="*/ 213360 h 2034540"/>
              <a:gd name="connsiteX21" fmla="*/ 502920 w 1912620"/>
              <a:gd name="connsiteY21" fmla="*/ 350520 h 2034540"/>
              <a:gd name="connsiteX22" fmla="*/ 464820 w 1912620"/>
              <a:gd name="connsiteY22" fmla="*/ 434340 h 2034540"/>
              <a:gd name="connsiteX23" fmla="*/ 365760 w 1912620"/>
              <a:gd name="connsiteY23" fmla="*/ 563880 h 2034540"/>
              <a:gd name="connsiteX24" fmla="*/ 243840 w 1912620"/>
              <a:gd name="connsiteY24" fmla="*/ 731520 h 2034540"/>
              <a:gd name="connsiteX25" fmla="*/ 198120 w 1912620"/>
              <a:gd name="connsiteY25" fmla="*/ 868680 h 2034540"/>
              <a:gd name="connsiteX26" fmla="*/ 190500 w 1912620"/>
              <a:gd name="connsiteY26" fmla="*/ 1051560 h 2034540"/>
              <a:gd name="connsiteX27" fmla="*/ 182880 w 1912620"/>
              <a:gd name="connsiteY27" fmla="*/ 1257300 h 2034540"/>
              <a:gd name="connsiteX28" fmla="*/ 297180 w 1912620"/>
              <a:gd name="connsiteY28" fmla="*/ 1363980 h 2034540"/>
              <a:gd name="connsiteX29" fmla="*/ 419100 w 1912620"/>
              <a:gd name="connsiteY29" fmla="*/ 1447800 h 2034540"/>
              <a:gd name="connsiteX30" fmla="*/ 525780 w 1912620"/>
              <a:gd name="connsiteY30" fmla="*/ 1531620 h 2034540"/>
              <a:gd name="connsiteX31" fmla="*/ 571500 w 1912620"/>
              <a:gd name="connsiteY31" fmla="*/ 1600200 h 2034540"/>
              <a:gd name="connsiteX32" fmla="*/ 548640 w 1912620"/>
              <a:gd name="connsiteY32" fmla="*/ 1684020 h 2034540"/>
              <a:gd name="connsiteX33" fmla="*/ 541020 w 1912620"/>
              <a:gd name="connsiteY33" fmla="*/ 1744980 h 2034540"/>
              <a:gd name="connsiteX34" fmla="*/ 556260 w 1912620"/>
              <a:gd name="connsiteY34" fmla="*/ 1866900 h 2034540"/>
              <a:gd name="connsiteX35" fmla="*/ 541020 w 1912620"/>
              <a:gd name="connsiteY35" fmla="*/ 1958340 h 2034540"/>
              <a:gd name="connsiteX36" fmla="*/ 502920 w 1912620"/>
              <a:gd name="connsiteY36" fmla="*/ 2026920 h 2034540"/>
              <a:gd name="connsiteX37" fmla="*/ 396240 w 1912620"/>
              <a:gd name="connsiteY37" fmla="*/ 2026920 h 2034540"/>
              <a:gd name="connsiteX38" fmla="*/ 289560 w 1912620"/>
              <a:gd name="connsiteY38" fmla="*/ 2011680 h 2034540"/>
              <a:gd name="connsiteX39" fmla="*/ 358140 w 1912620"/>
              <a:gd name="connsiteY39" fmla="*/ 1805940 h 2034540"/>
              <a:gd name="connsiteX40" fmla="*/ 342900 w 1912620"/>
              <a:gd name="connsiteY40" fmla="*/ 1645920 h 2034540"/>
              <a:gd name="connsiteX41" fmla="*/ 228600 w 1912620"/>
              <a:gd name="connsiteY41" fmla="*/ 1524000 h 2034540"/>
              <a:gd name="connsiteX42" fmla="*/ 129540 w 1912620"/>
              <a:gd name="connsiteY42" fmla="*/ 1379220 h 2034540"/>
              <a:gd name="connsiteX43" fmla="*/ 30480 w 1912620"/>
              <a:gd name="connsiteY43" fmla="*/ 1203960 h 2034540"/>
              <a:gd name="connsiteX44" fmla="*/ 0 w 1912620"/>
              <a:gd name="connsiteY44" fmla="*/ 1013460 h 2034540"/>
              <a:gd name="connsiteX45" fmla="*/ 0 w 1912620"/>
              <a:gd name="connsiteY45" fmla="*/ 815340 h 2034540"/>
              <a:gd name="connsiteX46" fmla="*/ 83820 w 1912620"/>
              <a:gd name="connsiteY46" fmla="*/ 647700 h 2034540"/>
              <a:gd name="connsiteX47" fmla="*/ 152400 w 1912620"/>
              <a:gd name="connsiteY47" fmla="*/ 510540 h 2034540"/>
              <a:gd name="connsiteX48" fmla="*/ 266700 w 1912620"/>
              <a:gd name="connsiteY48" fmla="*/ 373380 h 2034540"/>
              <a:gd name="connsiteX49" fmla="*/ 381000 w 1912620"/>
              <a:gd name="connsiteY49" fmla="*/ 205740 h 2034540"/>
              <a:gd name="connsiteX50" fmla="*/ 441960 w 1912620"/>
              <a:gd name="connsiteY50" fmla="*/ 91440 h 2034540"/>
              <a:gd name="connsiteX51" fmla="*/ 701040 w 1912620"/>
              <a:gd name="connsiteY51" fmla="*/ 53340 h 2034540"/>
              <a:gd name="connsiteX52" fmla="*/ 807720 w 1912620"/>
              <a:gd name="connsiteY52" fmla="*/ 0 h 2034540"/>
              <a:gd name="connsiteX53" fmla="*/ 1005840 w 1912620"/>
              <a:gd name="connsiteY53" fmla="*/ 0 h 2034540"/>
              <a:gd name="connsiteX54" fmla="*/ 1188720 w 1912620"/>
              <a:gd name="connsiteY54" fmla="*/ 53340 h 2034540"/>
              <a:gd name="connsiteX55" fmla="*/ 1348740 w 1912620"/>
              <a:gd name="connsiteY55" fmla="*/ 167640 h 2034540"/>
              <a:gd name="connsiteX56" fmla="*/ 1432560 w 1912620"/>
              <a:gd name="connsiteY56" fmla="*/ 220980 h 2034540"/>
              <a:gd name="connsiteX57" fmla="*/ 1485900 w 1912620"/>
              <a:gd name="connsiteY57" fmla="*/ 373380 h 2034540"/>
              <a:gd name="connsiteX58" fmla="*/ 1539240 w 1912620"/>
              <a:gd name="connsiteY58" fmla="*/ 518160 h 2034540"/>
              <a:gd name="connsiteX59" fmla="*/ 1653540 w 1912620"/>
              <a:gd name="connsiteY59" fmla="*/ 586740 h 2034540"/>
              <a:gd name="connsiteX60" fmla="*/ 1798320 w 1912620"/>
              <a:gd name="connsiteY60" fmla="*/ 617220 h 2034540"/>
              <a:gd name="connsiteX61" fmla="*/ 1844040 w 1912620"/>
              <a:gd name="connsiteY61" fmla="*/ 777240 h 2034540"/>
              <a:gd name="connsiteX62" fmla="*/ 1866900 w 1912620"/>
              <a:gd name="connsiteY62" fmla="*/ 998220 h 2034540"/>
              <a:gd name="connsiteX63" fmla="*/ 1912620 w 1912620"/>
              <a:gd name="connsiteY63" fmla="*/ 1158240 h 2034540"/>
              <a:gd name="connsiteX64" fmla="*/ 1889760 w 1912620"/>
              <a:gd name="connsiteY64" fmla="*/ 1348740 h 2034540"/>
              <a:gd name="connsiteX65" fmla="*/ 1783080 w 1912620"/>
              <a:gd name="connsiteY65" fmla="*/ 1508760 h 2034540"/>
              <a:gd name="connsiteX66" fmla="*/ 1653540 w 1912620"/>
              <a:gd name="connsiteY66" fmla="*/ 1607820 h 2034540"/>
              <a:gd name="connsiteX67" fmla="*/ 1424940 w 1912620"/>
              <a:gd name="connsiteY67" fmla="*/ 1722120 h 2034540"/>
              <a:gd name="connsiteX68" fmla="*/ 1287780 w 1912620"/>
              <a:gd name="connsiteY68" fmla="*/ 1729740 h 2034540"/>
              <a:gd name="connsiteX69" fmla="*/ 1165860 w 1912620"/>
              <a:gd name="connsiteY69" fmla="*/ 1752600 h 2034540"/>
              <a:gd name="connsiteX70" fmla="*/ 1120140 w 1912620"/>
              <a:gd name="connsiteY70" fmla="*/ 1866900 h 2034540"/>
              <a:gd name="connsiteX71" fmla="*/ 937260 w 1912620"/>
              <a:gd name="connsiteY71" fmla="*/ 1882140 h 2034540"/>
              <a:gd name="connsiteX72" fmla="*/ 868680 w 1912620"/>
              <a:gd name="connsiteY72" fmla="*/ 2034540 h 2034540"/>
              <a:gd name="connsiteX73" fmla="*/ 662462 w 1912620"/>
              <a:gd name="connsiteY73" fmla="*/ 2034540 h 2034540"/>
              <a:gd name="connsiteX0" fmla="*/ 662462 w 1912620"/>
              <a:gd name="connsiteY0" fmla="*/ 2034540 h 2034540"/>
              <a:gd name="connsiteX1" fmla="*/ 749521 w 1912620"/>
              <a:gd name="connsiteY1" fmla="*/ 1807774 h 2034540"/>
              <a:gd name="connsiteX2" fmla="*/ 838201 w 1912620"/>
              <a:gd name="connsiteY2" fmla="*/ 1807774 h 2034540"/>
              <a:gd name="connsiteX3" fmla="*/ 930781 w 1912620"/>
              <a:gd name="connsiteY3" fmla="*/ 1741551 h 2034540"/>
              <a:gd name="connsiteX4" fmla="*/ 1034222 w 1912620"/>
              <a:gd name="connsiteY4" fmla="*/ 1512951 h 2034540"/>
              <a:gd name="connsiteX5" fmla="*/ 1287780 w 1912620"/>
              <a:gd name="connsiteY5" fmla="*/ 1539240 h 2034540"/>
              <a:gd name="connsiteX6" fmla="*/ 1478280 w 1912620"/>
              <a:gd name="connsiteY6" fmla="*/ 1524000 h 2034540"/>
              <a:gd name="connsiteX7" fmla="*/ 1623060 w 1912620"/>
              <a:gd name="connsiteY7" fmla="*/ 1455420 h 2034540"/>
              <a:gd name="connsiteX8" fmla="*/ 1668780 w 1912620"/>
              <a:gd name="connsiteY8" fmla="*/ 1303020 h 2034540"/>
              <a:gd name="connsiteX9" fmla="*/ 1676400 w 1912620"/>
              <a:gd name="connsiteY9" fmla="*/ 982980 h 2034540"/>
              <a:gd name="connsiteX10" fmla="*/ 1661160 w 1912620"/>
              <a:gd name="connsiteY10" fmla="*/ 800100 h 2034540"/>
              <a:gd name="connsiteX11" fmla="*/ 1600200 w 1912620"/>
              <a:gd name="connsiteY11" fmla="*/ 678180 h 2034540"/>
              <a:gd name="connsiteX12" fmla="*/ 1463040 w 1912620"/>
              <a:gd name="connsiteY12" fmla="*/ 685800 h 2034540"/>
              <a:gd name="connsiteX13" fmla="*/ 1386840 w 1912620"/>
              <a:gd name="connsiteY13" fmla="*/ 647700 h 2034540"/>
              <a:gd name="connsiteX14" fmla="*/ 1318260 w 1912620"/>
              <a:gd name="connsiteY14" fmla="*/ 495300 h 2034540"/>
              <a:gd name="connsiteX15" fmla="*/ 1234440 w 1912620"/>
              <a:gd name="connsiteY15" fmla="*/ 388620 h 2034540"/>
              <a:gd name="connsiteX16" fmla="*/ 1173480 w 1912620"/>
              <a:gd name="connsiteY16" fmla="*/ 228600 h 2034540"/>
              <a:gd name="connsiteX17" fmla="*/ 975360 w 1912620"/>
              <a:gd name="connsiteY17" fmla="*/ 190500 h 2034540"/>
              <a:gd name="connsiteX18" fmla="*/ 838200 w 1912620"/>
              <a:gd name="connsiteY18" fmla="*/ 190500 h 2034540"/>
              <a:gd name="connsiteX19" fmla="*/ 701040 w 1912620"/>
              <a:gd name="connsiteY19" fmla="*/ 190500 h 2034540"/>
              <a:gd name="connsiteX20" fmla="*/ 594360 w 1912620"/>
              <a:gd name="connsiteY20" fmla="*/ 213360 h 2034540"/>
              <a:gd name="connsiteX21" fmla="*/ 502920 w 1912620"/>
              <a:gd name="connsiteY21" fmla="*/ 350520 h 2034540"/>
              <a:gd name="connsiteX22" fmla="*/ 464820 w 1912620"/>
              <a:gd name="connsiteY22" fmla="*/ 434340 h 2034540"/>
              <a:gd name="connsiteX23" fmla="*/ 365760 w 1912620"/>
              <a:gd name="connsiteY23" fmla="*/ 563880 h 2034540"/>
              <a:gd name="connsiteX24" fmla="*/ 243840 w 1912620"/>
              <a:gd name="connsiteY24" fmla="*/ 731520 h 2034540"/>
              <a:gd name="connsiteX25" fmla="*/ 198120 w 1912620"/>
              <a:gd name="connsiteY25" fmla="*/ 868680 h 2034540"/>
              <a:gd name="connsiteX26" fmla="*/ 190500 w 1912620"/>
              <a:gd name="connsiteY26" fmla="*/ 1051560 h 2034540"/>
              <a:gd name="connsiteX27" fmla="*/ 182880 w 1912620"/>
              <a:gd name="connsiteY27" fmla="*/ 1257300 h 2034540"/>
              <a:gd name="connsiteX28" fmla="*/ 297180 w 1912620"/>
              <a:gd name="connsiteY28" fmla="*/ 1363980 h 2034540"/>
              <a:gd name="connsiteX29" fmla="*/ 419100 w 1912620"/>
              <a:gd name="connsiteY29" fmla="*/ 1447800 h 2034540"/>
              <a:gd name="connsiteX30" fmla="*/ 525780 w 1912620"/>
              <a:gd name="connsiteY30" fmla="*/ 1531620 h 2034540"/>
              <a:gd name="connsiteX31" fmla="*/ 571500 w 1912620"/>
              <a:gd name="connsiteY31" fmla="*/ 1600200 h 2034540"/>
              <a:gd name="connsiteX32" fmla="*/ 548640 w 1912620"/>
              <a:gd name="connsiteY32" fmla="*/ 1684020 h 2034540"/>
              <a:gd name="connsiteX33" fmla="*/ 541020 w 1912620"/>
              <a:gd name="connsiteY33" fmla="*/ 1744980 h 2034540"/>
              <a:gd name="connsiteX34" fmla="*/ 556260 w 1912620"/>
              <a:gd name="connsiteY34" fmla="*/ 1866900 h 2034540"/>
              <a:gd name="connsiteX35" fmla="*/ 541020 w 1912620"/>
              <a:gd name="connsiteY35" fmla="*/ 1958340 h 2034540"/>
              <a:gd name="connsiteX36" fmla="*/ 502920 w 1912620"/>
              <a:gd name="connsiteY36" fmla="*/ 2026920 h 2034540"/>
              <a:gd name="connsiteX37" fmla="*/ 396240 w 1912620"/>
              <a:gd name="connsiteY37" fmla="*/ 2026920 h 2034540"/>
              <a:gd name="connsiteX38" fmla="*/ 289560 w 1912620"/>
              <a:gd name="connsiteY38" fmla="*/ 2011680 h 2034540"/>
              <a:gd name="connsiteX39" fmla="*/ 358140 w 1912620"/>
              <a:gd name="connsiteY39" fmla="*/ 1805940 h 2034540"/>
              <a:gd name="connsiteX40" fmla="*/ 342900 w 1912620"/>
              <a:gd name="connsiteY40" fmla="*/ 1645920 h 2034540"/>
              <a:gd name="connsiteX41" fmla="*/ 228600 w 1912620"/>
              <a:gd name="connsiteY41" fmla="*/ 1524000 h 2034540"/>
              <a:gd name="connsiteX42" fmla="*/ 129540 w 1912620"/>
              <a:gd name="connsiteY42" fmla="*/ 1379220 h 2034540"/>
              <a:gd name="connsiteX43" fmla="*/ 30480 w 1912620"/>
              <a:gd name="connsiteY43" fmla="*/ 1203960 h 2034540"/>
              <a:gd name="connsiteX44" fmla="*/ 0 w 1912620"/>
              <a:gd name="connsiteY44" fmla="*/ 1013460 h 2034540"/>
              <a:gd name="connsiteX45" fmla="*/ 0 w 1912620"/>
              <a:gd name="connsiteY45" fmla="*/ 815340 h 2034540"/>
              <a:gd name="connsiteX46" fmla="*/ 83820 w 1912620"/>
              <a:gd name="connsiteY46" fmla="*/ 647700 h 2034540"/>
              <a:gd name="connsiteX47" fmla="*/ 152400 w 1912620"/>
              <a:gd name="connsiteY47" fmla="*/ 510540 h 2034540"/>
              <a:gd name="connsiteX48" fmla="*/ 266700 w 1912620"/>
              <a:gd name="connsiteY48" fmla="*/ 373380 h 2034540"/>
              <a:gd name="connsiteX49" fmla="*/ 381000 w 1912620"/>
              <a:gd name="connsiteY49" fmla="*/ 205740 h 2034540"/>
              <a:gd name="connsiteX50" fmla="*/ 441960 w 1912620"/>
              <a:gd name="connsiteY50" fmla="*/ 91440 h 2034540"/>
              <a:gd name="connsiteX51" fmla="*/ 701040 w 1912620"/>
              <a:gd name="connsiteY51" fmla="*/ 53340 h 2034540"/>
              <a:gd name="connsiteX52" fmla="*/ 807720 w 1912620"/>
              <a:gd name="connsiteY52" fmla="*/ 0 h 2034540"/>
              <a:gd name="connsiteX53" fmla="*/ 1005840 w 1912620"/>
              <a:gd name="connsiteY53" fmla="*/ 0 h 2034540"/>
              <a:gd name="connsiteX54" fmla="*/ 1188720 w 1912620"/>
              <a:gd name="connsiteY54" fmla="*/ 53340 h 2034540"/>
              <a:gd name="connsiteX55" fmla="*/ 1348740 w 1912620"/>
              <a:gd name="connsiteY55" fmla="*/ 167640 h 2034540"/>
              <a:gd name="connsiteX56" fmla="*/ 1432560 w 1912620"/>
              <a:gd name="connsiteY56" fmla="*/ 220980 h 2034540"/>
              <a:gd name="connsiteX57" fmla="*/ 1485900 w 1912620"/>
              <a:gd name="connsiteY57" fmla="*/ 373380 h 2034540"/>
              <a:gd name="connsiteX58" fmla="*/ 1539240 w 1912620"/>
              <a:gd name="connsiteY58" fmla="*/ 518160 h 2034540"/>
              <a:gd name="connsiteX59" fmla="*/ 1653540 w 1912620"/>
              <a:gd name="connsiteY59" fmla="*/ 586740 h 2034540"/>
              <a:gd name="connsiteX60" fmla="*/ 1798320 w 1912620"/>
              <a:gd name="connsiteY60" fmla="*/ 617220 h 2034540"/>
              <a:gd name="connsiteX61" fmla="*/ 1844040 w 1912620"/>
              <a:gd name="connsiteY61" fmla="*/ 777240 h 2034540"/>
              <a:gd name="connsiteX62" fmla="*/ 1866900 w 1912620"/>
              <a:gd name="connsiteY62" fmla="*/ 998220 h 2034540"/>
              <a:gd name="connsiteX63" fmla="*/ 1912620 w 1912620"/>
              <a:gd name="connsiteY63" fmla="*/ 1158240 h 2034540"/>
              <a:gd name="connsiteX64" fmla="*/ 1889760 w 1912620"/>
              <a:gd name="connsiteY64" fmla="*/ 1348740 h 2034540"/>
              <a:gd name="connsiteX65" fmla="*/ 1783080 w 1912620"/>
              <a:gd name="connsiteY65" fmla="*/ 1508760 h 2034540"/>
              <a:gd name="connsiteX66" fmla="*/ 1653540 w 1912620"/>
              <a:gd name="connsiteY66" fmla="*/ 1607820 h 2034540"/>
              <a:gd name="connsiteX67" fmla="*/ 1424940 w 1912620"/>
              <a:gd name="connsiteY67" fmla="*/ 1722120 h 2034540"/>
              <a:gd name="connsiteX68" fmla="*/ 1287780 w 1912620"/>
              <a:gd name="connsiteY68" fmla="*/ 1729740 h 2034540"/>
              <a:gd name="connsiteX69" fmla="*/ 1165860 w 1912620"/>
              <a:gd name="connsiteY69" fmla="*/ 1752600 h 2034540"/>
              <a:gd name="connsiteX70" fmla="*/ 1120140 w 1912620"/>
              <a:gd name="connsiteY70" fmla="*/ 1866900 h 2034540"/>
              <a:gd name="connsiteX71" fmla="*/ 937260 w 1912620"/>
              <a:gd name="connsiteY71" fmla="*/ 1882140 h 2034540"/>
              <a:gd name="connsiteX72" fmla="*/ 868680 w 1912620"/>
              <a:gd name="connsiteY72" fmla="*/ 2034540 h 2034540"/>
              <a:gd name="connsiteX73" fmla="*/ 662462 w 1912620"/>
              <a:gd name="connsiteY73" fmla="*/ 2034540 h 2034540"/>
              <a:gd name="connsiteX0" fmla="*/ 662462 w 1912620"/>
              <a:gd name="connsiteY0" fmla="*/ 2034540 h 2034540"/>
              <a:gd name="connsiteX1" fmla="*/ 749521 w 1912620"/>
              <a:gd name="connsiteY1" fmla="*/ 1807774 h 2034540"/>
              <a:gd name="connsiteX2" fmla="*/ 838201 w 1912620"/>
              <a:gd name="connsiteY2" fmla="*/ 1807774 h 2034540"/>
              <a:gd name="connsiteX3" fmla="*/ 930781 w 1912620"/>
              <a:gd name="connsiteY3" fmla="*/ 1741551 h 2034540"/>
              <a:gd name="connsiteX4" fmla="*/ 1034222 w 1912620"/>
              <a:gd name="connsiteY4" fmla="*/ 1512951 h 2034540"/>
              <a:gd name="connsiteX5" fmla="*/ 1287780 w 1912620"/>
              <a:gd name="connsiteY5" fmla="*/ 1539240 h 2034540"/>
              <a:gd name="connsiteX6" fmla="*/ 1478280 w 1912620"/>
              <a:gd name="connsiteY6" fmla="*/ 1524000 h 2034540"/>
              <a:gd name="connsiteX7" fmla="*/ 1623060 w 1912620"/>
              <a:gd name="connsiteY7" fmla="*/ 1455420 h 2034540"/>
              <a:gd name="connsiteX8" fmla="*/ 1668780 w 1912620"/>
              <a:gd name="connsiteY8" fmla="*/ 1303020 h 2034540"/>
              <a:gd name="connsiteX9" fmla="*/ 1676400 w 1912620"/>
              <a:gd name="connsiteY9" fmla="*/ 982980 h 2034540"/>
              <a:gd name="connsiteX10" fmla="*/ 1661160 w 1912620"/>
              <a:gd name="connsiteY10" fmla="*/ 800100 h 2034540"/>
              <a:gd name="connsiteX11" fmla="*/ 1600200 w 1912620"/>
              <a:gd name="connsiteY11" fmla="*/ 678180 h 2034540"/>
              <a:gd name="connsiteX12" fmla="*/ 1463040 w 1912620"/>
              <a:gd name="connsiteY12" fmla="*/ 685800 h 2034540"/>
              <a:gd name="connsiteX13" fmla="*/ 1386840 w 1912620"/>
              <a:gd name="connsiteY13" fmla="*/ 647700 h 2034540"/>
              <a:gd name="connsiteX14" fmla="*/ 1318260 w 1912620"/>
              <a:gd name="connsiteY14" fmla="*/ 495300 h 2034540"/>
              <a:gd name="connsiteX15" fmla="*/ 1234440 w 1912620"/>
              <a:gd name="connsiteY15" fmla="*/ 388620 h 2034540"/>
              <a:gd name="connsiteX16" fmla="*/ 1173480 w 1912620"/>
              <a:gd name="connsiteY16" fmla="*/ 228600 h 2034540"/>
              <a:gd name="connsiteX17" fmla="*/ 975360 w 1912620"/>
              <a:gd name="connsiteY17" fmla="*/ 190500 h 2034540"/>
              <a:gd name="connsiteX18" fmla="*/ 838200 w 1912620"/>
              <a:gd name="connsiteY18" fmla="*/ 190500 h 2034540"/>
              <a:gd name="connsiteX19" fmla="*/ 701040 w 1912620"/>
              <a:gd name="connsiteY19" fmla="*/ 190500 h 2034540"/>
              <a:gd name="connsiteX20" fmla="*/ 594360 w 1912620"/>
              <a:gd name="connsiteY20" fmla="*/ 213360 h 2034540"/>
              <a:gd name="connsiteX21" fmla="*/ 502920 w 1912620"/>
              <a:gd name="connsiteY21" fmla="*/ 350520 h 2034540"/>
              <a:gd name="connsiteX22" fmla="*/ 464820 w 1912620"/>
              <a:gd name="connsiteY22" fmla="*/ 434340 h 2034540"/>
              <a:gd name="connsiteX23" fmla="*/ 365760 w 1912620"/>
              <a:gd name="connsiteY23" fmla="*/ 563880 h 2034540"/>
              <a:gd name="connsiteX24" fmla="*/ 243840 w 1912620"/>
              <a:gd name="connsiteY24" fmla="*/ 731520 h 2034540"/>
              <a:gd name="connsiteX25" fmla="*/ 198120 w 1912620"/>
              <a:gd name="connsiteY25" fmla="*/ 868680 h 2034540"/>
              <a:gd name="connsiteX26" fmla="*/ 190500 w 1912620"/>
              <a:gd name="connsiteY26" fmla="*/ 1051560 h 2034540"/>
              <a:gd name="connsiteX27" fmla="*/ 182880 w 1912620"/>
              <a:gd name="connsiteY27" fmla="*/ 1257300 h 2034540"/>
              <a:gd name="connsiteX28" fmla="*/ 297180 w 1912620"/>
              <a:gd name="connsiteY28" fmla="*/ 1363980 h 2034540"/>
              <a:gd name="connsiteX29" fmla="*/ 419100 w 1912620"/>
              <a:gd name="connsiteY29" fmla="*/ 1447800 h 2034540"/>
              <a:gd name="connsiteX30" fmla="*/ 525780 w 1912620"/>
              <a:gd name="connsiteY30" fmla="*/ 1531620 h 2034540"/>
              <a:gd name="connsiteX31" fmla="*/ 571500 w 1912620"/>
              <a:gd name="connsiteY31" fmla="*/ 1600200 h 2034540"/>
              <a:gd name="connsiteX32" fmla="*/ 548640 w 1912620"/>
              <a:gd name="connsiteY32" fmla="*/ 1684020 h 2034540"/>
              <a:gd name="connsiteX33" fmla="*/ 541020 w 1912620"/>
              <a:gd name="connsiteY33" fmla="*/ 1744980 h 2034540"/>
              <a:gd name="connsiteX34" fmla="*/ 556260 w 1912620"/>
              <a:gd name="connsiteY34" fmla="*/ 1866900 h 2034540"/>
              <a:gd name="connsiteX35" fmla="*/ 541020 w 1912620"/>
              <a:gd name="connsiteY35" fmla="*/ 1958340 h 2034540"/>
              <a:gd name="connsiteX36" fmla="*/ 502920 w 1912620"/>
              <a:gd name="connsiteY36" fmla="*/ 2026920 h 2034540"/>
              <a:gd name="connsiteX37" fmla="*/ 396240 w 1912620"/>
              <a:gd name="connsiteY37" fmla="*/ 2026920 h 2034540"/>
              <a:gd name="connsiteX38" fmla="*/ 289560 w 1912620"/>
              <a:gd name="connsiteY38" fmla="*/ 2011680 h 2034540"/>
              <a:gd name="connsiteX39" fmla="*/ 358140 w 1912620"/>
              <a:gd name="connsiteY39" fmla="*/ 1805940 h 2034540"/>
              <a:gd name="connsiteX40" fmla="*/ 342900 w 1912620"/>
              <a:gd name="connsiteY40" fmla="*/ 1645920 h 2034540"/>
              <a:gd name="connsiteX41" fmla="*/ 228600 w 1912620"/>
              <a:gd name="connsiteY41" fmla="*/ 1524000 h 2034540"/>
              <a:gd name="connsiteX42" fmla="*/ 129540 w 1912620"/>
              <a:gd name="connsiteY42" fmla="*/ 1379220 h 2034540"/>
              <a:gd name="connsiteX43" fmla="*/ 30480 w 1912620"/>
              <a:gd name="connsiteY43" fmla="*/ 1203960 h 2034540"/>
              <a:gd name="connsiteX44" fmla="*/ 0 w 1912620"/>
              <a:gd name="connsiteY44" fmla="*/ 1013460 h 2034540"/>
              <a:gd name="connsiteX45" fmla="*/ 0 w 1912620"/>
              <a:gd name="connsiteY45" fmla="*/ 815340 h 2034540"/>
              <a:gd name="connsiteX46" fmla="*/ 83820 w 1912620"/>
              <a:gd name="connsiteY46" fmla="*/ 647700 h 2034540"/>
              <a:gd name="connsiteX47" fmla="*/ 152400 w 1912620"/>
              <a:gd name="connsiteY47" fmla="*/ 510540 h 2034540"/>
              <a:gd name="connsiteX48" fmla="*/ 266700 w 1912620"/>
              <a:gd name="connsiteY48" fmla="*/ 373380 h 2034540"/>
              <a:gd name="connsiteX49" fmla="*/ 381000 w 1912620"/>
              <a:gd name="connsiteY49" fmla="*/ 205740 h 2034540"/>
              <a:gd name="connsiteX50" fmla="*/ 441960 w 1912620"/>
              <a:gd name="connsiteY50" fmla="*/ 91440 h 2034540"/>
              <a:gd name="connsiteX51" fmla="*/ 701040 w 1912620"/>
              <a:gd name="connsiteY51" fmla="*/ 53340 h 2034540"/>
              <a:gd name="connsiteX52" fmla="*/ 807720 w 1912620"/>
              <a:gd name="connsiteY52" fmla="*/ 0 h 2034540"/>
              <a:gd name="connsiteX53" fmla="*/ 1005840 w 1912620"/>
              <a:gd name="connsiteY53" fmla="*/ 0 h 2034540"/>
              <a:gd name="connsiteX54" fmla="*/ 1188720 w 1912620"/>
              <a:gd name="connsiteY54" fmla="*/ 53340 h 2034540"/>
              <a:gd name="connsiteX55" fmla="*/ 1348740 w 1912620"/>
              <a:gd name="connsiteY55" fmla="*/ 167640 h 2034540"/>
              <a:gd name="connsiteX56" fmla="*/ 1432560 w 1912620"/>
              <a:gd name="connsiteY56" fmla="*/ 220980 h 2034540"/>
              <a:gd name="connsiteX57" fmla="*/ 1485900 w 1912620"/>
              <a:gd name="connsiteY57" fmla="*/ 373380 h 2034540"/>
              <a:gd name="connsiteX58" fmla="*/ 1539240 w 1912620"/>
              <a:gd name="connsiteY58" fmla="*/ 518160 h 2034540"/>
              <a:gd name="connsiteX59" fmla="*/ 1653540 w 1912620"/>
              <a:gd name="connsiteY59" fmla="*/ 586740 h 2034540"/>
              <a:gd name="connsiteX60" fmla="*/ 1798320 w 1912620"/>
              <a:gd name="connsiteY60" fmla="*/ 617220 h 2034540"/>
              <a:gd name="connsiteX61" fmla="*/ 1844040 w 1912620"/>
              <a:gd name="connsiteY61" fmla="*/ 777240 h 2034540"/>
              <a:gd name="connsiteX62" fmla="*/ 1866900 w 1912620"/>
              <a:gd name="connsiteY62" fmla="*/ 998220 h 2034540"/>
              <a:gd name="connsiteX63" fmla="*/ 1912620 w 1912620"/>
              <a:gd name="connsiteY63" fmla="*/ 1158240 h 2034540"/>
              <a:gd name="connsiteX64" fmla="*/ 1889760 w 1912620"/>
              <a:gd name="connsiteY64" fmla="*/ 1348740 h 2034540"/>
              <a:gd name="connsiteX65" fmla="*/ 1783080 w 1912620"/>
              <a:gd name="connsiteY65" fmla="*/ 1508760 h 2034540"/>
              <a:gd name="connsiteX66" fmla="*/ 1653540 w 1912620"/>
              <a:gd name="connsiteY66" fmla="*/ 1607820 h 2034540"/>
              <a:gd name="connsiteX67" fmla="*/ 1424940 w 1912620"/>
              <a:gd name="connsiteY67" fmla="*/ 1722120 h 2034540"/>
              <a:gd name="connsiteX68" fmla="*/ 1287780 w 1912620"/>
              <a:gd name="connsiteY68" fmla="*/ 1729740 h 2034540"/>
              <a:gd name="connsiteX69" fmla="*/ 1165860 w 1912620"/>
              <a:gd name="connsiteY69" fmla="*/ 1752600 h 2034540"/>
              <a:gd name="connsiteX70" fmla="*/ 1120140 w 1912620"/>
              <a:gd name="connsiteY70" fmla="*/ 1866900 h 2034540"/>
              <a:gd name="connsiteX71" fmla="*/ 937260 w 1912620"/>
              <a:gd name="connsiteY71" fmla="*/ 1882140 h 2034540"/>
              <a:gd name="connsiteX72" fmla="*/ 868680 w 1912620"/>
              <a:gd name="connsiteY72" fmla="*/ 2034540 h 2034540"/>
              <a:gd name="connsiteX73" fmla="*/ 662462 w 1912620"/>
              <a:gd name="connsiteY73" fmla="*/ 2034540 h 2034540"/>
              <a:gd name="connsiteX0" fmla="*/ 662462 w 1912620"/>
              <a:gd name="connsiteY0" fmla="*/ 2034540 h 2034540"/>
              <a:gd name="connsiteX1" fmla="*/ 749521 w 1912620"/>
              <a:gd name="connsiteY1" fmla="*/ 1807774 h 2034540"/>
              <a:gd name="connsiteX2" fmla="*/ 838201 w 1912620"/>
              <a:gd name="connsiteY2" fmla="*/ 1807774 h 2034540"/>
              <a:gd name="connsiteX3" fmla="*/ 930781 w 1912620"/>
              <a:gd name="connsiteY3" fmla="*/ 1741551 h 2034540"/>
              <a:gd name="connsiteX4" fmla="*/ 1034222 w 1912620"/>
              <a:gd name="connsiteY4" fmla="*/ 1512951 h 2034540"/>
              <a:gd name="connsiteX5" fmla="*/ 1278541 w 1912620"/>
              <a:gd name="connsiteY5" fmla="*/ 1513809 h 2034540"/>
              <a:gd name="connsiteX6" fmla="*/ 1478280 w 1912620"/>
              <a:gd name="connsiteY6" fmla="*/ 1524000 h 2034540"/>
              <a:gd name="connsiteX7" fmla="*/ 1623060 w 1912620"/>
              <a:gd name="connsiteY7" fmla="*/ 1455420 h 2034540"/>
              <a:gd name="connsiteX8" fmla="*/ 1668780 w 1912620"/>
              <a:gd name="connsiteY8" fmla="*/ 1303020 h 2034540"/>
              <a:gd name="connsiteX9" fmla="*/ 1676400 w 1912620"/>
              <a:gd name="connsiteY9" fmla="*/ 982980 h 2034540"/>
              <a:gd name="connsiteX10" fmla="*/ 1661160 w 1912620"/>
              <a:gd name="connsiteY10" fmla="*/ 800100 h 2034540"/>
              <a:gd name="connsiteX11" fmla="*/ 1600200 w 1912620"/>
              <a:gd name="connsiteY11" fmla="*/ 678180 h 2034540"/>
              <a:gd name="connsiteX12" fmla="*/ 1463040 w 1912620"/>
              <a:gd name="connsiteY12" fmla="*/ 685800 h 2034540"/>
              <a:gd name="connsiteX13" fmla="*/ 1386840 w 1912620"/>
              <a:gd name="connsiteY13" fmla="*/ 647700 h 2034540"/>
              <a:gd name="connsiteX14" fmla="*/ 1318260 w 1912620"/>
              <a:gd name="connsiteY14" fmla="*/ 495300 h 2034540"/>
              <a:gd name="connsiteX15" fmla="*/ 1234440 w 1912620"/>
              <a:gd name="connsiteY15" fmla="*/ 388620 h 2034540"/>
              <a:gd name="connsiteX16" fmla="*/ 1173480 w 1912620"/>
              <a:gd name="connsiteY16" fmla="*/ 228600 h 2034540"/>
              <a:gd name="connsiteX17" fmla="*/ 975360 w 1912620"/>
              <a:gd name="connsiteY17" fmla="*/ 190500 h 2034540"/>
              <a:gd name="connsiteX18" fmla="*/ 838200 w 1912620"/>
              <a:gd name="connsiteY18" fmla="*/ 190500 h 2034540"/>
              <a:gd name="connsiteX19" fmla="*/ 701040 w 1912620"/>
              <a:gd name="connsiteY19" fmla="*/ 190500 h 2034540"/>
              <a:gd name="connsiteX20" fmla="*/ 594360 w 1912620"/>
              <a:gd name="connsiteY20" fmla="*/ 213360 h 2034540"/>
              <a:gd name="connsiteX21" fmla="*/ 502920 w 1912620"/>
              <a:gd name="connsiteY21" fmla="*/ 350520 h 2034540"/>
              <a:gd name="connsiteX22" fmla="*/ 464820 w 1912620"/>
              <a:gd name="connsiteY22" fmla="*/ 434340 h 2034540"/>
              <a:gd name="connsiteX23" fmla="*/ 365760 w 1912620"/>
              <a:gd name="connsiteY23" fmla="*/ 563880 h 2034540"/>
              <a:gd name="connsiteX24" fmla="*/ 243840 w 1912620"/>
              <a:gd name="connsiteY24" fmla="*/ 731520 h 2034540"/>
              <a:gd name="connsiteX25" fmla="*/ 198120 w 1912620"/>
              <a:gd name="connsiteY25" fmla="*/ 868680 h 2034540"/>
              <a:gd name="connsiteX26" fmla="*/ 190500 w 1912620"/>
              <a:gd name="connsiteY26" fmla="*/ 1051560 h 2034540"/>
              <a:gd name="connsiteX27" fmla="*/ 182880 w 1912620"/>
              <a:gd name="connsiteY27" fmla="*/ 1257300 h 2034540"/>
              <a:gd name="connsiteX28" fmla="*/ 297180 w 1912620"/>
              <a:gd name="connsiteY28" fmla="*/ 1363980 h 2034540"/>
              <a:gd name="connsiteX29" fmla="*/ 419100 w 1912620"/>
              <a:gd name="connsiteY29" fmla="*/ 1447800 h 2034540"/>
              <a:gd name="connsiteX30" fmla="*/ 525780 w 1912620"/>
              <a:gd name="connsiteY30" fmla="*/ 1531620 h 2034540"/>
              <a:gd name="connsiteX31" fmla="*/ 571500 w 1912620"/>
              <a:gd name="connsiteY31" fmla="*/ 1600200 h 2034540"/>
              <a:gd name="connsiteX32" fmla="*/ 548640 w 1912620"/>
              <a:gd name="connsiteY32" fmla="*/ 1684020 h 2034540"/>
              <a:gd name="connsiteX33" fmla="*/ 541020 w 1912620"/>
              <a:gd name="connsiteY33" fmla="*/ 1744980 h 2034540"/>
              <a:gd name="connsiteX34" fmla="*/ 556260 w 1912620"/>
              <a:gd name="connsiteY34" fmla="*/ 1866900 h 2034540"/>
              <a:gd name="connsiteX35" fmla="*/ 541020 w 1912620"/>
              <a:gd name="connsiteY35" fmla="*/ 1958340 h 2034540"/>
              <a:gd name="connsiteX36" fmla="*/ 502920 w 1912620"/>
              <a:gd name="connsiteY36" fmla="*/ 2026920 h 2034540"/>
              <a:gd name="connsiteX37" fmla="*/ 396240 w 1912620"/>
              <a:gd name="connsiteY37" fmla="*/ 2026920 h 2034540"/>
              <a:gd name="connsiteX38" fmla="*/ 289560 w 1912620"/>
              <a:gd name="connsiteY38" fmla="*/ 2011680 h 2034540"/>
              <a:gd name="connsiteX39" fmla="*/ 358140 w 1912620"/>
              <a:gd name="connsiteY39" fmla="*/ 1805940 h 2034540"/>
              <a:gd name="connsiteX40" fmla="*/ 342900 w 1912620"/>
              <a:gd name="connsiteY40" fmla="*/ 1645920 h 2034540"/>
              <a:gd name="connsiteX41" fmla="*/ 228600 w 1912620"/>
              <a:gd name="connsiteY41" fmla="*/ 1524000 h 2034540"/>
              <a:gd name="connsiteX42" fmla="*/ 129540 w 1912620"/>
              <a:gd name="connsiteY42" fmla="*/ 1379220 h 2034540"/>
              <a:gd name="connsiteX43" fmla="*/ 30480 w 1912620"/>
              <a:gd name="connsiteY43" fmla="*/ 1203960 h 2034540"/>
              <a:gd name="connsiteX44" fmla="*/ 0 w 1912620"/>
              <a:gd name="connsiteY44" fmla="*/ 1013460 h 2034540"/>
              <a:gd name="connsiteX45" fmla="*/ 0 w 1912620"/>
              <a:gd name="connsiteY45" fmla="*/ 815340 h 2034540"/>
              <a:gd name="connsiteX46" fmla="*/ 83820 w 1912620"/>
              <a:gd name="connsiteY46" fmla="*/ 647700 h 2034540"/>
              <a:gd name="connsiteX47" fmla="*/ 152400 w 1912620"/>
              <a:gd name="connsiteY47" fmla="*/ 510540 h 2034540"/>
              <a:gd name="connsiteX48" fmla="*/ 266700 w 1912620"/>
              <a:gd name="connsiteY48" fmla="*/ 373380 h 2034540"/>
              <a:gd name="connsiteX49" fmla="*/ 381000 w 1912620"/>
              <a:gd name="connsiteY49" fmla="*/ 205740 h 2034540"/>
              <a:gd name="connsiteX50" fmla="*/ 441960 w 1912620"/>
              <a:gd name="connsiteY50" fmla="*/ 91440 h 2034540"/>
              <a:gd name="connsiteX51" fmla="*/ 701040 w 1912620"/>
              <a:gd name="connsiteY51" fmla="*/ 53340 h 2034540"/>
              <a:gd name="connsiteX52" fmla="*/ 807720 w 1912620"/>
              <a:gd name="connsiteY52" fmla="*/ 0 h 2034540"/>
              <a:gd name="connsiteX53" fmla="*/ 1005840 w 1912620"/>
              <a:gd name="connsiteY53" fmla="*/ 0 h 2034540"/>
              <a:gd name="connsiteX54" fmla="*/ 1188720 w 1912620"/>
              <a:gd name="connsiteY54" fmla="*/ 53340 h 2034540"/>
              <a:gd name="connsiteX55" fmla="*/ 1348740 w 1912620"/>
              <a:gd name="connsiteY55" fmla="*/ 167640 h 2034540"/>
              <a:gd name="connsiteX56" fmla="*/ 1432560 w 1912620"/>
              <a:gd name="connsiteY56" fmla="*/ 220980 h 2034540"/>
              <a:gd name="connsiteX57" fmla="*/ 1485900 w 1912620"/>
              <a:gd name="connsiteY57" fmla="*/ 373380 h 2034540"/>
              <a:gd name="connsiteX58" fmla="*/ 1539240 w 1912620"/>
              <a:gd name="connsiteY58" fmla="*/ 518160 h 2034540"/>
              <a:gd name="connsiteX59" fmla="*/ 1653540 w 1912620"/>
              <a:gd name="connsiteY59" fmla="*/ 586740 h 2034540"/>
              <a:gd name="connsiteX60" fmla="*/ 1798320 w 1912620"/>
              <a:gd name="connsiteY60" fmla="*/ 617220 h 2034540"/>
              <a:gd name="connsiteX61" fmla="*/ 1844040 w 1912620"/>
              <a:gd name="connsiteY61" fmla="*/ 777240 h 2034540"/>
              <a:gd name="connsiteX62" fmla="*/ 1866900 w 1912620"/>
              <a:gd name="connsiteY62" fmla="*/ 998220 h 2034540"/>
              <a:gd name="connsiteX63" fmla="*/ 1912620 w 1912620"/>
              <a:gd name="connsiteY63" fmla="*/ 1158240 h 2034540"/>
              <a:gd name="connsiteX64" fmla="*/ 1889760 w 1912620"/>
              <a:gd name="connsiteY64" fmla="*/ 1348740 h 2034540"/>
              <a:gd name="connsiteX65" fmla="*/ 1783080 w 1912620"/>
              <a:gd name="connsiteY65" fmla="*/ 1508760 h 2034540"/>
              <a:gd name="connsiteX66" fmla="*/ 1653540 w 1912620"/>
              <a:gd name="connsiteY66" fmla="*/ 1607820 h 2034540"/>
              <a:gd name="connsiteX67" fmla="*/ 1424940 w 1912620"/>
              <a:gd name="connsiteY67" fmla="*/ 1722120 h 2034540"/>
              <a:gd name="connsiteX68" fmla="*/ 1287780 w 1912620"/>
              <a:gd name="connsiteY68" fmla="*/ 1729740 h 2034540"/>
              <a:gd name="connsiteX69" fmla="*/ 1165860 w 1912620"/>
              <a:gd name="connsiteY69" fmla="*/ 1752600 h 2034540"/>
              <a:gd name="connsiteX70" fmla="*/ 1120140 w 1912620"/>
              <a:gd name="connsiteY70" fmla="*/ 1866900 h 2034540"/>
              <a:gd name="connsiteX71" fmla="*/ 937260 w 1912620"/>
              <a:gd name="connsiteY71" fmla="*/ 1882140 h 2034540"/>
              <a:gd name="connsiteX72" fmla="*/ 868680 w 1912620"/>
              <a:gd name="connsiteY72" fmla="*/ 2034540 h 2034540"/>
              <a:gd name="connsiteX73" fmla="*/ 662462 w 1912620"/>
              <a:gd name="connsiteY73" fmla="*/ 2034540 h 2034540"/>
              <a:gd name="connsiteX0" fmla="*/ 662462 w 1912620"/>
              <a:gd name="connsiteY0" fmla="*/ 2034540 h 2034540"/>
              <a:gd name="connsiteX1" fmla="*/ 749521 w 1912620"/>
              <a:gd name="connsiteY1" fmla="*/ 1807774 h 2034540"/>
              <a:gd name="connsiteX2" fmla="*/ 838201 w 1912620"/>
              <a:gd name="connsiteY2" fmla="*/ 1807774 h 2034540"/>
              <a:gd name="connsiteX3" fmla="*/ 930781 w 1912620"/>
              <a:gd name="connsiteY3" fmla="*/ 1741551 h 2034540"/>
              <a:gd name="connsiteX4" fmla="*/ 1034222 w 1912620"/>
              <a:gd name="connsiteY4" fmla="*/ 1512951 h 2034540"/>
              <a:gd name="connsiteX5" fmla="*/ 1278541 w 1912620"/>
              <a:gd name="connsiteY5" fmla="*/ 1513809 h 2034540"/>
              <a:gd name="connsiteX6" fmla="*/ 1469040 w 1912620"/>
              <a:gd name="connsiteY6" fmla="*/ 1498569 h 2034540"/>
              <a:gd name="connsiteX7" fmla="*/ 1623060 w 1912620"/>
              <a:gd name="connsiteY7" fmla="*/ 1455420 h 2034540"/>
              <a:gd name="connsiteX8" fmla="*/ 1668780 w 1912620"/>
              <a:gd name="connsiteY8" fmla="*/ 1303020 h 2034540"/>
              <a:gd name="connsiteX9" fmla="*/ 1676400 w 1912620"/>
              <a:gd name="connsiteY9" fmla="*/ 982980 h 2034540"/>
              <a:gd name="connsiteX10" fmla="*/ 1661160 w 1912620"/>
              <a:gd name="connsiteY10" fmla="*/ 800100 h 2034540"/>
              <a:gd name="connsiteX11" fmla="*/ 1600200 w 1912620"/>
              <a:gd name="connsiteY11" fmla="*/ 678180 h 2034540"/>
              <a:gd name="connsiteX12" fmla="*/ 1463040 w 1912620"/>
              <a:gd name="connsiteY12" fmla="*/ 685800 h 2034540"/>
              <a:gd name="connsiteX13" fmla="*/ 1386840 w 1912620"/>
              <a:gd name="connsiteY13" fmla="*/ 647700 h 2034540"/>
              <a:gd name="connsiteX14" fmla="*/ 1318260 w 1912620"/>
              <a:gd name="connsiteY14" fmla="*/ 495300 h 2034540"/>
              <a:gd name="connsiteX15" fmla="*/ 1234440 w 1912620"/>
              <a:gd name="connsiteY15" fmla="*/ 388620 h 2034540"/>
              <a:gd name="connsiteX16" fmla="*/ 1173480 w 1912620"/>
              <a:gd name="connsiteY16" fmla="*/ 228600 h 2034540"/>
              <a:gd name="connsiteX17" fmla="*/ 975360 w 1912620"/>
              <a:gd name="connsiteY17" fmla="*/ 190500 h 2034540"/>
              <a:gd name="connsiteX18" fmla="*/ 838200 w 1912620"/>
              <a:gd name="connsiteY18" fmla="*/ 190500 h 2034540"/>
              <a:gd name="connsiteX19" fmla="*/ 701040 w 1912620"/>
              <a:gd name="connsiteY19" fmla="*/ 190500 h 2034540"/>
              <a:gd name="connsiteX20" fmla="*/ 594360 w 1912620"/>
              <a:gd name="connsiteY20" fmla="*/ 213360 h 2034540"/>
              <a:gd name="connsiteX21" fmla="*/ 502920 w 1912620"/>
              <a:gd name="connsiteY21" fmla="*/ 350520 h 2034540"/>
              <a:gd name="connsiteX22" fmla="*/ 464820 w 1912620"/>
              <a:gd name="connsiteY22" fmla="*/ 434340 h 2034540"/>
              <a:gd name="connsiteX23" fmla="*/ 365760 w 1912620"/>
              <a:gd name="connsiteY23" fmla="*/ 563880 h 2034540"/>
              <a:gd name="connsiteX24" fmla="*/ 243840 w 1912620"/>
              <a:gd name="connsiteY24" fmla="*/ 731520 h 2034540"/>
              <a:gd name="connsiteX25" fmla="*/ 198120 w 1912620"/>
              <a:gd name="connsiteY25" fmla="*/ 868680 h 2034540"/>
              <a:gd name="connsiteX26" fmla="*/ 190500 w 1912620"/>
              <a:gd name="connsiteY26" fmla="*/ 1051560 h 2034540"/>
              <a:gd name="connsiteX27" fmla="*/ 182880 w 1912620"/>
              <a:gd name="connsiteY27" fmla="*/ 1257300 h 2034540"/>
              <a:gd name="connsiteX28" fmla="*/ 297180 w 1912620"/>
              <a:gd name="connsiteY28" fmla="*/ 1363980 h 2034540"/>
              <a:gd name="connsiteX29" fmla="*/ 419100 w 1912620"/>
              <a:gd name="connsiteY29" fmla="*/ 1447800 h 2034540"/>
              <a:gd name="connsiteX30" fmla="*/ 525780 w 1912620"/>
              <a:gd name="connsiteY30" fmla="*/ 1531620 h 2034540"/>
              <a:gd name="connsiteX31" fmla="*/ 571500 w 1912620"/>
              <a:gd name="connsiteY31" fmla="*/ 1600200 h 2034540"/>
              <a:gd name="connsiteX32" fmla="*/ 548640 w 1912620"/>
              <a:gd name="connsiteY32" fmla="*/ 1684020 h 2034540"/>
              <a:gd name="connsiteX33" fmla="*/ 541020 w 1912620"/>
              <a:gd name="connsiteY33" fmla="*/ 1744980 h 2034540"/>
              <a:gd name="connsiteX34" fmla="*/ 556260 w 1912620"/>
              <a:gd name="connsiteY34" fmla="*/ 1866900 h 2034540"/>
              <a:gd name="connsiteX35" fmla="*/ 541020 w 1912620"/>
              <a:gd name="connsiteY35" fmla="*/ 1958340 h 2034540"/>
              <a:gd name="connsiteX36" fmla="*/ 502920 w 1912620"/>
              <a:gd name="connsiteY36" fmla="*/ 2026920 h 2034540"/>
              <a:gd name="connsiteX37" fmla="*/ 396240 w 1912620"/>
              <a:gd name="connsiteY37" fmla="*/ 2026920 h 2034540"/>
              <a:gd name="connsiteX38" fmla="*/ 289560 w 1912620"/>
              <a:gd name="connsiteY38" fmla="*/ 2011680 h 2034540"/>
              <a:gd name="connsiteX39" fmla="*/ 358140 w 1912620"/>
              <a:gd name="connsiteY39" fmla="*/ 1805940 h 2034540"/>
              <a:gd name="connsiteX40" fmla="*/ 342900 w 1912620"/>
              <a:gd name="connsiteY40" fmla="*/ 1645920 h 2034540"/>
              <a:gd name="connsiteX41" fmla="*/ 228600 w 1912620"/>
              <a:gd name="connsiteY41" fmla="*/ 1524000 h 2034540"/>
              <a:gd name="connsiteX42" fmla="*/ 129540 w 1912620"/>
              <a:gd name="connsiteY42" fmla="*/ 1379220 h 2034540"/>
              <a:gd name="connsiteX43" fmla="*/ 30480 w 1912620"/>
              <a:gd name="connsiteY43" fmla="*/ 1203960 h 2034540"/>
              <a:gd name="connsiteX44" fmla="*/ 0 w 1912620"/>
              <a:gd name="connsiteY44" fmla="*/ 1013460 h 2034540"/>
              <a:gd name="connsiteX45" fmla="*/ 0 w 1912620"/>
              <a:gd name="connsiteY45" fmla="*/ 815340 h 2034540"/>
              <a:gd name="connsiteX46" fmla="*/ 83820 w 1912620"/>
              <a:gd name="connsiteY46" fmla="*/ 647700 h 2034540"/>
              <a:gd name="connsiteX47" fmla="*/ 152400 w 1912620"/>
              <a:gd name="connsiteY47" fmla="*/ 510540 h 2034540"/>
              <a:gd name="connsiteX48" fmla="*/ 266700 w 1912620"/>
              <a:gd name="connsiteY48" fmla="*/ 373380 h 2034540"/>
              <a:gd name="connsiteX49" fmla="*/ 381000 w 1912620"/>
              <a:gd name="connsiteY49" fmla="*/ 205740 h 2034540"/>
              <a:gd name="connsiteX50" fmla="*/ 441960 w 1912620"/>
              <a:gd name="connsiteY50" fmla="*/ 91440 h 2034540"/>
              <a:gd name="connsiteX51" fmla="*/ 701040 w 1912620"/>
              <a:gd name="connsiteY51" fmla="*/ 53340 h 2034540"/>
              <a:gd name="connsiteX52" fmla="*/ 807720 w 1912620"/>
              <a:gd name="connsiteY52" fmla="*/ 0 h 2034540"/>
              <a:gd name="connsiteX53" fmla="*/ 1005840 w 1912620"/>
              <a:gd name="connsiteY53" fmla="*/ 0 h 2034540"/>
              <a:gd name="connsiteX54" fmla="*/ 1188720 w 1912620"/>
              <a:gd name="connsiteY54" fmla="*/ 53340 h 2034540"/>
              <a:gd name="connsiteX55" fmla="*/ 1348740 w 1912620"/>
              <a:gd name="connsiteY55" fmla="*/ 167640 h 2034540"/>
              <a:gd name="connsiteX56" fmla="*/ 1432560 w 1912620"/>
              <a:gd name="connsiteY56" fmla="*/ 220980 h 2034540"/>
              <a:gd name="connsiteX57" fmla="*/ 1485900 w 1912620"/>
              <a:gd name="connsiteY57" fmla="*/ 373380 h 2034540"/>
              <a:gd name="connsiteX58" fmla="*/ 1539240 w 1912620"/>
              <a:gd name="connsiteY58" fmla="*/ 518160 h 2034540"/>
              <a:gd name="connsiteX59" fmla="*/ 1653540 w 1912620"/>
              <a:gd name="connsiteY59" fmla="*/ 586740 h 2034540"/>
              <a:gd name="connsiteX60" fmla="*/ 1798320 w 1912620"/>
              <a:gd name="connsiteY60" fmla="*/ 617220 h 2034540"/>
              <a:gd name="connsiteX61" fmla="*/ 1844040 w 1912620"/>
              <a:gd name="connsiteY61" fmla="*/ 777240 h 2034540"/>
              <a:gd name="connsiteX62" fmla="*/ 1866900 w 1912620"/>
              <a:gd name="connsiteY62" fmla="*/ 998220 h 2034540"/>
              <a:gd name="connsiteX63" fmla="*/ 1912620 w 1912620"/>
              <a:gd name="connsiteY63" fmla="*/ 1158240 h 2034540"/>
              <a:gd name="connsiteX64" fmla="*/ 1889760 w 1912620"/>
              <a:gd name="connsiteY64" fmla="*/ 1348740 h 2034540"/>
              <a:gd name="connsiteX65" fmla="*/ 1783080 w 1912620"/>
              <a:gd name="connsiteY65" fmla="*/ 1508760 h 2034540"/>
              <a:gd name="connsiteX66" fmla="*/ 1653540 w 1912620"/>
              <a:gd name="connsiteY66" fmla="*/ 1607820 h 2034540"/>
              <a:gd name="connsiteX67" fmla="*/ 1424940 w 1912620"/>
              <a:gd name="connsiteY67" fmla="*/ 1722120 h 2034540"/>
              <a:gd name="connsiteX68" fmla="*/ 1287780 w 1912620"/>
              <a:gd name="connsiteY68" fmla="*/ 1729740 h 2034540"/>
              <a:gd name="connsiteX69" fmla="*/ 1165860 w 1912620"/>
              <a:gd name="connsiteY69" fmla="*/ 1752600 h 2034540"/>
              <a:gd name="connsiteX70" fmla="*/ 1120140 w 1912620"/>
              <a:gd name="connsiteY70" fmla="*/ 1866900 h 2034540"/>
              <a:gd name="connsiteX71" fmla="*/ 937260 w 1912620"/>
              <a:gd name="connsiteY71" fmla="*/ 1882140 h 2034540"/>
              <a:gd name="connsiteX72" fmla="*/ 868680 w 1912620"/>
              <a:gd name="connsiteY72" fmla="*/ 2034540 h 2034540"/>
              <a:gd name="connsiteX73" fmla="*/ 662462 w 1912620"/>
              <a:gd name="connsiteY73" fmla="*/ 2034540 h 2034540"/>
              <a:gd name="connsiteX0" fmla="*/ 634743 w 1912620"/>
              <a:gd name="connsiteY0" fmla="*/ 2034540 h 2034540"/>
              <a:gd name="connsiteX1" fmla="*/ 749521 w 1912620"/>
              <a:gd name="connsiteY1" fmla="*/ 1807774 h 2034540"/>
              <a:gd name="connsiteX2" fmla="*/ 838201 w 1912620"/>
              <a:gd name="connsiteY2" fmla="*/ 1807774 h 2034540"/>
              <a:gd name="connsiteX3" fmla="*/ 930781 w 1912620"/>
              <a:gd name="connsiteY3" fmla="*/ 1741551 h 2034540"/>
              <a:gd name="connsiteX4" fmla="*/ 1034222 w 1912620"/>
              <a:gd name="connsiteY4" fmla="*/ 1512951 h 2034540"/>
              <a:gd name="connsiteX5" fmla="*/ 1278541 w 1912620"/>
              <a:gd name="connsiteY5" fmla="*/ 1513809 h 2034540"/>
              <a:gd name="connsiteX6" fmla="*/ 1469040 w 1912620"/>
              <a:gd name="connsiteY6" fmla="*/ 1498569 h 2034540"/>
              <a:gd name="connsiteX7" fmla="*/ 1623060 w 1912620"/>
              <a:gd name="connsiteY7" fmla="*/ 1455420 h 2034540"/>
              <a:gd name="connsiteX8" fmla="*/ 1668780 w 1912620"/>
              <a:gd name="connsiteY8" fmla="*/ 1303020 h 2034540"/>
              <a:gd name="connsiteX9" fmla="*/ 1676400 w 1912620"/>
              <a:gd name="connsiteY9" fmla="*/ 982980 h 2034540"/>
              <a:gd name="connsiteX10" fmla="*/ 1661160 w 1912620"/>
              <a:gd name="connsiteY10" fmla="*/ 800100 h 2034540"/>
              <a:gd name="connsiteX11" fmla="*/ 1600200 w 1912620"/>
              <a:gd name="connsiteY11" fmla="*/ 678180 h 2034540"/>
              <a:gd name="connsiteX12" fmla="*/ 1463040 w 1912620"/>
              <a:gd name="connsiteY12" fmla="*/ 685800 h 2034540"/>
              <a:gd name="connsiteX13" fmla="*/ 1386840 w 1912620"/>
              <a:gd name="connsiteY13" fmla="*/ 647700 h 2034540"/>
              <a:gd name="connsiteX14" fmla="*/ 1318260 w 1912620"/>
              <a:gd name="connsiteY14" fmla="*/ 495300 h 2034540"/>
              <a:gd name="connsiteX15" fmla="*/ 1234440 w 1912620"/>
              <a:gd name="connsiteY15" fmla="*/ 388620 h 2034540"/>
              <a:gd name="connsiteX16" fmla="*/ 1173480 w 1912620"/>
              <a:gd name="connsiteY16" fmla="*/ 228600 h 2034540"/>
              <a:gd name="connsiteX17" fmla="*/ 975360 w 1912620"/>
              <a:gd name="connsiteY17" fmla="*/ 190500 h 2034540"/>
              <a:gd name="connsiteX18" fmla="*/ 838200 w 1912620"/>
              <a:gd name="connsiteY18" fmla="*/ 190500 h 2034540"/>
              <a:gd name="connsiteX19" fmla="*/ 701040 w 1912620"/>
              <a:gd name="connsiteY19" fmla="*/ 190500 h 2034540"/>
              <a:gd name="connsiteX20" fmla="*/ 594360 w 1912620"/>
              <a:gd name="connsiteY20" fmla="*/ 213360 h 2034540"/>
              <a:gd name="connsiteX21" fmla="*/ 502920 w 1912620"/>
              <a:gd name="connsiteY21" fmla="*/ 350520 h 2034540"/>
              <a:gd name="connsiteX22" fmla="*/ 464820 w 1912620"/>
              <a:gd name="connsiteY22" fmla="*/ 434340 h 2034540"/>
              <a:gd name="connsiteX23" fmla="*/ 365760 w 1912620"/>
              <a:gd name="connsiteY23" fmla="*/ 563880 h 2034540"/>
              <a:gd name="connsiteX24" fmla="*/ 243840 w 1912620"/>
              <a:gd name="connsiteY24" fmla="*/ 731520 h 2034540"/>
              <a:gd name="connsiteX25" fmla="*/ 198120 w 1912620"/>
              <a:gd name="connsiteY25" fmla="*/ 868680 h 2034540"/>
              <a:gd name="connsiteX26" fmla="*/ 190500 w 1912620"/>
              <a:gd name="connsiteY26" fmla="*/ 1051560 h 2034540"/>
              <a:gd name="connsiteX27" fmla="*/ 182880 w 1912620"/>
              <a:gd name="connsiteY27" fmla="*/ 1257300 h 2034540"/>
              <a:gd name="connsiteX28" fmla="*/ 297180 w 1912620"/>
              <a:gd name="connsiteY28" fmla="*/ 1363980 h 2034540"/>
              <a:gd name="connsiteX29" fmla="*/ 419100 w 1912620"/>
              <a:gd name="connsiteY29" fmla="*/ 1447800 h 2034540"/>
              <a:gd name="connsiteX30" fmla="*/ 525780 w 1912620"/>
              <a:gd name="connsiteY30" fmla="*/ 1531620 h 2034540"/>
              <a:gd name="connsiteX31" fmla="*/ 571500 w 1912620"/>
              <a:gd name="connsiteY31" fmla="*/ 1600200 h 2034540"/>
              <a:gd name="connsiteX32" fmla="*/ 548640 w 1912620"/>
              <a:gd name="connsiteY32" fmla="*/ 1684020 h 2034540"/>
              <a:gd name="connsiteX33" fmla="*/ 541020 w 1912620"/>
              <a:gd name="connsiteY33" fmla="*/ 1744980 h 2034540"/>
              <a:gd name="connsiteX34" fmla="*/ 556260 w 1912620"/>
              <a:gd name="connsiteY34" fmla="*/ 1866900 h 2034540"/>
              <a:gd name="connsiteX35" fmla="*/ 541020 w 1912620"/>
              <a:gd name="connsiteY35" fmla="*/ 1958340 h 2034540"/>
              <a:gd name="connsiteX36" fmla="*/ 502920 w 1912620"/>
              <a:gd name="connsiteY36" fmla="*/ 2026920 h 2034540"/>
              <a:gd name="connsiteX37" fmla="*/ 396240 w 1912620"/>
              <a:gd name="connsiteY37" fmla="*/ 2026920 h 2034540"/>
              <a:gd name="connsiteX38" fmla="*/ 289560 w 1912620"/>
              <a:gd name="connsiteY38" fmla="*/ 2011680 h 2034540"/>
              <a:gd name="connsiteX39" fmla="*/ 358140 w 1912620"/>
              <a:gd name="connsiteY39" fmla="*/ 1805940 h 2034540"/>
              <a:gd name="connsiteX40" fmla="*/ 342900 w 1912620"/>
              <a:gd name="connsiteY40" fmla="*/ 1645920 h 2034540"/>
              <a:gd name="connsiteX41" fmla="*/ 228600 w 1912620"/>
              <a:gd name="connsiteY41" fmla="*/ 1524000 h 2034540"/>
              <a:gd name="connsiteX42" fmla="*/ 129540 w 1912620"/>
              <a:gd name="connsiteY42" fmla="*/ 1379220 h 2034540"/>
              <a:gd name="connsiteX43" fmla="*/ 30480 w 1912620"/>
              <a:gd name="connsiteY43" fmla="*/ 1203960 h 2034540"/>
              <a:gd name="connsiteX44" fmla="*/ 0 w 1912620"/>
              <a:gd name="connsiteY44" fmla="*/ 1013460 h 2034540"/>
              <a:gd name="connsiteX45" fmla="*/ 0 w 1912620"/>
              <a:gd name="connsiteY45" fmla="*/ 815340 h 2034540"/>
              <a:gd name="connsiteX46" fmla="*/ 83820 w 1912620"/>
              <a:gd name="connsiteY46" fmla="*/ 647700 h 2034540"/>
              <a:gd name="connsiteX47" fmla="*/ 152400 w 1912620"/>
              <a:gd name="connsiteY47" fmla="*/ 510540 h 2034540"/>
              <a:gd name="connsiteX48" fmla="*/ 266700 w 1912620"/>
              <a:gd name="connsiteY48" fmla="*/ 373380 h 2034540"/>
              <a:gd name="connsiteX49" fmla="*/ 381000 w 1912620"/>
              <a:gd name="connsiteY49" fmla="*/ 205740 h 2034540"/>
              <a:gd name="connsiteX50" fmla="*/ 441960 w 1912620"/>
              <a:gd name="connsiteY50" fmla="*/ 91440 h 2034540"/>
              <a:gd name="connsiteX51" fmla="*/ 701040 w 1912620"/>
              <a:gd name="connsiteY51" fmla="*/ 53340 h 2034540"/>
              <a:gd name="connsiteX52" fmla="*/ 807720 w 1912620"/>
              <a:gd name="connsiteY52" fmla="*/ 0 h 2034540"/>
              <a:gd name="connsiteX53" fmla="*/ 1005840 w 1912620"/>
              <a:gd name="connsiteY53" fmla="*/ 0 h 2034540"/>
              <a:gd name="connsiteX54" fmla="*/ 1188720 w 1912620"/>
              <a:gd name="connsiteY54" fmla="*/ 53340 h 2034540"/>
              <a:gd name="connsiteX55" fmla="*/ 1348740 w 1912620"/>
              <a:gd name="connsiteY55" fmla="*/ 167640 h 2034540"/>
              <a:gd name="connsiteX56" fmla="*/ 1432560 w 1912620"/>
              <a:gd name="connsiteY56" fmla="*/ 220980 h 2034540"/>
              <a:gd name="connsiteX57" fmla="*/ 1485900 w 1912620"/>
              <a:gd name="connsiteY57" fmla="*/ 373380 h 2034540"/>
              <a:gd name="connsiteX58" fmla="*/ 1539240 w 1912620"/>
              <a:gd name="connsiteY58" fmla="*/ 518160 h 2034540"/>
              <a:gd name="connsiteX59" fmla="*/ 1653540 w 1912620"/>
              <a:gd name="connsiteY59" fmla="*/ 586740 h 2034540"/>
              <a:gd name="connsiteX60" fmla="*/ 1798320 w 1912620"/>
              <a:gd name="connsiteY60" fmla="*/ 617220 h 2034540"/>
              <a:gd name="connsiteX61" fmla="*/ 1844040 w 1912620"/>
              <a:gd name="connsiteY61" fmla="*/ 777240 h 2034540"/>
              <a:gd name="connsiteX62" fmla="*/ 1866900 w 1912620"/>
              <a:gd name="connsiteY62" fmla="*/ 998220 h 2034540"/>
              <a:gd name="connsiteX63" fmla="*/ 1912620 w 1912620"/>
              <a:gd name="connsiteY63" fmla="*/ 1158240 h 2034540"/>
              <a:gd name="connsiteX64" fmla="*/ 1889760 w 1912620"/>
              <a:gd name="connsiteY64" fmla="*/ 1348740 h 2034540"/>
              <a:gd name="connsiteX65" fmla="*/ 1783080 w 1912620"/>
              <a:gd name="connsiteY65" fmla="*/ 1508760 h 2034540"/>
              <a:gd name="connsiteX66" fmla="*/ 1653540 w 1912620"/>
              <a:gd name="connsiteY66" fmla="*/ 1607820 h 2034540"/>
              <a:gd name="connsiteX67" fmla="*/ 1424940 w 1912620"/>
              <a:gd name="connsiteY67" fmla="*/ 1722120 h 2034540"/>
              <a:gd name="connsiteX68" fmla="*/ 1287780 w 1912620"/>
              <a:gd name="connsiteY68" fmla="*/ 1729740 h 2034540"/>
              <a:gd name="connsiteX69" fmla="*/ 1165860 w 1912620"/>
              <a:gd name="connsiteY69" fmla="*/ 1752600 h 2034540"/>
              <a:gd name="connsiteX70" fmla="*/ 1120140 w 1912620"/>
              <a:gd name="connsiteY70" fmla="*/ 1866900 h 2034540"/>
              <a:gd name="connsiteX71" fmla="*/ 937260 w 1912620"/>
              <a:gd name="connsiteY71" fmla="*/ 1882140 h 2034540"/>
              <a:gd name="connsiteX72" fmla="*/ 868680 w 1912620"/>
              <a:gd name="connsiteY72" fmla="*/ 2034540 h 2034540"/>
              <a:gd name="connsiteX73" fmla="*/ 634743 w 1912620"/>
              <a:gd name="connsiteY73" fmla="*/ 2034540 h 2034540"/>
              <a:gd name="connsiteX0" fmla="*/ 634743 w 1912620"/>
              <a:gd name="connsiteY0" fmla="*/ 2034540 h 2034540"/>
              <a:gd name="connsiteX1" fmla="*/ 749521 w 1912620"/>
              <a:gd name="connsiteY1" fmla="*/ 1807774 h 2034540"/>
              <a:gd name="connsiteX2" fmla="*/ 838201 w 1912620"/>
              <a:gd name="connsiteY2" fmla="*/ 1807774 h 2034540"/>
              <a:gd name="connsiteX3" fmla="*/ 930781 w 1912620"/>
              <a:gd name="connsiteY3" fmla="*/ 1741551 h 2034540"/>
              <a:gd name="connsiteX4" fmla="*/ 1034222 w 1912620"/>
              <a:gd name="connsiteY4" fmla="*/ 1512951 h 2034540"/>
              <a:gd name="connsiteX5" fmla="*/ 1278541 w 1912620"/>
              <a:gd name="connsiteY5" fmla="*/ 1513809 h 2034540"/>
              <a:gd name="connsiteX6" fmla="*/ 1469040 w 1912620"/>
              <a:gd name="connsiteY6" fmla="*/ 1498569 h 2034540"/>
              <a:gd name="connsiteX7" fmla="*/ 1623060 w 1912620"/>
              <a:gd name="connsiteY7" fmla="*/ 1455420 h 2034540"/>
              <a:gd name="connsiteX8" fmla="*/ 1668780 w 1912620"/>
              <a:gd name="connsiteY8" fmla="*/ 1303020 h 2034540"/>
              <a:gd name="connsiteX9" fmla="*/ 1676400 w 1912620"/>
              <a:gd name="connsiteY9" fmla="*/ 982980 h 2034540"/>
              <a:gd name="connsiteX10" fmla="*/ 1661160 w 1912620"/>
              <a:gd name="connsiteY10" fmla="*/ 800100 h 2034540"/>
              <a:gd name="connsiteX11" fmla="*/ 1600200 w 1912620"/>
              <a:gd name="connsiteY11" fmla="*/ 678180 h 2034540"/>
              <a:gd name="connsiteX12" fmla="*/ 1463040 w 1912620"/>
              <a:gd name="connsiteY12" fmla="*/ 685800 h 2034540"/>
              <a:gd name="connsiteX13" fmla="*/ 1386840 w 1912620"/>
              <a:gd name="connsiteY13" fmla="*/ 647700 h 2034540"/>
              <a:gd name="connsiteX14" fmla="*/ 1318260 w 1912620"/>
              <a:gd name="connsiteY14" fmla="*/ 495300 h 2034540"/>
              <a:gd name="connsiteX15" fmla="*/ 1234440 w 1912620"/>
              <a:gd name="connsiteY15" fmla="*/ 388620 h 2034540"/>
              <a:gd name="connsiteX16" fmla="*/ 1173480 w 1912620"/>
              <a:gd name="connsiteY16" fmla="*/ 228600 h 2034540"/>
              <a:gd name="connsiteX17" fmla="*/ 975360 w 1912620"/>
              <a:gd name="connsiteY17" fmla="*/ 190500 h 2034540"/>
              <a:gd name="connsiteX18" fmla="*/ 838200 w 1912620"/>
              <a:gd name="connsiteY18" fmla="*/ 190500 h 2034540"/>
              <a:gd name="connsiteX19" fmla="*/ 701040 w 1912620"/>
              <a:gd name="connsiteY19" fmla="*/ 190500 h 2034540"/>
              <a:gd name="connsiteX20" fmla="*/ 594360 w 1912620"/>
              <a:gd name="connsiteY20" fmla="*/ 213360 h 2034540"/>
              <a:gd name="connsiteX21" fmla="*/ 502920 w 1912620"/>
              <a:gd name="connsiteY21" fmla="*/ 350520 h 2034540"/>
              <a:gd name="connsiteX22" fmla="*/ 464820 w 1912620"/>
              <a:gd name="connsiteY22" fmla="*/ 434340 h 2034540"/>
              <a:gd name="connsiteX23" fmla="*/ 365760 w 1912620"/>
              <a:gd name="connsiteY23" fmla="*/ 563880 h 2034540"/>
              <a:gd name="connsiteX24" fmla="*/ 243840 w 1912620"/>
              <a:gd name="connsiteY24" fmla="*/ 731520 h 2034540"/>
              <a:gd name="connsiteX25" fmla="*/ 198120 w 1912620"/>
              <a:gd name="connsiteY25" fmla="*/ 868680 h 2034540"/>
              <a:gd name="connsiteX26" fmla="*/ 190500 w 1912620"/>
              <a:gd name="connsiteY26" fmla="*/ 1051560 h 2034540"/>
              <a:gd name="connsiteX27" fmla="*/ 182880 w 1912620"/>
              <a:gd name="connsiteY27" fmla="*/ 1257300 h 2034540"/>
              <a:gd name="connsiteX28" fmla="*/ 297180 w 1912620"/>
              <a:gd name="connsiteY28" fmla="*/ 1363980 h 2034540"/>
              <a:gd name="connsiteX29" fmla="*/ 419100 w 1912620"/>
              <a:gd name="connsiteY29" fmla="*/ 1447800 h 2034540"/>
              <a:gd name="connsiteX30" fmla="*/ 525780 w 1912620"/>
              <a:gd name="connsiteY30" fmla="*/ 1531620 h 2034540"/>
              <a:gd name="connsiteX31" fmla="*/ 571500 w 1912620"/>
              <a:gd name="connsiteY31" fmla="*/ 1600200 h 2034540"/>
              <a:gd name="connsiteX32" fmla="*/ 548640 w 1912620"/>
              <a:gd name="connsiteY32" fmla="*/ 1684020 h 2034540"/>
              <a:gd name="connsiteX33" fmla="*/ 541020 w 1912620"/>
              <a:gd name="connsiteY33" fmla="*/ 1744980 h 2034540"/>
              <a:gd name="connsiteX34" fmla="*/ 556260 w 1912620"/>
              <a:gd name="connsiteY34" fmla="*/ 1866900 h 2034540"/>
              <a:gd name="connsiteX35" fmla="*/ 541020 w 1912620"/>
              <a:gd name="connsiteY35" fmla="*/ 1958340 h 2034540"/>
              <a:gd name="connsiteX36" fmla="*/ 502920 w 1912620"/>
              <a:gd name="connsiteY36" fmla="*/ 2026920 h 2034540"/>
              <a:gd name="connsiteX37" fmla="*/ 396240 w 1912620"/>
              <a:gd name="connsiteY37" fmla="*/ 2026920 h 2034540"/>
              <a:gd name="connsiteX38" fmla="*/ 289560 w 1912620"/>
              <a:gd name="connsiteY38" fmla="*/ 2011680 h 2034540"/>
              <a:gd name="connsiteX39" fmla="*/ 358140 w 1912620"/>
              <a:gd name="connsiteY39" fmla="*/ 1805940 h 2034540"/>
              <a:gd name="connsiteX40" fmla="*/ 342900 w 1912620"/>
              <a:gd name="connsiteY40" fmla="*/ 1645920 h 2034540"/>
              <a:gd name="connsiteX41" fmla="*/ 228600 w 1912620"/>
              <a:gd name="connsiteY41" fmla="*/ 1524000 h 2034540"/>
              <a:gd name="connsiteX42" fmla="*/ 129540 w 1912620"/>
              <a:gd name="connsiteY42" fmla="*/ 1379220 h 2034540"/>
              <a:gd name="connsiteX43" fmla="*/ 30480 w 1912620"/>
              <a:gd name="connsiteY43" fmla="*/ 1203960 h 2034540"/>
              <a:gd name="connsiteX44" fmla="*/ 0 w 1912620"/>
              <a:gd name="connsiteY44" fmla="*/ 1013460 h 2034540"/>
              <a:gd name="connsiteX45" fmla="*/ 0 w 1912620"/>
              <a:gd name="connsiteY45" fmla="*/ 815340 h 2034540"/>
              <a:gd name="connsiteX46" fmla="*/ 83820 w 1912620"/>
              <a:gd name="connsiteY46" fmla="*/ 647700 h 2034540"/>
              <a:gd name="connsiteX47" fmla="*/ 152400 w 1912620"/>
              <a:gd name="connsiteY47" fmla="*/ 510540 h 2034540"/>
              <a:gd name="connsiteX48" fmla="*/ 266700 w 1912620"/>
              <a:gd name="connsiteY48" fmla="*/ 373380 h 2034540"/>
              <a:gd name="connsiteX49" fmla="*/ 381000 w 1912620"/>
              <a:gd name="connsiteY49" fmla="*/ 205740 h 2034540"/>
              <a:gd name="connsiteX50" fmla="*/ 441960 w 1912620"/>
              <a:gd name="connsiteY50" fmla="*/ 91440 h 2034540"/>
              <a:gd name="connsiteX51" fmla="*/ 701040 w 1912620"/>
              <a:gd name="connsiteY51" fmla="*/ 53340 h 2034540"/>
              <a:gd name="connsiteX52" fmla="*/ 807720 w 1912620"/>
              <a:gd name="connsiteY52" fmla="*/ 0 h 2034540"/>
              <a:gd name="connsiteX53" fmla="*/ 1005840 w 1912620"/>
              <a:gd name="connsiteY53" fmla="*/ 0 h 2034540"/>
              <a:gd name="connsiteX54" fmla="*/ 1188720 w 1912620"/>
              <a:gd name="connsiteY54" fmla="*/ 53340 h 2034540"/>
              <a:gd name="connsiteX55" fmla="*/ 1348740 w 1912620"/>
              <a:gd name="connsiteY55" fmla="*/ 167640 h 2034540"/>
              <a:gd name="connsiteX56" fmla="*/ 1432560 w 1912620"/>
              <a:gd name="connsiteY56" fmla="*/ 220980 h 2034540"/>
              <a:gd name="connsiteX57" fmla="*/ 1485900 w 1912620"/>
              <a:gd name="connsiteY57" fmla="*/ 373380 h 2034540"/>
              <a:gd name="connsiteX58" fmla="*/ 1539240 w 1912620"/>
              <a:gd name="connsiteY58" fmla="*/ 518160 h 2034540"/>
              <a:gd name="connsiteX59" fmla="*/ 1653540 w 1912620"/>
              <a:gd name="connsiteY59" fmla="*/ 586740 h 2034540"/>
              <a:gd name="connsiteX60" fmla="*/ 1798320 w 1912620"/>
              <a:gd name="connsiteY60" fmla="*/ 617220 h 2034540"/>
              <a:gd name="connsiteX61" fmla="*/ 1844040 w 1912620"/>
              <a:gd name="connsiteY61" fmla="*/ 777240 h 2034540"/>
              <a:gd name="connsiteX62" fmla="*/ 1866900 w 1912620"/>
              <a:gd name="connsiteY62" fmla="*/ 998220 h 2034540"/>
              <a:gd name="connsiteX63" fmla="*/ 1912620 w 1912620"/>
              <a:gd name="connsiteY63" fmla="*/ 1158240 h 2034540"/>
              <a:gd name="connsiteX64" fmla="*/ 1889760 w 1912620"/>
              <a:gd name="connsiteY64" fmla="*/ 1348740 h 2034540"/>
              <a:gd name="connsiteX65" fmla="*/ 1783080 w 1912620"/>
              <a:gd name="connsiteY65" fmla="*/ 1508760 h 2034540"/>
              <a:gd name="connsiteX66" fmla="*/ 1653540 w 1912620"/>
              <a:gd name="connsiteY66" fmla="*/ 1607820 h 2034540"/>
              <a:gd name="connsiteX67" fmla="*/ 1424940 w 1912620"/>
              <a:gd name="connsiteY67" fmla="*/ 1722120 h 2034540"/>
              <a:gd name="connsiteX68" fmla="*/ 1287780 w 1912620"/>
              <a:gd name="connsiteY68" fmla="*/ 1729740 h 2034540"/>
              <a:gd name="connsiteX69" fmla="*/ 1165860 w 1912620"/>
              <a:gd name="connsiteY69" fmla="*/ 1752600 h 2034540"/>
              <a:gd name="connsiteX70" fmla="*/ 1120140 w 1912620"/>
              <a:gd name="connsiteY70" fmla="*/ 1866900 h 2034540"/>
              <a:gd name="connsiteX71" fmla="*/ 937260 w 1912620"/>
              <a:gd name="connsiteY71" fmla="*/ 1882140 h 2034540"/>
              <a:gd name="connsiteX72" fmla="*/ 840960 w 1912620"/>
              <a:gd name="connsiteY72" fmla="*/ 2034540 h 2034540"/>
              <a:gd name="connsiteX73" fmla="*/ 634743 w 1912620"/>
              <a:gd name="connsiteY73" fmla="*/ 2034540 h 2034540"/>
              <a:gd name="connsiteX0" fmla="*/ 634743 w 1912620"/>
              <a:gd name="connsiteY0" fmla="*/ 2034540 h 2034540"/>
              <a:gd name="connsiteX1" fmla="*/ 749521 w 1912620"/>
              <a:gd name="connsiteY1" fmla="*/ 1807774 h 2034540"/>
              <a:gd name="connsiteX2" fmla="*/ 838201 w 1912620"/>
              <a:gd name="connsiteY2" fmla="*/ 1807774 h 2034540"/>
              <a:gd name="connsiteX3" fmla="*/ 930781 w 1912620"/>
              <a:gd name="connsiteY3" fmla="*/ 1741551 h 2034540"/>
              <a:gd name="connsiteX4" fmla="*/ 1044154 w 1912620"/>
              <a:gd name="connsiteY4" fmla="*/ 1569733 h 2034540"/>
              <a:gd name="connsiteX5" fmla="*/ 1278541 w 1912620"/>
              <a:gd name="connsiteY5" fmla="*/ 1513809 h 2034540"/>
              <a:gd name="connsiteX6" fmla="*/ 1469040 w 1912620"/>
              <a:gd name="connsiteY6" fmla="*/ 1498569 h 2034540"/>
              <a:gd name="connsiteX7" fmla="*/ 1623060 w 1912620"/>
              <a:gd name="connsiteY7" fmla="*/ 1455420 h 2034540"/>
              <a:gd name="connsiteX8" fmla="*/ 1668780 w 1912620"/>
              <a:gd name="connsiteY8" fmla="*/ 1303020 h 2034540"/>
              <a:gd name="connsiteX9" fmla="*/ 1676400 w 1912620"/>
              <a:gd name="connsiteY9" fmla="*/ 982980 h 2034540"/>
              <a:gd name="connsiteX10" fmla="*/ 1661160 w 1912620"/>
              <a:gd name="connsiteY10" fmla="*/ 800100 h 2034540"/>
              <a:gd name="connsiteX11" fmla="*/ 1600200 w 1912620"/>
              <a:gd name="connsiteY11" fmla="*/ 678180 h 2034540"/>
              <a:gd name="connsiteX12" fmla="*/ 1463040 w 1912620"/>
              <a:gd name="connsiteY12" fmla="*/ 685800 h 2034540"/>
              <a:gd name="connsiteX13" fmla="*/ 1386840 w 1912620"/>
              <a:gd name="connsiteY13" fmla="*/ 647700 h 2034540"/>
              <a:gd name="connsiteX14" fmla="*/ 1318260 w 1912620"/>
              <a:gd name="connsiteY14" fmla="*/ 495300 h 2034540"/>
              <a:gd name="connsiteX15" fmla="*/ 1234440 w 1912620"/>
              <a:gd name="connsiteY15" fmla="*/ 388620 h 2034540"/>
              <a:gd name="connsiteX16" fmla="*/ 1173480 w 1912620"/>
              <a:gd name="connsiteY16" fmla="*/ 228600 h 2034540"/>
              <a:gd name="connsiteX17" fmla="*/ 975360 w 1912620"/>
              <a:gd name="connsiteY17" fmla="*/ 190500 h 2034540"/>
              <a:gd name="connsiteX18" fmla="*/ 838200 w 1912620"/>
              <a:gd name="connsiteY18" fmla="*/ 190500 h 2034540"/>
              <a:gd name="connsiteX19" fmla="*/ 701040 w 1912620"/>
              <a:gd name="connsiteY19" fmla="*/ 190500 h 2034540"/>
              <a:gd name="connsiteX20" fmla="*/ 594360 w 1912620"/>
              <a:gd name="connsiteY20" fmla="*/ 213360 h 2034540"/>
              <a:gd name="connsiteX21" fmla="*/ 502920 w 1912620"/>
              <a:gd name="connsiteY21" fmla="*/ 350520 h 2034540"/>
              <a:gd name="connsiteX22" fmla="*/ 464820 w 1912620"/>
              <a:gd name="connsiteY22" fmla="*/ 434340 h 2034540"/>
              <a:gd name="connsiteX23" fmla="*/ 365760 w 1912620"/>
              <a:gd name="connsiteY23" fmla="*/ 563880 h 2034540"/>
              <a:gd name="connsiteX24" fmla="*/ 243840 w 1912620"/>
              <a:gd name="connsiteY24" fmla="*/ 731520 h 2034540"/>
              <a:gd name="connsiteX25" fmla="*/ 198120 w 1912620"/>
              <a:gd name="connsiteY25" fmla="*/ 868680 h 2034540"/>
              <a:gd name="connsiteX26" fmla="*/ 190500 w 1912620"/>
              <a:gd name="connsiteY26" fmla="*/ 1051560 h 2034540"/>
              <a:gd name="connsiteX27" fmla="*/ 182880 w 1912620"/>
              <a:gd name="connsiteY27" fmla="*/ 1257300 h 2034540"/>
              <a:gd name="connsiteX28" fmla="*/ 297180 w 1912620"/>
              <a:gd name="connsiteY28" fmla="*/ 1363980 h 2034540"/>
              <a:gd name="connsiteX29" fmla="*/ 419100 w 1912620"/>
              <a:gd name="connsiteY29" fmla="*/ 1447800 h 2034540"/>
              <a:gd name="connsiteX30" fmla="*/ 525780 w 1912620"/>
              <a:gd name="connsiteY30" fmla="*/ 1531620 h 2034540"/>
              <a:gd name="connsiteX31" fmla="*/ 571500 w 1912620"/>
              <a:gd name="connsiteY31" fmla="*/ 1600200 h 2034540"/>
              <a:gd name="connsiteX32" fmla="*/ 548640 w 1912620"/>
              <a:gd name="connsiteY32" fmla="*/ 1684020 h 2034540"/>
              <a:gd name="connsiteX33" fmla="*/ 541020 w 1912620"/>
              <a:gd name="connsiteY33" fmla="*/ 1744980 h 2034540"/>
              <a:gd name="connsiteX34" fmla="*/ 556260 w 1912620"/>
              <a:gd name="connsiteY34" fmla="*/ 1866900 h 2034540"/>
              <a:gd name="connsiteX35" fmla="*/ 541020 w 1912620"/>
              <a:gd name="connsiteY35" fmla="*/ 1958340 h 2034540"/>
              <a:gd name="connsiteX36" fmla="*/ 502920 w 1912620"/>
              <a:gd name="connsiteY36" fmla="*/ 2026920 h 2034540"/>
              <a:gd name="connsiteX37" fmla="*/ 396240 w 1912620"/>
              <a:gd name="connsiteY37" fmla="*/ 2026920 h 2034540"/>
              <a:gd name="connsiteX38" fmla="*/ 289560 w 1912620"/>
              <a:gd name="connsiteY38" fmla="*/ 2011680 h 2034540"/>
              <a:gd name="connsiteX39" fmla="*/ 358140 w 1912620"/>
              <a:gd name="connsiteY39" fmla="*/ 1805940 h 2034540"/>
              <a:gd name="connsiteX40" fmla="*/ 342900 w 1912620"/>
              <a:gd name="connsiteY40" fmla="*/ 1645920 h 2034540"/>
              <a:gd name="connsiteX41" fmla="*/ 228600 w 1912620"/>
              <a:gd name="connsiteY41" fmla="*/ 1524000 h 2034540"/>
              <a:gd name="connsiteX42" fmla="*/ 129540 w 1912620"/>
              <a:gd name="connsiteY42" fmla="*/ 1379220 h 2034540"/>
              <a:gd name="connsiteX43" fmla="*/ 30480 w 1912620"/>
              <a:gd name="connsiteY43" fmla="*/ 1203960 h 2034540"/>
              <a:gd name="connsiteX44" fmla="*/ 0 w 1912620"/>
              <a:gd name="connsiteY44" fmla="*/ 1013460 h 2034540"/>
              <a:gd name="connsiteX45" fmla="*/ 0 w 1912620"/>
              <a:gd name="connsiteY45" fmla="*/ 815340 h 2034540"/>
              <a:gd name="connsiteX46" fmla="*/ 83820 w 1912620"/>
              <a:gd name="connsiteY46" fmla="*/ 647700 h 2034540"/>
              <a:gd name="connsiteX47" fmla="*/ 152400 w 1912620"/>
              <a:gd name="connsiteY47" fmla="*/ 510540 h 2034540"/>
              <a:gd name="connsiteX48" fmla="*/ 266700 w 1912620"/>
              <a:gd name="connsiteY48" fmla="*/ 373380 h 2034540"/>
              <a:gd name="connsiteX49" fmla="*/ 381000 w 1912620"/>
              <a:gd name="connsiteY49" fmla="*/ 205740 h 2034540"/>
              <a:gd name="connsiteX50" fmla="*/ 441960 w 1912620"/>
              <a:gd name="connsiteY50" fmla="*/ 91440 h 2034540"/>
              <a:gd name="connsiteX51" fmla="*/ 701040 w 1912620"/>
              <a:gd name="connsiteY51" fmla="*/ 53340 h 2034540"/>
              <a:gd name="connsiteX52" fmla="*/ 807720 w 1912620"/>
              <a:gd name="connsiteY52" fmla="*/ 0 h 2034540"/>
              <a:gd name="connsiteX53" fmla="*/ 1005840 w 1912620"/>
              <a:gd name="connsiteY53" fmla="*/ 0 h 2034540"/>
              <a:gd name="connsiteX54" fmla="*/ 1188720 w 1912620"/>
              <a:gd name="connsiteY54" fmla="*/ 53340 h 2034540"/>
              <a:gd name="connsiteX55" fmla="*/ 1348740 w 1912620"/>
              <a:gd name="connsiteY55" fmla="*/ 167640 h 2034540"/>
              <a:gd name="connsiteX56" fmla="*/ 1432560 w 1912620"/>
              <a:gd name="connsiteY56" fmla="*/ 220980 h 2034540"/>
              <a:gd name="connsiteX57" fmla="*/ 1485900 w 1912620"/>
              <a:gd name="connsiteY57" fmla="*/ 373380 h 2034540"/>
              <a:gd name="connsiteX58" fmla="*/ 1539240 w 1912620"/>
              <a:gd name="connsiteY58" fmla="*/ 518160 h 2034540"/>
              <a:gd name="connsiteX59" fmla="*/ 1653540 w 1912620"/>
              <a:gd name="connsiteY59" fmla="*/ 586740 h 2034540"/>
              <a:gd name="connsiteX60" fmla="*/ 1798320 w 1912620"/>
              <a:gd name="connsiteY60" fmla="*/ 617220 h 2034540"/>
              <a:gd name="connsiteX61" fmla="*/ 1844040 w 1912620"/>
              <a:gd name="connsiteY61" fmla="*/ 777240 h 2034540"/>
              <a:gd name="connsiteX62" fmla="*/ 1866900 w 1912620"/>
              <a:gd name="connsiteY62" fmla="*/ 998220 h 2034540"/>
              <a:gd name="connsiteX63" fmla="*/ 1912620 w 1912620"/>
              <a:gd name="connsiteY63" fmla="*/ 1158240 h 2034540"/>
              <a:gd name="connsiteX64" fmla="*/ 1889760 w 1912620"/>
              <a:gd name="connsiteY64" fmla="*/ 1348740 h 2034540"/>
              <a:gd name="connsiteX65" fmla="*/ 1783080 w 1912620"/>
              <a:gd name="connsiteY65" fmla="*/ 1508760 h 2034540"/>
              <a:gd name="connsiteX66" fmla="*/ 1653540 w 1912620"/>
              <a:gd name="connsiteY66" fmla="*/ 1607820 h 2034540"/>
              <a:gd name="connsiteX67" fmla="*/ 1424940 w 1912620"/>
              <a:gd name="connsiteY67" fmla="*/ 1722120 h 2034540"/>
              <a:gd name="connsiteX68" fmla="*/ 1287780 w 1912620"/>
              <a:gd name="connsiteY68" fmla="*/ 1729740 h 2034540"/>
              <a:gd name="connsiteX69" fmla="*/ 1165860 w 1912620"/>
              <a:gd name="connsiteY69" fmla="*/ 1752600 h 2034540"/>
              <a:gd name="connsiteX70" fmla="*/ 1120140 w 1912620"/>
              <a:gd name="connsiteY70" fmla="*/ 1866900 h 2034540"/>
              <a:gd name="connsiteX71" fmla="*/ 937260 w 1912620"/>
              <a:gd name="connsiteY71" fmla="*/ 1882140 h 2034540"/>
              <a:gd name="connsiteX72" fmla="*/ 840960 w 1912620"/>
              <a:gd name="connsiteY72" fmla="*/ 2034540 h 2034540"/>
              <a:gd name="connsiteX73" fmla="*/ 634743 w 1912620"/>
              <a:gd name="connsiteY73" fmla="*/ 2034540 h 203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912620" h="2034540">
                <a:moveTo>
                  <a:pt x="634743" y="2034540"/>
                </a:moveTo>
                <a:lnTo>
                  <a:pt x="749521" y="1807774"/>
                </a:lnTo>
                <a:lnTo>
                  <a:pt x="838201" y="1807774"/>
                </a:lnTo>
                <a:lnTo>
                  <a:pt x="930781" y="1741551"/>
                </a:lnTo>
                <a:lnTo>
                  <a:pt x="1044154" y="1569733"/>
                </a:lnTo>
                <a:lnTo>
                  <a:pt x="1278541" y="1513809"/>
                </a:lnTo>
                <a:lnTo>
                  <a:pt x="1469040" y="1498569"/>
                </a:lnTo>
                <a:lnTo>
                  <a:pt x="1623060" y="1455420"/>
                </a:lnTo>
                <a:lnTo>
                  <a:pt x="1668780" y="1303020"/>
                </a:lnTo>
                <a:lnTo>
                  <a:pt x="1676400" y="982980"/>
                </a:lnTo>
                <a:lnTo>
                  <a:pt x="1661160" y="800100"/>
                </a:lnTo>
                <a:lnTo>
                  <a:pt x="1600200" y="678180"/>
                </a:lnTo>
                <a:lnTo>
                  <a:pt x="1463040" y="685800"/>
                </a:lnTo>
                <a:lnTo>
                  <a:pt x="1386840" y="647700"/>
                </a:lnTo>
                <a:lnTo>
                  <a:pt x="1318260" y="495300"/>
                </a:lnTo>
                <a:lnTo>
                  <a:pt x="1234440" y="388620"/>
                </a:lnTo>
                <a:lnTo>
                  <a:pt x="1173480" y="228600"/>
                </a:lnTo>
                <a:lnTo>
                  <a:pt x="975360" y="190500"/>
                </a:lnTo>
                <a:lnTo>
                  <a:pt x="838200" y="190500"/>
                </a:lnTo>
                <a:lnTo>
                  <a:pt x="701040" y="190500"/>
                </a:lnTo>
                <a:lnTo>
                  <a:pt x="594360" y="213360"/>
                </a:lnTo>
                <a:lnTo>
                  <a:pt x="502920" y="350520"/>
                </a:lnTo>
                <a:lnTo>
                  <a:pt x="464820" y="434340"/>
                </a:lnTo>
                <a:lnTo>
                  <a:pt x="365760" y="563880"/>
                </a:lnTo>
                <a:lnTo>
                  <a:pt x="243840" y="731520"/>
                </a:lnTo>
                <a:lnTo>
                  <a:pt x="198120" y="868680"/>
                </a:lnTo>
                <a:lnTo>
                  <a:pt x="190500" y="1051560"/>
                </a:lnTo>
                <a:lnTo>
                  <a:pt x="182880" y="1257300"/>
                </a:lnTo>
                <a:lnTo>
                  <a:pt x="297180" y="1363980"/>
                </a:lnTo>
                <a:lnTo>
                  <a:pt x="419100" y="1447800"/>
                </a:lnTo>
                <a:lnTo>
                  <a:pt x="525780" y="1531620"/>
                </a:lnTo>
                <a:lnTo>
                  <a:pt x="571500" y="1600200"/>
                </a:lnTo>
                <a:lnTo>
                  <a:pt x="548640" y="1684020"/>
                </a:lnTo>
                <a:lnTo>
                  <a:pt x="541020" y="1744980"/>
                </a:lnTo>
                <a:lnTo>
                  <a:pt x="556260" y="1866900"/>
                </a:lnTo>
                <a:lnTo>
                  <a:pt x="541020" y="1958340"/>
                </a:lnTo>
                <a:lnTo>
                  <a:pt x="502920" y="2026920"/>
                </a:lnTo>
                <a:lnTo>
                  <a:pt x="396240" y="2026920"/>
                </a:lnTo>
                <a:lnTo>
                  <a:pt x="289560" y="2011680"/>
                </a:lnTo>
                <a:lnTo>
                  <a:pt x="358140" y="1805940"/>
                </a:lnTo>
                <a:lnTo>
                  <a:pt x="342900" y="1645920"/>
                </a:lnTo>
                <a:lnTo>
                  <a:pt x="228600" y="1524000"/>
                </a:lnTo>
                <a:lnTo>
                  <a:pt x="129540" y="1379220"/>
                </a:lnTo>
                <a:lnTo>
                  <a:pt x="30480" y="1203960"/>
                </a:lnTo>
                <a:lnTo>
                  <a:pt x="0" y="1013460"/>
                </a:lnTo>
                <a:lnTo>
                  <a:pt x="0" y="815340"/>
                </a:lnTo>
                <a:lnTo>
                  <a:pt x="83820" y="647700"/>
                </a:lnTo>
                <a:lnTo>
                  <a:pt x="152400" y="510540"/>
                </a:lnTo>
                <a:lnTo>
                  <a:pt x="266700" y="373380"/>
                </a:lnTo>
                <a:lnTo>
                  <a:pt x="381000" y="205740"/>
                </a:lnTo>
                <a:lnTo>
                  <a:pt x="441960" y="91440"/>
                </a:lnTo>
                <a:lnTo>
                  <a:pt x="701040" y="53340"/>
                </a:lnTo>
                <a:lnTo>
                  <a:pt x="807720" y="0"/>
                </a:lnTo>
                <a:lnTo>
                  <a:pt x="1005840" y="0"/>
                </a:lnTo>
                <a:lnTo>
                  <a:pt x="1188720" y="53340"/>
                </a:lnTo>
                <a:lnTo>
                  <a:pt x="1348740" y="167640"/>
                </a:lnTo>
                <a:lnTo>
                  <a:pt x="1432560" y="220980"/>
                </a:lnTo>
                <a:lnTo>
                  <a:pt x="1485900" y="373380"/>
                </a:lnTo>
                <a:lnTo>
                  <a:pt x="1539240" y="518160"/>
                </a:lnTo>
                <a:lnTo>
                  <a:pt x="1653540" y="586740"/>
                </a:lnTo>
                <a:lnTo>
                  <a:pt x="1798320" y="617220"/>
                </a:lnTo>
                <a:lnTo>
                  <a:pt x="1844040" y="777240"/>
                </a:lnTo>
                <a:lnTo>
                  <a:pt x="1866900" y="998220"/>
                </a:lnTo>
                <a:lnTo>
                  <a:pt x="1912620" y="1158240"/>
                </a:lnTo>
                <a:lnTo>
                  <a:pt x="1889760" y="1348740"/>
                </a:lnTo>
                <a:lnTo>
                  <a:pt x="1783080" y="1508760"/>
                </a:lnTo>
                <a:lnTo>
                  <a:pt x="1653540" y="1607820"/>
                </a:lnTo>
                <a:lnTo>
                  <a:pt x="1424940" y="1722120"/>
                </a:lnTo>
                <a:lnTo>
                  <a:pt x="1287780" y="1729740"/>
                </a:lnTo>
                <a:lnTo>
                  <a:pt x="1165860" y="1752600"/>
                </a:lnTo>
                <a:lnTo>
                  <a:pt x="1120140" y="1866900"/>
                </a:lnTo>
                <a:lnTo>
                  <a:pt x="937260" y="1882140"/>
                </a:lnTo>
                <a:lnTo>
                  <a:pt x="840960" y="2034540"/>
                </a:lnTo>
                <a:lnTo>
                  <a:pt x="634743" y="2034540"/>
                </a:lnTo>
                <a:close/>
              </a:path>
            </a:pathLst>
          </a:cu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MA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xmlns="" id="{70EB569B-565E-4C2E-BF7C-80E4DBA4C703}"/>
              </a:ext>
            </a:extLst>
          </p:cNvPr>
          <p:cNvSpPr/>
          <p:nvPr/>
        </p:nvSpPr>
        <p:spPr>
          <a:xfrm>
            <a:off x="971600" y="3132921"/>
            <a:ext cx="360040" cy="216024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xmlns="" id="{92671BED-7F05-46CD-B748-A989DDF50F7D}"/>
              </a:ext>
            </a:extLst>
          </p:cNvPr>
          <p:cNvSpPr/>
          <p:nvPr/>
        </p:nvSpPr>
        <p:spPr>
          <a:xfrm rot="10800000">
            <a:off x="4041572" y="3132920"/>
            <a:ext cx="314404" cy="230917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67499CF-979F-4FAF-AD83-CFCC091B37FF}"/>
              </a:ext>
            </a:extLst>
          </p:cNvPr>
          <p:cNvSpPr txBox="1"/>
          <p:nvPr/>
        </p:nvSpPr>
        <p:spPr>
          <a:xfrm>
            <a:off x="648493" y="2844889"/>
            <a:ext cx="814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400" b="1" i="1" dirty="0">
                <a:solidFill>
                  <a:srgbClr val="00B0F0"/>
                </a:solidFill>
              </a:rPr>
              <a:t>Pression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C450413-2B92-41EB-A01F-4711798FA066}"/>
              </a:ext>
            </a:extLst>
          </p:cNvPr>
          <p:cNvSpPr txBox="1"/>
          <p:nvPr/>
        </p:nvSpPr>
        <p:spPr>
          <a:xfrm>
            <a:off x="1504098" y="4774168"/>
            <a:ext cx="23478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b="1" dirty="0">
                <a:solidFill>
                  <a:srgbClr val="00B0F0"/>
                </a:solidFill>
              </a:rPr>
              <a:t>Métamorphisme régional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F36685A-34AA-4CFD-989E-C1060C16E07D}"/>
              </a:ext>
            </a:extLst>
          </p:cNvPr>
          <p:cNvSpPr txBox="1"/>
          <p:nvPr/>
        </p:nvSpPr>
        <p:spPr>
          <a:xfrm>
            <a:off x="4905665" y="4774168"/>
            <a:ext cx="25455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b="1" dirty="0">
                <a:solidFill>
                  <a:srgbClr val="00B0F0"/>
                </a:solidFill>
              </a:rPr>
              <a:t>Métamorphisme de contact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AAC276D-1276-4C64-820B-379665866DD1}"/>
              </a:ext>
            </a:extLst>
          </p:cNvPr>
          <p:cNvSpPr/>
          <p:nvPr/>
        </p:nvSpPr>
        <p:spPr>
          <a:xfrm>
            <a:off x="467544" y="51470"/>
            <a:ext cx="8496943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 defTabSz="685800">
              <a:spcBef>
                <a:spcPts val="750"/>
              </a:spcBef>
              <a:buClr>
                <a:srgbClr val="FF6600"/>
              </a:buClr>
              <a:buSzPct val="90000"/>
            </a:pPr>
            <a:r>
              <a:rPr lang="fr-MA" sz="2400" b="1" dirty="0">
                <a:solidFill>
                  <a:srgbClr val="F16C49"/>
                </a:solidFill>
                <a:latin typeface="Calibri"/>
                <a:ea typeface="+mj-ea"/>
                <a:cs typeface="+mj-cs"/>
              </a:rPr>
              <a:t>IV. Pétrographie et classification des roches</a:t>
            </a:r>
          </a:p>
        </p:txBody>
      </p:sp>
    </p:spTree>
    <p:extLst>
      <p:ext uri="{BB962C8B-B14F-4D97-AF65-F5344CB8AC3E}">
        <p14:creationId xmlns:p14="http://schemas.microsoft.com/office/powerpoint/2010/main" val="174485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4" grpId="0"/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6EB18-225C-4393-9F11-CFAB8B85E1B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396E066-20EC-495F-9EB7-62004C883B59}"/>
              </a:ext>
            </a:extLst>
          </p:cNvPr>
          <p:cNvSpPr/>
          <p:nvPr/>
        </p:nvSpPr>
        <p:spPr>
          <a:xfrm>
            <a:off x="35496" y="1347614"/>
            <a:ext cx="4176464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fr-FR" b="1" spc="10" dirty="0">
                <a:ea typeface="Times New Roman" panose="02020603050405020304" pitchFamily="18" charset="0"/>
                <a:cs typeface="Times New Roman" panose="02020603050405020304" pitchFamily="18" charset="0"/>
              </a:rPr>
              <a:t>Le cycle des roches est un </a:t>
            </a:r>
            <a:r>
              <a:rPr lang="fr-FR" b="1" spc="10" dirty="0">
                <a:solidFill>
                  <a:srgbClr val="00B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processus géologique continu</a:t>
            </a:r>
            <a:r>
              <a:rPr lang="fr-FR" b="1" spc="10" dirty="0">
                <a:ea typeface="Times New Roman" panose="02020603050405020304" pitchFamily="18" charset="0"/>
                <a:cs typeface="Times New Roman" panose="02020603050405020304" pitchFamily="18" charset="0"/>
              </a:rPr>
              <a:t> où les </a:t>
            </a:r>
            <a:r>
              <a:rPr lang="fr-FR" b="1" spc="10" dirty="0">
                <a:solidFill>
                  <a:srgbClr val="00B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roches se transforment d'un type à l'autre</a:t>
            </a:r>
            <a:r>
              <a:rPr lang="fr-FR" b="1" spc="10" dirty="0">
                <a:ea typeface="Times New Roman" panose="02020603050405020304" pitchFamily="18" charset="0"/>
                <a:cs typeface="Times New Roman" panose="02020603050405020304" pitchFamily="18" charset="0"/>
              </a:rPr>
              <a:t> (ignées, sédimentaires, métamorphiques) par des processus naturels tels que l'altération, l'érosion, la fusion, la sédimentation, et les changements de température et de pression. </a:t>
            </a:r>
          </a:p>
          <a:p>
            <a:pPr algn="just">
              <a:spcAft>
                <a:spcPts val="600"/>
              </a:spcAft>
            </a:pPr>
            <a:r>
              <a:rPr lang="fr-MA" b="1" dirty="0"/>
              <a:t>Sur des millions d'années, ces roches sont recyclées et changent, formant un cycle dynamique qui façonne la surface de la Terre.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69728DB-C0C6-4F0F-9D88-52A9DD4A191E}"/>
              </a:ext>
            </a:extLst>
          </p:cNvPr>
          <p:cNvSpPr/>
          <p:nvPr/>
        </p:nvSpPr>
        <p:spPr>
          <a:xfrm>
            <a:off x="755576" y="483518"/>
            <a:ext cx="2211952" cy="392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fr-MA" b="1" dirty="0">
                <a:solidFill>
                  <a:srgbClr val="00B0F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IV.4. Cycle des roches</a:t>
            </a:r>
            <a:endParaRPr lang="fr-MA" dirty="0">
              <a:solidFill>
                <a:srgbClr val="00B0F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Introduction à la géologie des ressources minérales - Cycle des roches et  types de gisements attachés">
            <a:extLst>
              <a:ext uri="{FF2B5EF4-FFF2-40B4-BE49-F238E27FC236}">
                <a16:creationId xmlns:a16="http://schemas.microsoft.com/office/drawing/2014/main" xmlns="" id="{ABA0A3B5-BD57-4C72-A90B-2781573D8D6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704" y="1347614"/>
            <a:ext cx="4876800" cy="35433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5C65084-C582-4AB3-8077-838318D6FEFA}"/>
              </a:ext>
            </a:extLst>
          </p:cNvPr>
          <p:cNvSpPr/>
          <p:nvPr/>
        </p:nvSpPr>
        <p:spPr>
          <a:xfrm>
            <a:off x="467544" y="51470"/>
            <a:ext cx="8496943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 defTabSz="685800">
              <a:spcBef>
                <a:spcPts val="750"/>
              </a:spcBef>
              <a:buClr>
                <a:srgbClr val="FF6600"/>
              </a:buClr>
              <a:buSzPct val="90000"/>
            </a:pPr>
            <a:r>
              <a:rPr lang="fr-MA" sz="2400" b="1" dirty="0">
                <a:solidFill>
                  <a:srgbClr val="F16C49"/>
                </a:solidFill>
                <a:latin typeface="Calibri"/>
                <a:ea typeface="+mj-ea"/>
                <a:cs typeface="+mj-cs"/>
              </a:rPr>
              <a:t>IV. Pétrographie et classification des roches</a:t>
            </a:r>
          </a:p>
        </p:txBody>
      </p:sp>
    </p:spTree>
    <p:extLst>
      <p:ext uri="{BB962C8B-B14F-4D97-AF65-F5344CB8AC3E}">
        <p14:creationId xmlns:p14="http://schemas.microsoft.com/office/powerpoint/2010/main" val="37240251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6EB18-225C-4393-9F11-CFAB8B85E1B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411C9DC-E469-4F8F-8410-C19D922F3DE8}"/>
              </a:ext>
            </a:extLst>
          </p:cNvPr>
          <p:cNvSpPr txBox="1"/>
          <p:nvPr/>
        </p:nvSpPr>
        <p:spPr>
          <a:xfrm>
            <a:off x="323528" y="915566"/>
            <a:ext cx="835292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1600" b="1" dirty="0"/>
              <a:t>Enseignent de sciences de la vie et de la Terre dans le secondaire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fr-MA" sz="1600" b="1" dirty="0"/>
              <a:t>Chercheur ou Enseignent chercheur (Université);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fr-MA" sz="1600" b="1" dirty="0"/>
              <a:t>Géologue consultant </a:t>
            </a:r>
            <a:r>
              <a:rPr lang="fr-FR" sz="1600" b="1" dirty="0"/>
              <a:t>en exploration et production minière</a:t>
            </a:r>
            <a:r>
              <a:rPr lang="fr-MA" sz="1600" b="1" dirty="0"/>
              <a:t>;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fr-MA" sz="1600" b="1" dirty="0"/>
              <a:t>Cartographie géologique ;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1600" b="1" dirty="0"/>
              <a:t>Hydrogéologue d’administration et d’agence de l’eau.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1600" b="1" dirty="0"/>
              <a:t>Hydrogéologue de bureau d’études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1600" b="1" dirty="0"/>
              <a:t>Hydrologue</a:t>
            </a:r>
            <a:endParaRPr lang="fr-MA" sz="1600" b="1" dirty="0"/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fr-MA" sz="1600" b="1" dirty="0"/>
              <a:t>Société de forages ;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1600" b="1" dirty="0"/>
              <a:t>Géologie minière (exploration, exploitation)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1600" b="1" dirty="0"/>
              <a:t>Géologie de l’environnement (stockage des déchets, réhabilitation de sites)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1600" b="1" dirty="0"/>
              <a:t>Aménagement du territoire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1600" b="1" dirty="0"/>
              <a:t>Energies renouvelables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fr-MA" sz="1600" b="1" dirty="0"/>
              <a:t>Prospection géophysique (eau et mines)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fr-MA" sz="1600" b="1" dirty="0"/>
              <a:t>Conservateur de musée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fr-MA" sz="1600" b="1" dirty="0"/>
              <a:t>Usine de ciments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fr-MA" sz="1600" b="1" dirty="0"/>
              <a:t>Chef de carrière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1600" b="1" dirty="0"/>
              <a:t>Géotechnicien d’entreprise de bâtiment et travaux publics (BTP).</a:t>
            </a:r>
            <a:endParaRPr lang="fr-MA" sz="1600" b="1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xmlns="" id="{B1598B66-2124-498E-B65D-3D3EFFFD0BC9}"/>
              </a:ext>
            </a:extLst>
          </p:cNvPr>
          <p:cNvSpPr txBox="1">
            <a:spLocks/>
          </p:cNvSpPr>
          <p:nvPr/>
        </p:nvSpPr>
        <p:spPr>
          <a:xfrm>
            <a:off x="611560" y="123478"/>
            <a:ext cx="640871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FF6600"/>
              </a:buClr>
              <a:buSzPct val="90000"/>
              <a:defRPr/>
            </a:pPr>
            <a:r>
              <a:rPr lang="fr-FR" sz="2400" b="1" dirty="0">
                <a:solidFill>
                  <a:schemeClr val="accent2"/>
                </a:solidFill>
                <a:latin typeface="Calibri"/>
              </a:rPr>
              <a:t>IV. Débouchés de la géologie</a:t>
            </a:r>
          </a:p>
        </p:txBody>
      </p:sp>
    </p:spTree>
    <p:extLst>
      <p:ext uri="{BB962C8B-B14F-4D97-AF65-F5344CB8AC3E}">
        <p14:creationId xmlns:p14="http://schemas.microsoft.com/office/powerpoint/2010/main" val="10951110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6EB18-225C-4393-9F11-CFAB8B85E1B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E9ADA0D-E6C4-40E6-900D-4A797D212C82}"/>
              </a:ext>
            </a:extLst>
          </p:cNvPr>
          <p:cNvSpPr txBox="1"/>
          <p:nvPr/>
        </p:nvSpPr>
        <p:spPr>
          <a:xfrm>
            <a:off x="251520" y="1059582"/>
            <a:ext cx="8568952" cy="378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CC6600"/>
              </a:buClr>
              <a:buFont typeface="Wingdings" panose="05000000000000000000" pitchFamily="2" charset="2"/>
              <a:buChar char="q"/>
            </a:pPr>
            <a:r>
              <a:rPr lang="fr-MA" b="1" dirty="0"/>
              <a:t>Etablissement publics et privés d’enseignement ;</a:t>
            </a:r>
          </a:p>
          <a:p>
            <a:pPr marL="285750" indent="-285750">
              <a:lnSpc>
                <a:spcPct val="150000"/>
              </a:lnSpc>
              <a:buClr>
                <a:srgbClr val="CC6600"/>
              </a:buClr>
              <a:buFont typeface="Wingdings" panose="05000000000000000000" pitchFamily="2" charset="2"/>
              <a:buChar char="q"/>
            </a:pPr>
            <a:r>
              <a:rPr lang="fr-FR" b="1" dirty="0"/>
              <a:t>Services de l’Etat et des collectivités territoriales (hydrogéologie et environnement) ;</a:t>
            </a:r>
          </a:p>
          <a:p>
            <a:pPr marL="285750" indent="-285750">
              <a:lnSpc>
                <a:spcPct val="150000"/>
              </a:lnSpc>
              <a:buClr>
                <a:srgbClr val="CC6600"/>
              </a:buClr>
              <a:buFont typeface="Wingdings" panose="05000000000000000000" pitchFamily="2" charset="2"/>
              <a:buChar char="q"/>
            </a:pPr>
            <a:r>
              <a:rPr lang="fr-MA" b="1" dirty="0"/>
              <a:t>Instituts et laboratoires d’essai et de recherche ;</a:t>
            </a:r>
          </a:p>
          <a:p>
            <a:pPr marL="285750" indent="-285750">
              <a:lnSpc>
                <a:spcPct val="150000"/>
              </a:lnSpc>
              <a:buClr>
                <a:srgbClr val="CC6600"/>
              </a:buClr>
              <a:buFont typeface="Wingdings" panose="05000000000000000000" pitchFamily="2" charset="2"/>
              <a:buChar char="q"/>
            </a:pPr>
            <a:r>
              <a:rPr lang="fr-MA" b="1" dirty="0"/>
              <a:t>Sociétés minières ;</a:t>
            </a:r>
          </a:p>
          <a:p>
            <a:pPr marL="285750" indent="-285750">
              <a:lnSpc>
                <a:spcPct val="150000"/>
              </a:lnSpc>
              <a:buClr>
                <a:srgbClr val="CC6600"/>
              </a:buClr>
              <a:buFont typeface="Wingdings" panose="05000000000000000000" pitchFamily="2" charset="2"/>
              <a:buChar char="q"/>
            </a:pPr>
            <a:r>
              <a:rPr lang="fr-MA" b="1" dirty="0"/>
              <a:t>Ministère de l’Energie et des mines ;</a:t>
            </a:r>
          </a:p>
          <a:p>
            <a:pPr marL="285750" indent="-285750">
              <a:lnSpc>
                <a:spcPct val="150000"/>
              </a:lnSpc>
              <a:buClr>
                <a:srgbClr val="CC6600"/>
              </a:buClr>
              <a:buFont typeface="Wingdings" panose="05000000000000000000" pitchFamily="2" charset="2"/>
              <a:buChar char="q"/>
            </a:pPr>
            <a:r>
              <a:rPr lang="fr-MA" b="1" dirty="0"/>
              <a:t>Ministère de l’équipement ;</a:t>
            </a:r>
          </a:p>
          <a:p>
            <a:pPr marL="285750" indent="-285750">
              <a:lnSpc>
                <a:spcPct val="150000"/>
              </a:lnSpc>
              <a:buClr>
                <a:srgbClr val="CC6600"/>
              </a:buClr>
              <a:buFont typeface="Wingdings" panose="05000000000000000000" pitchFamily="2" charset="2"/>
              <a:buChar char="q"/>
            </a:pPr>
            <a:r>
              <a:rPr lang="fr-MA" b="1" dirty="0"/>
              <a:t>Bureaux d’études ;</a:t>
            </a:r>
          </a:p>
          <a:p>
            <a:pPr marL="285750" indent="-285750">
              <a:lnSpc>
                <a:spcPct val="150000"/>
              </a:lnSpc>
              <a:buClr>
                <a:srgbClr val="CC6600"/>
              </a:buClr>
              <a:buFont typeface="Wingdings" panose="05000000000000000000" pitchFamily="2" charset="2"/>
              <a:buChar char="q"/>
            </a:pPr>
            <a:r>
              <a:rPr lang="fr-MA" b="1" dirty="0"/>
              <a:t>Entreprise de l’exploration minière ou de l’exploitation des géo-matériaux (marbre, sable, argile, ….. )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xmlns="" id="{A1920FF7-8012-48EB-8023-BC49D2C476F4}"/>
              </a:ext>
            </a:extLst>
          </p:cNvPr>
          <p:cNvSpPr txBox="1">
            <a:spLocks/>
          </p:cNvSpPr>
          <p:nvPr/>
        </p:nvSpPr>
        <p:spPr>
          <a:xfrm>
            <a:off x="432048" y="8911"/>
            <a:ext cx="5436096" cy="54005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750"/>
              </a:spcBef>
              <a:buClr>
                <a:srgbClr val="FF6600"/>
              </a:buClr>
              <a:buSzPct val="90000"/>
              <a:defRPr/>
            </a:pPr>
            <a:r>
              <a:rPr lang="fr-FR" sz="2400" b="1" dirty="0">
                <a:solidFill>
                  <a:schemeClr val="accent2"/>
                </a:solidFill>
                <a:latin typeface="Calibri"/>
              </a:rPr>
              <a:t>VI. Employeurs potentiels</a:t>
            </a:r>
          </a:p>
        </p:txBody>
      </p:sp>
    </p:spTree>
    <p:extLst>
      <p:ext uri="{BB962C8B-B14F-4D97-AF65-F5344CB8AC3E}">
        <p14:creationId xmlns:p14="http://schemas.microsoft.com/office/powerpoint/2010/main" val="2597436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re 1"/>
          <p:cNvSpPr>
            <a:spLocks noGrp="1"/>
          </p:cNvSpPr>
          <p:nvPr>
            <p:ph type="title"/>
          </p:nvPr>
        </p:nvSpPr>
        <p:spPr>
          <a:xfrm>
            <a:off x="179512" y="87475"/>
            <a:ext cx="7886700" cy="756084"/>
          </a:xfrm>
        </p:spPr>
        <p:txBody>
          <a:bodyPr>
            <a:normAutofit/>
          </a:bodyPr>
          <a:lstStyle/>
          <a:p>
            <a:r>
              <a:rPr lang="fr-FR" sz="2400" b="1" dirty="0">
                <a:solidFill>
                  <a:srgbClr val="FF6600"/>
                </a:solidFill>
                <a:latin typeface="+mn-lt"/>
              </a:rPr>
              <a:t>I. Définitions</a:t>
            </a:r>
            <a:endParaRPr lang="fr-FR" sz="2400" b="1" dirty="0">
              <a:solidFill>
                <a:srgbClr val="FF3300"/>
              </a:solidFill>
              <a:latin typeface="+mn-lt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6EB18-225C-4393-9F11-CFAB8B85E1B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xmlns="" id="{868A9DB2-14DA-A0F1-05E3-22249F83FDA8}"/>
              </a:ext>
            </a:extLst>
          </p:cNvPr>
          <p:cNvSpPr txBox="1">
            <a:spLocks/>
          </p:cNvSpPr>
          <p:nvPr/>
        </p:nvSpPr>
        <p:spPr>
          <a:xfrm>
            <a:off x="2604848" y="1923945"/>
            <a:ext cx="3832256" cy="5124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fr-FR"/>
            </a:defPPr>
            <a:lvl1pPr indent="0" defTabSz="685800">
              <a:lnSpc>
                <a:spcPct val="90000"/>
              </a:lnSpc>
              <a:spcBef>
                <a:spcPts val="750"/>
              </a:spcBef>
              <a:buClr>
                <a:srgbClr val="FF6600"/>
              </a:buClr>
              <a:buSzPct val="90000"/>
              <a:buFont typeface="Arial" panose="020B0604020202020204" pitchFamily="34" charset="0"/>
              <a:buNone/>
              <a:defRPr sz="5000" b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fr-FR" sz="3200" dirty="0"/>
              <a:t>Sciences de la Terre ?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xmlns="" id="{552096EF-5F82-87A0-22C5-E8A3BC3D0004}"/>
              </a:ext>
            </a:extLst>
          </p:cNvPr>
          <p:cNvSpPr txBox="1">
            <a:spLocks/>
          </p:cNvSpPr>
          <p:nvPr/>
        </p:nvSpPr>
        <p:spPr>
          <a:xfrm>
            <a:off x="3293203" y="1153401"/>
            <a:ext cx="2589009" cy="661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6600"/>
              </a:buClr>
              <a:buSzPct val="90000"/>
              <a:buFont typeface="Arial" panose="020B0604020202020204" pitchFamily="34" charset="0"/>
              <a:buNone/>
            </a:pPr>
            <a:r>
              <a:rPr lang="fr-FR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Géologie ?</a:t>
            </a:r>
            <a:r>
              <a:rPr lang="fr-FR" sz="3200" dirty="0">
                <a:solidFill>
                  <a:schemeClr val="bg2">
                    <a:lumMod val="25000"/>
                  </a:schemeClr>
                </a:solidFill>
              </a:rPr>
              <a:t>  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xmlns="" id="{932B7A0F-9D32-4830-9194-4D5BE6049CF7}"/>
              </a:ext>
            </a:extLst>
          </p:cNvPr>
          <p:cNvSpPr txBox="1">
            <a:spLocks/>
          </p:cNvSpPr>
          <p:nvPr/>
        </p:nvSpPr>
        <p:spPr>
          <a:xfrm>
            <a:off x="3293203" y="2889100"/>
            <a:ext cx="2664296" cy="5124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fr-FR"/>
            </a:defPPr>
            <a:lvl1pPr indent="0" defTabSz="685800">
              <a:lnSpc>
                <a:spcPct val="90000"/>
              </a:lnSpc>
              <a:spcBef>
                <a:spcPts val="750"/>
              </a:spcBef>
              <a:buClr>
                <a:srgbClr val="FF6600"/>
              </a:buClr>
              <a:buSzPct val="90000"/>
              <a:buFont typeface="Arial" panose="020B0604020202020204" pitchFamily="34" charset="0"/>
              <a:buNone/>
              <a:defRPr sz="5000" b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fr-FR" sz="3200" dirty="0"/>
              <a:t>Géosciences 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E28E360-016C-4BC4-BD0E-FB8AB44786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65" b="1"/>
          <a:stretch/>
        </p:blipFill>
        <p:spPr>
          <a:xfrm>
            <a:off x="7075737" y="1475134"/>
            <a:ext cx="1799042" cy="1912921"/>
          </a:xfrm>
          <a:prstGeom prst="rect">
            <a:avLst/>
          </a:prstGeom>
        </p:spPr>
      </p:pic>
      <p:pic>
        <p:nvPicPr>
          <p:cNvPr id="16" name="Picture 4" descr="Géologue d'un jour, géologue toujours! (Présentation) - * ça bouge en svt !  *">
            <a:extLst>
              <a:ext uri="{FF2B5EF4-FFF2-40B4-BE49-F238E27FC236}">
                <a16:creationId xmlns:a16="http://schemas.microsoft.com/office/drawing/2014/main" xmlns="" id="{0D0A4CEA-332F-4617-B0FD-87C369664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43153"/>
            <a:ext cx="915634" cy="207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C5C1C8A-05DD-4F0B-A6E2-6A63542FF258}"/>
              </a:ext>
            </a:extLst>
          </p:cNvPr>
          <p:cNvSpPr/>
          <p:nvPr/>
        </p:nvSpPr>
        <p:spPr>
          <a:xfrm>
            <a:off x="971600" y="3972830"/>
            <a:ext cx="7376962" cy="96795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just" defTabSz="685800">
              <a:lnSpc>
                <a:spcPct val="150000"/>
              </a:lnSpc>
              <a:spcBef>
                <a:spcPts val="750"/>
              </a:spcBef>
              <a:buClr>
                <a:srgbClr val="FF6600"/>
              </a:buClr>
              <a:buSzPct val="90000"/>
              <a:defRPr/>
            </a:pPr>
            <a:r>
              <a:rPr lang="fr-FR" sz="2000" b="1" dirty="0">
                <a:solidFill>
                  <a:schemeClr val="accent6">
                    <a:lumMod val="50000"/>
                  </a:schemeClr>
                </a:solidFill>
              </a:rPr>
              <a:t>C’est la science qui étudie la forme, la composition, la structure, la géodynamique et l’histoire de la Terre.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D0DCC62-5509-4846-95E3-2CEE104AA495}"/>
              </a:ext>
            </a:extLst>
          </p:cNvPr>
          <p:cNvSpPr txBox="1"/>
          <p:nvPr/>
        </p:nvSpPr>
        <p:spPr>
          <a:xfrm>
            <a:off x="4326051" y="3388055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3600" b="1" dirty="0">
                <a:solidFill>
                  <a:srgbClr val="00B050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93642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  <p:bldP spid="12" grpId="0" build="p"/>
      <p:bldP spid="14" grpId="0" animBg="1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4683B4E-AE06-448E-9420-8B3243114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EB18-225C-4393-9F11-CFAB8B85E1B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4D240DC-EB6B-4E62-8FAA-E472B903D1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61" t="5974" r="4749" b="4935"/>
          <a:stretch/>
        </p:blipFill>
        <p:spPr>
          <a:xfrm>
            <a:off x="3203848" y="483518"/>
            <a:ext cx="2880320" cy="28803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50AAA23-BD0F-457B-AFA2-7D0BC5F33B60}"/>
              </a:ext>
            </a:extLst>
          </p:cNvPr>
          <p:cNvSpPr/>
          <p:nvPr/>
        </p:nvSpPr>
        <p:spPr>
          <a:xfrm>
            <a:off x="3995936" y="3651870"/>
            <a:ext cx="1656184" cy="5232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lantDown">
              <a:avLst/>
            </a:prstTxWarp>
            <a:spAutoFit/>
          </a:bodyPr>
          <a:lstStyle/>
          <a:p>
            <a:pPr algn="ctr"/>
            <a:r>
              <a:rPr lang="fr-MA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Merci ! </a:t>
            </a:r>
          </a:p>
        </p:txBody>
      </p:sp>
    </p:spTree>
    <p:extLst>
      <p:ext uri="{BB962C8B-B14F-4D97-AF65-F5344CB8AC3E}">
        <p14:creationId xmlns:p14="http://schemas.microsoft.com/office/powerpoint/2010/main" val="1733337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6EB18-225C-4393-9F11-CFAB8B85E1B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xmlns="" id="{660F7697-51E3-8898-7F39-138F931C2E10}"/>
              </a:ext>
            </a:extLst>
          </p:cNvPr>
          <p:cNvSpPr txBox="1">
            <a:spLocks/>
          </p:cNvSpPr>
          <p:nvPr/>
        </p:nvSpPr>
        <p:spPr>
          <a:xfrm>
            <a:off x="179512" y="1131590"/>
            <a:ext cx="8712968" cy="9125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lvl="0" indent="-533400" algn="just">
              <a:lnSpc>
                <a:spcPts val="2600"/>
              </a:lnSpc>
              <a:buClr>
                <a:srgbClr val="FF6600"/>
              </a:buClr>
              <a:buSzPct val="90000"/>
              <a:buFont typeface="Wingdings" charset="2"/>
              <a:buChar char="v"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</a:rPr>
              <a:t>La géologie </a:t>
            </a:r>
            <a:r>
              <a:rPr lang="fr-MA" sz="1800" b="1" dirty="0"/>
              <a:t>est la science qui s’intéresse à l’étude de la Terre, et plus particulièrement </a:t>
            </a:r>
            <a:r>
              <a:rPr lang="fr-MA" sz="1800" b="1" dirty="0">
                <a:solidFill>
                  <a:srgbClr val="00B050"/>
                </a:solidFill>
              </a:rPr>
              <a:t>la lithosphère</a:t>
            </a:r>
            <a:r>
              <a:rPr lang="fr-MA" sz="1800" b="1" dirty="0"/>
              <a:t> (croûte). 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8" name="Picture 2" descr="Géologie UQAC - Conditions idéales de terrain pour le camp... | Facebook">
            <a:extLst>
              <a:ext uri="{FF2B5EF4-FFF2-40B4-BE49-F238E27FC236}">
                <a16:creationId xmlns:a16="http://schemas.microsoft.com/office/drawing/2014/main" xmlns="" id="{A75C45A5-769A-539B-C3D3-4B85329D1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407" y="2609477"/>
            <a:ext cx="2189537" cy="164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xmlns="" id="{7E2FBB10-9B88-42B0-B2EB-24448CA90905}"/>
              </a:ext>
            </a:extLst>
          </p:cNvPr>
          <p:cNvSpPr txBox="1">
            <a:spLocks/>
          </p:cNvSpPr>
          <p:nvPr/>
        </p:nvSpPr>
        <p:spPr>
          <a:xfrm>
            <a:off x="179512" y="87475"/>
            <a:ext cx="7886700" cy="756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>
                <a:solidFill>
                  <a:srgbClr val="FF6600"/>
                </a:solidFill>
                <a:latin typeface="+mn-lt"/>
              </a:rPr>
              <a:t>I. Définitions</a:t>
            </a:r>
            <a:endParaRPr lang="fr-FR" sz="2400" b="1" dirty="0">
              <a:solidFill>
                <a:srgbClr val="FF3300"/>
              </a:solidFill>
              <a:latin typeface="+mn-lt"/>
            </a:endParaRP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xmlns="" id="{DAF164E1-5AEC-4F3E-98E2-8EAE08B1C37D}"/>
              </a:ext>
            </a:extLst>
          </p:cNvPr>
          <p:cNvSpPr txBox="1">
            <a:spLocks/>
          </p:cNvSpPr>
          <p:nvPr/>
        </p:nvSpPr>
        <p:spPr>
          <a:xfrm>
            <a:off x="179512" y="2211710"/>
            <a:ext cx="6556193" cy="25408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marR="0" lvl="0" indent="-533400" algn="just" defTabSz="685800" rtl="0" eaLnBrk="1" fontAlgn="auto" latinLnBrk="0" hangingPunct="1">
              <a:lnSpc>
                <a:spcPts val="2600"/>
              </a:lnSpc>
              <a:spcBef>
                <a:spcPts val="750"/>
              </a:spcBef>
              <a:spcAft>
                <a:spcPts val="0"/>
              </a:spcAft>
              <a:buClr>
                <a:srgbClr val="FF6600"/>
              </a:buClr>
              <a:buSzPct val="90000"/>
              <a:buFont typeface="Wingdings" charset="2"/>
              <a:buChar char="v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/>
              </a:rPr>
              <a:t>Science qui se base sur</a:t>
            </a:r>
            <a:r>
              <a:rPr kumimoji="0" lang="fr-FR" sz="1800" b="1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/>
              </a:rPr>
              <a:t> l’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</a:rPr>
              <a:t>observation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/>
              </a:rPr>
              <a:t>, l’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</a:rPr>
              <a:t>analyse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/>
              </a:rPr>
              <a:t>, l’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</a:rPr>
              <a:t>interprétation</a:t>
            </a:r>
            <a:r>
              <a:rPr lang="fr-FR" sz="18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 et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/>
              </a:rPr>
              <a:t> le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</a:rPr>
              <a:t>calcul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/>
              </a:rPr>
              <a:t> pour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rPr>
              <a:t>élaborer des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E21EB8"/>
                </a:solidFill>
                <a:effectLst/>
                <a:uLnTx/>
                <a:uFillTx/>
                <a:latin typeface="Calibri"/>
              </a:rPr>
              <a:t>modèles et des théories </a:t>
            </a:r>
            <a:r>
              <a:rPr kumimoji="0" lang="fr-FR" sz="165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/>
              </a:rPr>
              <a:t>(ex: </a:t>
            </a:r>
            <a:r>
              <a:rPr kumimoji="0" lang="fr-FR" sz="155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/>
              </a:rPr>
              <a:t>observer les dégâts d’un séisme, calcul des vitesses de propagation des ondes sismiques, profondeur du foyer</a:t>
            </a:r>
            <a:r>
              <a:rPr kumimoji="0" lang="fr-FR" sz="1550" b="1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/>
              </a:rPr>
              <a:t> et intensité</a:t>
            </a:r>
            <a:r>
              <a:rPr kumimoji="0" lang="fr-FR" sz="165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/>
              </a:rPr>
              <a:t>)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/>
              </a:rPr>
              <a:t> ;</a:t>
            </a:r>
          </a:p>
          <a:p>
            <a:pPr marL="533400" marR="0" lvl="0" indent="-533400" algn="just" defTabSz="685800" rtl="0" eaLnBrk="1" fontAlgn="auto" latinLnBrk="0" hangingPunct="1">
              <a:lnSpc>
                <a:spcPts val="2600"/>
              </a:lnSpc>
              <a:spcBef>
                <a:spcPts val="750"/>
              </a:spcBef>
              <a:spcAft>
                <a:spcPts val="0"/>
              </a:spcAft>
              <a:buClr>
                <a:srgbClr val="FF6600"/>
              </a:buClr>
              <a:buSzPct val="90000"/>
              <a:buFont typeface="Wingdings" charset="2"/>
              <a:buChar char="v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/>
              </a:rPr>
              <a:t>Elle permet de comprendre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</a:rPr>
              <a:t>comment la Terre s'est formée ?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</a:rPr>
              <a:t>de quoi elle est constituée ?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/>
              </a:rPr>
              <a:t> </a:t>
            </a:r>
            <a:r>
              <a:rPr lang="fr-FR" sz="1800" b="1" dirty="0">
                <a:solidFill>
                  <a:srgbClr val="ED7D31">
                    <a:lumMod val="75000"/>
                  </a:srgbClr>
                </a:solidFill>
                <a:latin typeface="Calibri"/>
              </a:rPr>
              <a:t>qu’est ce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/>
              </a:rPr>
              <a:t>qui se passe en son intérieur invisible ?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… ; </a:t>
            </a:r>
          </a:p>
        </p:txBody>
      </p:sp>
    </p:spTree>
    <p:extLst>
      <p:ext uri="{BB962C8B-B14F-4D97-AF65-F5344CB8AC3E}">
        <p14:creationId xmlns:p14="http://schemas.microsoft.com/office/powerpoint/2010/main" val="232275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9D773328-08C3-4A83-BF27-05C4DF7A9435}"/>
              </a:ext>
            </a:extLst>
          </p:cNvPr>
          <p:cNvGrpSpPr/>
          <p:nvPr/>
        </p:nvGrpSpPr>
        <p:grpSpPr>
          <a:xfrm rot="511559">
            <a:off x="5180632" y="1904596"/>
            <a:ext cx="2808312" cy="1620056"/>
            <a:chOff x="5582149" y="837133"/>
            <a:chExt cx="2196000" cy="1116000"/>
          </a:xfrm>
        </p:grpSpPr>
        <p:pic>
          <p:nvPicPr>
            <p:cNvPr id="1026" name="Picture 2" descr="Définition de la franchise et autres réseaux !">
              <a:extLst>
                <a:ext uri="{FF2B5EF4-FFF2-40B4-BE49-F238E27FC236}">
                  <a16:creationId xmlns:a16="http://schemas.microsoft.com/office/drawing/2014/main" xmlns="" id="{371FE71C-8600-4526-BFAC-1183C51E89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0149" y="855133"/>
              <a:ext cx="2160000" cy="108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5582149" y="837133"/>
              <a:ext cx="2196000" cy="1116000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6EB18-225C-4393-9F11-CFAB8B85E1B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252000" y="987574"/>
            <a:ext cx="8640000" cy="40324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marR="0" lvl="0" indent="-533400" algn="just" defTabSz="685800" rtl="0" eaLnBrk="1" fontAlgn="auto" latinLnBrk="0" hangingPunct="1">
              <a:lnSpc>
                <a:spcPts val="2700"/>
              </a:lnSpc>
              <a:spcBef>
                <a:spcPts val="750"/>
              </a:spcBef>
              <a:spcAft>
                <a:spcPts val="0"/>
              </a:spcAft>
              <a:buClr>
                <a:srgbClr val="FF6600"/>
              </a:buClr>
              <a:buSzPct val="90000"/>
              <a:buFont typeface="Wingdings" charset="2"/>
              <a:buChar char="v"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Elle étudie aussi les différentes interactions entre la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surface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Terrestre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(Géosphère)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 les autres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composantes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l’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hydrosphère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(eau)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la Biosphère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(organismes)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 l’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atmosphère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(gaz)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</a:t>
            </a:r>
          </a:p>
          <a:p>
            <a:pPr marL="533400" marR="0" lvl="0" indent="-533400" algn="just" defTabSz="685800" rtl="0" eaLnBrk="1" fontAlgn="auto" latinLnBrk="0" hangingPunct="1">
              <a:lnSpc>
                <a:spcPts val="2700"/>
              </a:lnSpc>
              <a:spcBef>
                <a:spcPts val="750"/>
              </a:spcBef>
              <a:spcAft>
                <a:spcPts val="0"/>
              </a:spcAft>
              <a:buClr>
                <a:srgbClr val="FF6600"/>
              </a:buClr>
              <a:buSzPct val="90000"/>
              <a:buFont typeface="Wingdings" charset="2"/>
              <a:buChar char="v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géologie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s’intéresse à toutes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les échelles spatiales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atome, minéral, roche, affleurement, région, planète ; et à toutes les </a:t>
            </a:r>
            <a:r>
              <a:rPr lang="fr-FR" sz="2000" b="1" dirty="0">
                <a:solidFill>
                  <a:srgbClr val="FF0000"/>
                </a:solidFill>
                <a:latin typeface="Calibri"/>
              </a:rPr>
              <a:t>échelles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temporelles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depuis la formation de l’Univers à nos jours et aux siècles à venir.</a:t>
            </a:r>
          </a:p>
        </p:txBody>
      </p:sp>
      <p:pic>
        <p:nvPicPr>
          <p:cNvPr id="2050" name="Picture 2" descr="Introduction à l'atome | Parlons sciences">
            <a:extLst>
              <a:ext uri="{FF2B5EF4-FFF2-40B4-BE49-F238E27FC236}">
                <a16:creationId xmlns:a16="http://schemas.microsoft.com/office/drawing/2014/main" xmlns="" id="{CC05BC55-0CCA-F1D1-4861-DCF75F5E4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88" y="3517769"/>
            <a:ext cx="1598808" cy="119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inéral - Vikidia, l'encyclopédie des 8-13 ans">
            <a:extLst>
              <a:ext uri="{FF2B5EF4-FFF2-40B4-BE49-F238E27FC236}">
                <a16:creationId xmlns:a16="http://schemas.microsoft.com/office/drawing/2014/main" xmlns="" id="{314691DE-9966-E6BE-4A5E-11E662D86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4" t="13601" r="14017" b="10801"/>
          <a:stretch/>
        </p:blipFill>
        <p:spPr bwMode="auto">
          <a:xfrm>
            <a:off x="3356728" y="3397322"/>
            <a:ext cx="1097725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Les minéraux | Alloprof">
            <a:extLst>
              <a:ext uri="{FF2B5EF4-FFF2-40B4-BE49-F238E27FC236}">
                <a16:creationId xmlns:a16="http://schemas.microsoft.com/office/drawing/2014/main" xmlns="" id="{FE1D5837-5C7A-BA84-672E-FB3C21E146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1" t="3813" r="9501" b="9680"/>
          <a:stretch/>
        </p:blipFill>
        <p:spPr bwMode="auto">
          <a:xfrm>
            <a:off x="2001261" y="3493022"/>
            <a:ext cx="1189902" cy="124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oche magmatique">
            <a:extLst>
              <a:ext uri="{FF2B5EF4-FFF2-40B4-BE49-F238E27FC236}">
                <a16:creationId xmlns:a16="http://schemas.microsoft.com/office/drawing/2014/main" xmlns="" id="{C592EDB8-95F6-091B-D922-F02542FFE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018" y="3379322"/>
            <a:ext cx="1635380" cy="14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re 1">
            <a:extLst>
              <a:ext uri="{FF2B5EF4-FFF2-40B4-BE49-F238E27FC236}">
                <a16:creationId xmlns:a16="http://schemas.microsoft.com/office/drawing/2014/main" xmlns="" id="{2BEFE67B-8152-422B-93CE-387802FD2A96}"/>
              </a:ext>
            </a:extLst>
          </p:cNvPr>
          <p:cNvSpPr txBox="1">
            <a:spLocks/>
          </p:cNvSpPr>
          <p:nvPr/>
        </p:nvSpPr>
        <p:spPr>
          <a:xfrm>
            <a:off x="179512" y="87475"/>
            <a:ext cx="7886700" cy="756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>
                <a:solidFill>
                  <a:srgbClr val="FF6600"/>
                </a:solidFill>
                <a:latin typeface="+mn-lt"/>
              </a:rPr>
              <a:t>I. Définitions</a:t>
            </a:r>
            <a:endParaRPr lang="fr-FR" sz="2400" b="1" dirty="0">
              <a:solidFill>
                <a:srgbClr val="FF3300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9ED9FA4-6322-4250-9D20-45AA447325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0964" y="3296099"/>
            <a:ext cx="2473330" cy="164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8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2"/>
          <p:cNvSpPr txBox="1">
            <a:spLocks/>
          </p:cNvSpPr>
          <p:nvPr/>
        </p:nvSpPr>
        <p:spPr>
          <a:xfrm>
            <a:off x="252000" y="1059582"/>
            <a:ext cx="8352448" cy="172819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marR="0" lvl="0" indent="-358775" algn="just" defTabSz="685800" rtl="0" eaLnBrk="1" fontAlgn="auto" latinLnBrk="0" hangingPunct="1">
              <a:lnSpc>
                <a:spcPts val="2900"/>
              </a:lnSpc>
              <a:spcBef>
                <a:spcPts val="750"/>
              </a:spcBef>
              <a:spcAft>
                <a:spcPts val="0"/>
              </a:spcAft>
              <a:buClr>
                <a:srgbClr val="FF6600"/>
              </a:buClr>
              <a:buSzPct val="90000"/>
              <a:buFont typeface="Wingdings" charset="2"/>
              <a:buChar char="v"/>
              <a:tabLst/>
              <a:defRPr/>
            </a:pPr>
            <a:r>
              <a:rPr lang="fr-FR" sz="20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Le développement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/>
              </a:rPr>
              <a:t> économique des différents pays du monde (Chine, USA, Europe,….)</a:t>
            </a:r>
            <a:r>
              <a:rPr kumimoji="0" lang="fr-FR" sz="2000" b="1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/>
              </a:rPr>
              <a:t> </a:t>
            </a:r>
            <a:r>
              <a:rPr lang="fr-FR" sz="20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: domaines de l’urbanisme, l’</a:t>
            </a:r>
            <a:r>
              <a:rPr kumimoji="0" lang="fr-FR" sz="2000" b="1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/>
              </a:rPr>
              <a:t>industrie métallurgique, l’</a:t>
            </a:r>
            <a:r>
              <a:rPr kumimoji="0" lang="fr-FR" sz="2000" b="1" i="0" u="none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</a:rPr>
              <a:t>informatique</a:t>
            </a:r>
            <a:r>
              <a:rPr kumimoji="0" lang="fr-FR" sz="2000" b="1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/>
              </a:rPr>
              <a:t>, les </a:t>
            </a:r>
            <a:r>
              <a:rPr kumimoji="0" lang="fr-FR" sz="2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</a:rPr>
              <a:t>énergies renouvelables</a:t>
            </a:r>
            <a:r>
              <a:rPr kumimoji="0" lang="fr-FR" sz="2000" b="1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/>
              </a:rPr>
              <a:t>, le développement nucléaire,… </a:t>
            </a:r>
            <a:r>
              <a:rPr kumimoji="0" lang="fr-FR" sz="2000" b="1" i="0" u="none" strike="noStrike" kern="1200" cap="none" spc="0" normalizeH="0" noProof="0" dirty="0">
                <a:ln>
                  <a:noFill/>
                </a:ln>
                <a:solidFill>
                  <a:srgbClr val="E21EB8"/>
                </a:solidFill>
                <a:effectLst/>
                <a:uLnTx/>
                <a:uFillTx/>
                <a:latin typeface="Calibri"/>
              </a:rPr>
              <a:t>nécessitent l’usage des ressources géologiques </a:t>
            </a:r>
            <a:r>
              <a:rPr kumimoji="0" lang="fr-FR" sz="2000" b="1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/>
              </a:rPr>
              <a:t>(</a:t>
            </a:r>
            <a:r>
              <a:rPr lang="fr-FR" sz="20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ex: </a:t>
            </a:r>
            <a:r>
              <a:rPr kumimoji="0" lang="fr-FR" sz="2000" b="1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/>
              </a:rPr>
              <a:t>métaux rares : indium, lithium</a:t>
            </a:r>
            <a:r>
              <a:rPr lang="fr-FR" sz="20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, uranium…</a:t>
            </a:r>
            <a:r>
              <a:rPr kumimoji="0" lang="fr-FR" sz="2000" b="1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/>
              </a:rPr>
              <a:t>).</a:t>
            </a:r>
            <a:endParaRPr lang="fr-FR" sz="2000" b="1" dirty="0">
              <a:solidFill>
                <a:srgbClr val="E7E6E6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6EB18-225C-4393-9F11-CFAB8B85E1B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Différence entre informatique et technologie de l&amp;#39;information (IT) - CNIE">
            <a:extLst>
              <a:ext uri="{FF2B5EF4-FFF2-40B4-BE49-F238E27FC236}">
                <a16:creationId xmlns:a16="http://schemas.microsoft.com/office/drawing/2014/main" xmlns="" id="{5A852459-C53D-4348-936C-9E16B8392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1006">
            <a:off x="189139" y="3629664"/>
            <a:ext cx="1662446" cy="10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rdinateurs portables et netbooks - Batteries et alimentations - BM">
            <a:extLst>
              <a:ext uri="{FF2B5EF4-FFF2-40B4-BE49-F238E27FC236}">
                <a16:creationId xmlns:a16="http://schemas.microsoft.com/office/drawing/2014/main" xmlns="" id="{741A128F-524E-4C76-A7CE-171492EC1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1705">
            <a:off x="1703104" y="2921420"/>
            <a:ext cx="2520070" cy="150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Énergie renouvelable en Ille et Vilaine 35 : le futur de notre planète !">
            <a:extLst>
              <a:ext uri="{FF2B5EF4-FFF2-40B4-BE49-F238E27FC236}">
                <a16:creationId xmlns:a16="http://schemas.microsoft.com/office/drawing/2014/main" xmlns="" id="{00B82BE6-9E9F-4456-9495-9A2DD4811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 r="5705"/>
          <a:stretch/>
        </p:blipFill>
        <p:spPr bwMode="auto">
          <a:xfrm>
            <a:off x="4183816" y="3147814"/>
            <a:ext cx="2433641" cy="139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Baril de déchets nucléaires modèle 3D $9 - .obj .fbx .ma - Free3D">
            <a:extLst>
              <a:ext uri="{FF2B5EF4-FFF2-40B4-BE49-F238E27FC236}">
                <a16:creationId xmlns:a16="http://schemas.microsoft.com/office/drawing/2014/main" xmlns="" id="{986F8AB3-FC85-4158-8A2A-DCF8E430C4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9" r="20975" b="5808"/>
          <a:stretch/>
        </p:blipFill>
        <p:spPr bwMode="auto">
          <a:xfrm>
            <a:off x="3309329" y="3925852"/>
            <a:ext cx="720000" cy="113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xmlns="" id="{698250E7-D2FF-47DE-8EB4-80D503E81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87475"/>
            <a:ext cx="4680520" cy="54005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FF6600"/>
              </a:buClr>
              <a:buSzPct val="90000"/>
              <a:defRPr/>
            </a:pPr>
            <a:r>
              <a:rPr lang="fr-FR" sz="2400" b="1" dirty="0">
                <a:solidFill>
                  <a:srgbClr val="FF6600"/>
                </a:solidFill>
                <a:latin typeface="Calibri"/>
              </a:rPr>
              <a:t>II. La Terre et ses ressources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F865EEF-27A0-4514-BA0C-FE43DF0BE4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9752" y="3176476"/>
            <a:ext cx="2232248" cy="167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1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2"/>
          <p:cNvSpPr txBox="1">
            <a:spLocks/>
          </p:cNvSpPr>
          <p:nvPr/>
        </p:nvSpPr>
        <p:spPr>
          <a:xfrm>
            <a:off x="252000" y="915566"/>
            <a:ext cx="8640000" cy="1368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marR="0" lvl="0" indent="-358775" algn="just" defTabSz="685800" rtl="0" eaLnBrk="1" fontAlgn="auto" latinLnBrk="0" hangingPunct="1">
              <a:lnSpc>
                <a:spcPts val="2800"/>
              </a:lnSpc>
              <a:spcBef>
                <a:spcPts val="750"/>
              </a:spcBef>
              <a:spcAft>
                <a:spcPts val="0"/>
              </a:spcAft>
              <a:buClr>
                <a:srgbClr val="FF6600"/>
              </a:buClr>
              <a:buSzPct val="90000"/>
              <a:buFont typeface="Wingdings" charset="2"/>
              <a:buChar char="v"/>
              <a:tabLst/>
              <a:defRPr/>
            </a:pPr>
            <a:r>
              <a:rPr lang="fr-FR" sz="2000" b="1" baseline="0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Le</a:t>
            </a:r>
            <a:r>
              <a:rPr lang="fr-FR" sz="20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 domaine de Génie civil (bâtiments, routes,…) </a:t>
            </a:r>
            <a:r>
              <a:rPr lang="fr-FR" sz="2000" b="1" dirty="0">
                <a:latin typeface="Calibri"/>
              </a:rPr>
              <a:t>exploitent</a:t>
            </a:r>
            <a:r>
              <a:rPr lang="fr-FR" sz="20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 les </a:t>
            </a:r>
            <a:r>
              <a:rPr lang="fr-FR" sz="2000" b="1" dirty="0">
                <a:solidFill>
                  <a:srgbClr val="00B050"/>
                </a:solidFill>
                <a:latin typeface="Calibri"/>
              </a:rPr>
              <a:t>matières premières et les matériaux de constructions </a:t>
            </a:r>
            <a:r>
              <a:rPr lang="fr-FR" sz="2000" b="1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(acier, ciments, briques, pierres de construction et ornementales…) grâce aux études géologiques.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6EB18-225C-4393-9F11-CFAB8B85E1B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6" name="Picture 4" descr="Lancery safire : Négoce en matériaux de construction Paris et Île-de-France  pvc | Lancery safire : Négoce en matériaux de construction Paris et  Île-de-France">
            <a:extLst>
              <a:ext uri="{FF2B5EF4-FFF2-40B4-BE49-F238E27FC236}">
                <a16:creationId xmlns:a16="http://schemas.microsoft.com/office/drawing/2014/main" xmlns="" id="{1B45E1AA-A2CF-49FF-8D6B-F4FEAAB1D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2" y="3497236"/>
            <a:ext cx="2399297" cy="165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Matières premières du BTP: La hausse des prix détériore les marges - BTP  News">
            <a:extLst>
              <a:ext uri="{FF2B5EF4-FFF2-40B4-BE49-F238E27FC236}">
                <a16:creationId xmlns:a16="http://schemas.microsoft.com/office/drawing/2014/main" xmlns="" id="{003EECDD-8BC2-40E5-A187-3F2F22203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703" y="2125309"/>
            <a:ext cx="3809801" cy="233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Briques (par Ecopram)">
            <a:extLst>
              <a:ext uri="{FF2B5EF4-FFF2-40B4-BE49-F238E27FC236}">
                <a16:creationId xmlns:a16="http://schemas.microsoft.com/office/drawing/2014/main" xmlns="" id="{8C6ADCF8-1376-4E29-99A1-3B2529CE6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351" y="2067595"/>
            <a:ext cx="2344641" cy="163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Matériaux de construction : l&amp;#39;été a globalement sauvé la mise">
            <a:extLst>
              <a:ext uri="{FF2B5EF4-FFF2-40B4-BE49-F238E27FC236}">
                <a16:creationId xmlns:a16="http://schemas.microsoft.com/office/drawing/2014/main" xmlns="" id="{0EC179E1-F2FA-4AD2-AA10-1810D2531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636" y="3299472"/>
            <a:ext cx="2014015" cy="151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Revêtement En Pierre Ornementale Banque D&amp;#39;Images Et Photos Libres De  Droits. Image 12137139.">
            <a:extLst>
              <a:ext uri="{FF2B5EF4-FFF2-40B4-BE49-F238E27FC236}">
                <a16:creationId xmlns:a16="http://schemas.microsoft.com/office/drawing/2014/main" xmlns="" id="{FA96673C-F19D-431D-9D7C-3E2E68E29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83619"/>
            <a:ext cx="1759297" cy="115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Décoration marbre granit quartz Guadeloupe">
            <a:extLst>
              <a:ext uri="{FF2B5EF4-FFF2-40B4-BE49-F238E27FC236}">
                <a16:creationId xmlns:a16="http://schemas.microsoft.com/office/drawing/2014/main" xmlns="" id="{7444DC9D-7E99-4E96-8E5C-6142ABC7A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492" y="3699138"/>
            <a:ext cx="3114675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xmlns="" id="{FF7FBA6F-AF93-4E52-A861-BEAFCED09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87475"/>
            <a:ext cx="4680520" cy="54005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FF6600"/>
              </a:buClr>
              <a:buSzPct val="90000"/>
              <a:defRPr/>
            </a:pPr>
            <a:r>
              <a:rPr lang="fr-FR" sz="2400" b="1" dirty="0">
                <a:solidFill>
                  <a:srgbClr val="FF6600"/>
                </a:solidFill>
                <a:latin typeface="Calibri"/>
              </a:rPr>
              <a:t>II. La Terre et ses ressources</a:t>
            </a:r>
          </a:p>
        </p:txBody>
      </p:sp>
    </p:spTree>
    <p:extLst>
      <p:ext uri="{BB962C8B-B14F-4D97-AF65-F5344CB8AC3E}">
        <p14:creationId xmlns:p14="http://schemas.microsoft.com/office/powerpoint/2010/main" val="271466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2"/>
          <p:cNvSpPr txBox="1">
            <a:spLocks/>
          </p:cNvSpPr>
          <p:nvPr/>
        </p:nvSpPr>
        <p:spPr>
          <a:xfrm>
            <a:off x="252000" y="843558"/>
            <a:ext cx="8784496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just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FF6600"/>
              </a:buClr>
              <a:buSzPct val="90000"/>
              <a:buFont typeface="Wingdings" charset="2"/>
              <a:buChar char="v"/>
              <a:tabLst/>
              <a:defRPr/>
            </a:pPr>
            <a:r>
              <a:rPr lang="fr-FR" sz="2000" b="1" baseline="0" dirty="0">
                <a:solidFill>
                  <a:srgbClr val="00B0F0"/>
                </a:solidFill>
                <a:latin typeface="Calibri"/>
              </a:rPr>
              <a:t>L’eau est la ressource vitale sur Terre: </a:t>
            </a:r>
            <a:r>
              <a:rPr lang="fr-FR" sz="2000" b="1" baseline="0" dirty="0">
                <a:latin typeface="Calibri"/>
              </a:rPr>
              <a:t>Eaux </a:t>
            </a:r>
            <a:r>
              <a:rPr lang="fr-FR" sz="2000" b="1" baseline="0" dirty="0">
                <a:solidFill>
                  <a:srgbClr val="E7E6E6">
                    <a:lumMod val="25000"/>
                  </a:srgbClr>
                </a:solidFill>
                <a:latin typeface="Calibri"/>
              </a:rPr>
              <a:t>de surface, souterraine, thermale…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6EB18-225C-4393-9F11-CFAB8B85E1B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8" name="Picture 4" descr="La plateforme Airbnb met à l&amp;#39;honneur le village de Clairvaux-les-Lacs dans  le Jura">
            <a:extLst>
              <a:ext uri="{FF2B5EF4-FFF2-40B4-BE49-F238E27FC236}">
                <a16:creationId xmlns:a16="http://schemas.microsoft.com/office/drawing/2014/main" xmlns="" id="{5177A3B7-EA78-4261-B02C-D195218C8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7614"/>
            <a:ext cx="2427734" cy="242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ac souterrain de Saint-Léonard Valais | Famigros">
            <a:extLst>
              <a:ext uri="{FF2B5EF4-FFF2-40B4-BE49-F238E27FC236}">
                <a16:creationId xmlns:a16="http://schemas.microsoft.com/office/drawing/2014/main" xmlns="" id="{A96BD01F-F67B-49C2-A23E-5301691EE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7888"/>
            <a:ext cx="2088232" cy="174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ydrothermalisme — Wikipédia">
            <a:extLst>
              <a:ext uri="{FF2B5EF4-FFF2-40B4-BE49-F238E27FC236}">
                <a16:creationId xmlns:a16="http://schemas.microsoft.com/office/drawing/2014/main" xmlns="" id="{ECC51DC9-3ADE-4609-A647-088212A05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867894"/>
            <a:ext cx="1700808" cy="127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35B6DFE-1D35-4261-8489-16C5FB087B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6" y="4083918"/>
            <a:ext cx="2016224" cy="993243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xmlns="" id="{85B7741D-6ECA-476D-A83E-5761EF3BB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87475"/>
            <a:ext cx="4680520" cy="54005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FF6600"/>
              </a:buClr>
              <a:buSzPct val="90000"/>
              <a:defRPr/>
            </a:pPr>
            <a:r>
              <a:rPr lang="fr-FR" sz="2400" b="1" dirty="0">
                <a:solidFill>
                  <a:srgbClr val="FF6600"/>
                </a:solidFill>
                <a:latin typeface="Calibri"/>
              </a:rPr>
              <a:t>II. La Terre et ses ressources</a:t>
            </a:r>
          </a:p>
        </p:txBody>
      </p:sp>
      <p:pic>
        <p:nvPicPr>
          <p:cNvPr id="2050" name="Picture 2" descr="Grottes de Vallorbe | Vallée de Joux Tourisme">
            <a:extLst>
              <a:ext uri="{FF2B5EF4-FFF2-40B4-BE49-F238E27FC236}">
                <a16:creationId xmlns:a16="http://schemas.microsoft.com/office/drawing/2014/main" xmlns="" id="{1BC7F2DC-FCF0-4E41-BEB8-DD651F38A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36472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ascades de Oued El Bared à Sétif un site enchanteur... Sur les  Hauts-Plateaux sétifiens, une région où la verdure des forêts et des champs  de blé, les couleurs chatoyantes et les senteurs">
            <a:extLst>
              <a:ext uri="{FF2B5EF4-FFF2-40B4-BE49-F238E27FC236}">
                <a16:creationId xmlns:a16="http://schemas.microsoft.com/office/drawing/2014/main" xmlns="" id="{397CE3DD-2ADC-42BC-98BB-2F4EC30D9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75606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implyScience: Comment l'eau de pluie devient-elle de l'eau souterraine  propre?">
            <a:extLst>
              <a:ext uri="{FF2B5EF4-FFF2-40B4-BE49-F238E27FC236}">
                <a16:creationId xmlns:a16="http://schemas.microsoft.com/office/drawing/2014/main" xmlns="" id="{19854ADC-DABE-460E-8565-A45DF0561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573149"/>
            <a:ext cx="3096344" cy="154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16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xmlns="" id="{063970B1-BDBB-4078-B5A8-7DB0C6466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87475"/>
            <a:ext cx="5616624" cy="540059"/>
          </a:xfrm>
        </p:spPr>
        <p:txBody>
          <a:bodyPr>
            <a:normAutofit/>
          </a:bodyPr>
          <a:lstStyle/>
          <a:p>
            <a:pPr lvl="0" algn="just">
              <a:lnSpc>
                <a:spcPct val="100000"/>
              </a:lnSpc>
              <a:spcBef>
                <a:spcPts val="750"/>
              </a:spcBef>
              <a:buClr>
                <a:srgbClr val="FF6600"/>
              </a:buClr>
              <a:buSzPct val="90000"/>
              <a:defRPr/>
            </a:pPr>
            <a:r>
              <a:rPr lang="fr-FR" sz="2400" b="1" dirty="0">
                <a:solidFill>
                  <a:srgbClr val="F16C49"/>
                </a:solidFill>
                <a:latin typeface="Calibri"/>
              </a:rPr>
              <a:t>III. Disciplines des Sciences de la Terre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7086600" y="4560922"/>
            <a:ext cx="20574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6EB18-225C-4393-9F11-CFAB8B85E1B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DEC29E4-AF6E-4787-AFD3-0969A6F41DA7}"/>
              </a:ext>
            </a:extLst>
          </p:cNvPr>
          <p:cNvSpPr txBox="1"/>
          <p:nvPr/>
        </p:nvSpPr>
        <p:spPr>
          <a:xfrm>
            <a:off x="642468" y="2643758"/>
            <a:ext cx="1388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00B050"/>
                </a:solidFill>
              </a:rPr>
              <a:t>Géologie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1305607-92A8-4B97-90E6-5B196029EFFA}"/>
              </a:ext>
            </a:extLst>
          </p:cNvPr>
          <p:cNvSpPr txBox="1"/>
          <p:nvPr/>
        </p:nvSpPr>
        <p:spPr>
          <a:xfrm>
            <a:off x="5940152" y="1012542"/>
            <a:ext cx="31683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MA" sz="2000" b="1" dirty="0">
                <a:solidFill>
                  <a:srgbClr val="CC6600"/>
                </a:solidFill>
              </a:rPr>
              <a:t>Stratigraphie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MA" sz="2000" b="1" dirty="0">
                <a:solidFill>
                  <a:srgbClr val="CC6600"/>
                </a:solidFill>
              </a:rPr>
              <a:t>Paléontologie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MA" sz="2000" b="1" dirty="0">
                <a:solidFill>
                  <a:srgbClr val="CC6600"/>
                </a:solidFill>
              </a:rPr>
              <a:t>Sédimentologie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MA" sz="2000" b="1" dirty="0">
                <a:solidFill>
                  <a:srgbClr val="CC6600"/>
                </a:solidFill>
              </a:rPr>
              <a:t>Tectonique </a:t>
            </a:r>
            <a:r>
              <a:rPr lang="fr-MA" sz="1200" b="1" dirty="0">
                <a:solidFill>
                  <a:srgbClr val="CC6600"/>
                </a:solidFill>
              </a:rPr>
              <a:t>(Géologie structurale)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MA" sz="2000" b="1" dirty="0">
                <a:solidFill>
                  <a:srgbClr val="CC6600"/>
                </a:solidFill>
              </a:rPr>
              <a:t>Pétrologie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5798559-D639-4792-A4DE-2CE76DABE878}"/>
              </a:ext>
            </a:extLst>
          </p:cNvPr>
          <p:cNvSpPr txBox="1"/>
          <p:nvPr/>
        </p:nvSpPr>
        <p:spPr>
          <a:xfrm>
            <a:off x="5940152" y="2845261"/>
            <a:ext cx="26642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MA" sz="2000" b="1" dirty="0">
                <a:solidFill>
                  <a:srgbClr val="00B0F0"/>
                </a:solidFill>
              </a:rPr>
              <a:t>Hydrologie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MA" sz="2000" b="1" dirty="0">
                <a:solidFill>
                  <a:srgbClr val="00B0F0"/>
                </a:solidFill>
              </a:rPr>
              <a:t>Hydrogéologie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MA" sz="2000" b="1" dirty="0">
                <a:solidFill>
                  <a:srgbClr val="00B0F0"/>
                </a:solidFill>
              </a:rPr>
              <a:t>Géophysique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MA" sz="2000" b="1" dirty="0">
                <a:solidFill>
                  <a:srgbClr val="00B0F0"/>
                </a:solidFill>
              </a:rPr>
              <a:t>Géochimie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MA" sz="2000" b="1" dirty="0">
                <a:solidFill>
                  <a:srgbClr val="00B0F0"/>
                </a:solidFill>
              </a:rPr>
              <a:t>Métallogénie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MA" sz="2000" b="1" dirty="0">
                <a:solidFill>
                  <a:srgbClr val="00B0F0"/>
                </a:solidFill>
              </a:rPr>
              <a:t>Géotechnique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MA" sz="2000" b="1" dirty="0">
                <a:solidFill>
                  <a:srgbClr val="00B0F0"/>
                </a:solidFill>
              </a:rPr>
              <a:t>Géodésie</a:t>
            </a:r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xmlns="" id="{A2A4F31A-191E-4EE0-81C1-5EED1CF2FA26}"/>
              </a:ext>
            </a:extLst>
          </p:cNvPr>
          <p:cNvSpPr/>
          <p:nvPr/>
        </p:nvSpPr>
        <p:spPr>
          <a:xfrm>
            <a:off x="2123728" y="1801150"/>
            <a:ext cx="673296" cy="2138752"/>
          </a:xfrm>
          <a:prstGeom prst="leftBrac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MA"/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xmlns="" id="{452D277D-A0F2-48D7-8D34-107226D9CD54}"/>
              </a:ext>
            </a:extLst>
          </p:cNvPr>
          <p:cNvSpPr/>
          <p:nvPr/>
        </p:nvSpPr>
        <p:spPr>
          <a:xfrm>
            <a:off x="5508104" y="1189082"/>
            <a:ext cx="405759" cy="1238652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5" name="Left Brace 34">
            <a:extLst>
              <a:ext uri="{FF2B5EF4-FFF2-40B4-BE49-F238E27FC236}">
                <a16:creationId xmlns:a16="http://schemas.microsoft.com/office/drawing/2014/main" xmlns="" id="{67BFA983-442A-4EE5-BC36-60E74D18BA04}"/>
              </a:ext>
            </a:extLst>
          </p:cNvPr>
          <p:cNvSpPr/>
          <p:nvPr/>
        </p:nvSpPr>
        <p:spPr>
          <a:xfrm>
            <a:off x="5508104" y="3033534"/>
            <a:ext cx="405759" cy="1814717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1727312-0760-4ED1-97DF-CE655A77666F}"/>
              </a:ext>
            </a:extLst>
          </p:cNvPr>
          <p:cNvSpPr txBox="1"/>
          <p:nvPr/>
        </p:nvSpPr>
        <p:spPr>
          <a:xfrm>
            <a:off x="2843808" y="1563638"/>
            <a:ext cx="26845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2000" b="1" dirty="0"/>
              <a:t>Géologie fondamentale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BABBCDC-EB3F-43D9-88F0-E41D500A51D3}"/>
              </a:ext>
            </a:extLst>
          </p:cNvPr>
          <p:cNvSpPr txBox="1"/>
          <p:nvPr/>
        </p:nvSpPr>
        <p:spPr>
          <a:xfrm>
            <a:off x="3012668" y="3739847"/>
            <a:ext cx="2279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2000" b="1" dirty="0"/>
              <a:t>Géologie Appliquée</a:t>
            </a:r>
          </a:p>
        </p:txBody>
      </p:sp>
    </p:spTree>
    <p:extLst>
      <p:ext uri="{BB962C8B-B14F-4D97-AF65-F5344CB8AC3E}">
        <p14:creationId xmlns:p14="http://schemas.microsoft.com/office/powerpoint/2010/main" val="232582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2" grpId="0"/>
      <p:bldP spid="30" grpId="0" animBg="1"/>
      <p:bldP spid="31" grpId="0" animBg="1"/>
      <p:bldP spid="35" grpId="0" animBg="1"/>
      <p:bldP spid="33" grpId="0"/>
      <p:bldP spid="37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98633</TotalTime>
  <Words>1361</Words>
  <Application>Microsoft Office PowerPoint</Application>
  <PresentationFormat>On-screen Show (16:9)</PresentationFormat>
  <Paragraphs>227</Paragraphs>
  <Slides>30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Thème Office</vt:lpstr>
      <vt:lpstr>PowerPoint Presentation</vt:lpstr>
      <vt:lpstr>Chapitre I : Introduction aux Sciences de la Terre</vt:lpstr>
      <vt:lpstr>I. Définitions</vt:lpstr>
      <vt:lpstr>PowerPoint Presentation</vt:lpstr>
      <vt:lpstr>PowerPoint Presentation</vt:lpstr>
      <vt:lpstr>II. La Terre et ses ressources</vt:lpstr>
      <vt:lpstr>II. La Terre et ses ressources</vt:lpstr>
      <vt:lpstr>II. La Terre et ses ressources</vt:lpstr>
      <vt:lpstr>III. Disciplines des Sciences de la Terre</vt:lpstr>
      <vt:lpstr>PowerPoint Presentation</vt:lpstr>
      <vt:lpstr>PowerPoint Presentation</vt:lpstr>
      <vt:lpstr>III. Disciplines des Sciences de la Terre</vt:lpstr>
      <vt:lpstr>III. Disciplines des Sciences de la Terre</vt:lpstr>
      <vt:lpstr>III. Disciplines des Sciences de la Terre</vt:lpstr>
      <vt:lpstr>III. Disciplines des Sciences de la Terre</vt:lpstr>
      <vt:lpstr>III. Disciplines des Sciences de la Terre</vt:lpstr>
      <vt:lpstr>III. Disciplines des Sciences de la Terre</vt:lpstr>
      <vt:lpstr>III. Disciplines des Sciences de la Terre</vt:lpstr>
      <vt:lpstr>III. Disciplines des Sciences de la Terre</vt:lpstr>
      <vt:lpstr>III. Disciplines des Sciences de la Terre</vt:lpstr>
      <vt:lpstr>III. Disciplines des Sciences de la Terre</vt:lpstr>
      <vt:lpstr>III. Disciplines des Sciences de la Terre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XNUMERIK</dc:creator>
  <cp:lastModifiedBy>LENOVO RBZ</cp:lastModifiedBy>
  <cp:revision>1779</cp:revision>
  <cp:lastPrinted>2022-01-05T11:47:45Z</cp:lastPrinted>
  <dcterms:created xsi:type="dcterms:W3CDTF">2012-07-12T10:17:12Z</dcterms:created>
  <dcterms:modified xsi:type="dcterms:W3CDTF">2025-10-21T18:11:35Z</dcterms:modified>
</cp:coreProperties>
</file>