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517" r:id="rId2"/>
    <p:sldId id="518" r:id="rId3"/>
    <p:sldId id="564" r:id="rId4"/>
    <p:sldId id="496" r:id="rId5"/>
    <p:sldId id="497" r:id="rId6"/>
    <p:sldId id="498" r:id="rId7"/>
    <p:sldId id="523" r:id="rId8"/>
    <p:sldId id="524" r:id="rId9"/>
    <p:sldId id="499" r:id="rId10"/>
    <p:sldId id="500" r:id="rId11"/>
    <p:sldId id="525" r:id="rId12"/>
    <p:sldId id="501" r:id="rId13"/>
    <p:sldId id="526" r:id="rId14"/>
    <p:sldId id="502" r:id="rId15"/>
    <p:sldId id="528" r:id="rId16"/>
    <p:sldId id="543" r:id="rId17"/>
    <p:sldId id="544" r:id="rId18"/>
    <p:sldId id="545" r:id="rId19"/>
    <p:sldId id="546" r:id="rId20"/>
    <p:sldId id="547" r:id="rId21"/>
    <p:sldId id="548" r:id="rId22"/>
    <p:sldId id="549" r:id="rId23"/>
    <p:sldId id="550" r:id="rId24"/>
    <p:sldId id="551" r:id="rId25"/>
    <p:sldId id="552" r:id="rId26"/>
    <p:sldId id="553" r:id="rId27"/>
    <p:sldId id="554" r:id="rId28"/>
    <p:sldId id="555" r:id="rId29"/>
    <p:sldId id="556" r:id="rId30"/>
    <p:sldId id="557" r:id="rId31"/>
    <p:sldId id="558" r:id="rId32"/>
    <p:sldId id="559" r:id="rId33"/>
    <p:sldId id="560" r:id="rId34"/>
    <p:sldId id="561" r:id="rId35"/>
    <p:sldId id="562" r:id="rId36"/>
    <p:sldId id="563" r:id="rId37"/>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3399"/>
    <a:srgbClr val="FFFF00"/>
    <a:srgbClr val="B2B2B2"/>
    <a:srgbClr val="009900"/>
    <a:srgbClr val="FF3300"/>
    <a:srgbClr val="66CCFF"/>
    <a:srgbClr val="0099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68484" autoAdjust="0"/>
  </p:normalViewPr>
  <p:slideViewPr>
    <p:cSldViewPr>
      <p:cViewPr varScale="1">
        <p:scale>
          <a:sx n="74" d="100"/>
          <a:sy n="74" d="100"/>
        </p:scale>
        <p:origin x="-126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fr-FR"/>
          </a:p>
        </p:txBody>
      </p:sp>
      <p:sp>
        <p:nvSpPr>
          <p:cNvPr id="16998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D6B09596-7FC3-434B-9DA6-31C22886E579}" type="datetime11">
              <a:rPr lang="fr-FR"/>
              <a:pPr>
                <a:defRPr/>
              </a:pPr>
              <a:t>15:00:23</a:t>
            </a:fld>
            <a:endParaRPr lang="fr-FR"/>
          </a:p>
        </p:txBody>
      </p:sp>
      <p:sp>
        <p:nvSpPr>
          <p:cNvPr id="16998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fr-FR"/>
          </a:p>
        </p:txBody>
      </p:sp>
      <p:sp>
        <p:nvSpPr>
          <p:cNvPr id="16998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8576742C-AAC2-478E-A5B1-F0220F17E6E4}" type="slidenum">
              <a:rPr lang="fr-FR"/>
              <a:pPr>
                <a:defRPr/>
              </a:pPr>
              <a:t>‹#›</a:t>
            </a:fld>
            <a:endParaRPr lang="fr-FR"/>
          </a:p>
        </p:txBody>
      </p:sp>
    </p:spTree>
    <p:extLst>
      <p:ext uri="{BB962C8B-B14F-4D97-AF65-F5344CB8AC3E}">
        <p14:creationId xmlns:p14="http://schemas.microsoft.com/office/powerpoint/2010/main" val="2337502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fr-FR"/>
          </a:p>
        </p:txBody>
      </p:sp>
      <p:sp>
        <p:nvSpPr>
          <p:cNvPr id="522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2DB05C7-4A34-4CE5-BCFB-82EE381F249B}" type="datetime11">
              <a:rPr lang="fr-FR"/>
              <a:pPr>
                <a:defRPr/>
              </a:pPr>
              <a:t>15:00:22</a:t>
            </a:fld>
            <a:endParaRPr lang="fr-FR"/>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22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522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fr-FR"/>
          </a:p>
        </p:txBody>
      </p:sp>
      <p:sp>
        <p:nvSpPr>
          <p:cNvPr id="522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E43A20C2-EB5F-444E-B3CB-6DC91A4AC32C}" type="slidenum">
              <a:rPr lang="fr-FR"/>
              <a:pPr>
                <a:defRPr/>
              </a:pPr>
              <a:t>‹#›</a:t>
            </a:fld>
            <a:endParaRPr lang="fr-FR"/>
          </a:p>
        </p:txBody>
      </p:sp>
    </p:spTree>
    <p:extLst>
      <p:ext uri="{BB962C8B-B14F-4D97-AF65-F5344CB8AC3E}">
        <p14:creationId xmlns:p14="http://schemas.microsoft.com/office/powerpoint/2010/main" val="192726949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EB1E939-09D9-4958-BF8D-2F68CBE6A02E}" type="slidenum">
              <a:rPr lang="fr-FR" smtClean="0"/>
              <a:pPr/>
              <a:t>1</a:t>
            </a:fld>
            <a:endParaRPr lang="fr-F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B011733-81DE-483F-8D0A-EBDEA5800F1A}" type="datetime11">
              <a:rPr lang="fr-FR"/>
              <a:pPr>
                <a:defRPr/>
              </a:pPr>
              <a:t>15:00:22</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S. BENGAMRA</a:t>
            </a:r>
          </a:p>
        </p:txBody>
      </p:sp>
      <p:sp>
        <p:nvSpPr>
          <p:cNvPr id="6" name="Rectangle 6"/>
          <p:cNvSpPr>
            <a:spLocks noGrp="1" noChangeArrowheads="1"/>
          </p:cNvSpPr>
          <p:nvPr>
            <p:ph type="sldNum" sz="quarter" idx="12"/>
          </p:nvPr>
        </p:nvSpPr>
        <p:spPr>
          <a:ln/>
        </p:spPr>
        <p:txBody>
          <a:bodyPr/>
          <a:lstStyle>
            <a:lvl1pPr>
              <a:defRPr/>
            </a:lvl1pPr>
          </a:lstStyle>
          <a:p>
            <a:pPr>
              <a:defRPr/>
            </a:pPr>
            <a:fld id="{11C75162-B3C4-400C-A719-2A0EE70323CB}"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9264FB9-9E4D-46B1-BB23-BB2AC1D03791}" type="datetime11">
              <a:rPr lang="fr-FR"/>
              <a:pPr>
                <a:defRPr/>
              </a:pPr>
              <a:t>15:00:22</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S. BENGAMRA</a:t>
            </a:r>
          </a:p>
        </p:txBody>
      </p:sp>
      <p:sp>
        <p:nvSpPr>
          <p:cNvPr id="6" name="Rectangle 6"/>
          <p:cNvSpPr>
            <a:spLocks noGrp="1" noChangeArrowheads="1"/>
          </p:cNvSpPr>
          <p:nvPr>
            <p:ph type="sldNum" sz="quarter" idx="12"/>
          </p:nvPr>
        </p:nvSpPr>
        <p:spPr>
          <a:ln/>
        </p:spPr>
        <p:txBody>
          <a:bodyPr/>
          <a:lstStyle>
            <a:lvl1pPr>
              <a:defRPr/>
            </a:lvl1pPr>
          </a:lstStyle>
          <a:p>
            <a:pPr>
              <a:defRPr/>
            </a:pPr>
            <a:fld id="{359C369C-C6AA-4A95-9D67-71CCF0ACA1BB}"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FE542FA-E6CB-49AA-9766-8225843F15DF}" type="datetime11">
              <a:rPr lang="fr-FR"/>
              <a:pPr>
                <a:defRPr/>
              </a:pPr>
              <a:t>15:00:22</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S. BENGAMRA</a:t>
            </a:r>
          </a:p>
        </p:txBody>
      </p:sp>
      <p:sp>
        <p:nvSpPr>
          <p:cNvPr id="6" name="Rectangle 6"/>
          <p:cNvSpPr>
            <a:spLocks noGrp="1" noChangeArrowheads="1"/>
          </p:cNvSpPr>
          <p:nvPr>
            <p:ph type="sldNum" sz="quarter" idx="12"/>
          </p:nvPr>
        </p:nvSpPr>
        <p:spPr>
          <a:ln/>
        </p:spPr>
        <p:txBody>
          <a:bodyPr/>
          <a:lstStyle>
            <a:lvl1pPr>
              <a:defRPr/>
            </a:lvl1pPr>
          </a:lstStyle>
          <a:p>
            <a:pPr>
              <a:defRPr/>
            </a:pPr>
            <a:fld id="{E4276C7D-2FEA-4B4C-9AA3-9BF412431A00}"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F34FD7E-4913-4896-85B2-A89DA8B003FE}" type="datetime11">
              <a:rPr lang="fr-FR"/>
              <a:pPr>
                <a:defRPr/>
              </a:pPr>
              <a:t>15:00:22</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S. BENGAMRA</a:t>
            </a:r>
          </a:p>
        </p:txBody>
      </p:sp>
      <p:sp>
        <p:nvSpPr>
          <p:cNvPr id="6" name="Rectangle 6"/>
          <p:cNvSpPr>
            <a:spLocks noGrp="1" noChangeArrowheads="1"/>
          </p:cNvSpPr>
          <p:nvPr>
            <p:ph type="sldNum" sz="quarter" idx="12"/>
          </p:nvPr>
        </p:nvSpPr>
        <p:spPr>
          <a:ln/>
        </p:spPr>
        <p:txBody>
          <a:bodyPr/>
          <a:lstStyle>
            <a:lvl1pPr>
              <a:defRPr/>
            </a:lvl1pPr>
          </a:lstStyle>
          <a:p>
            <a:pPr>
              <a:defRPr/>
            </a:pPr>
            <a:fld id="{5B88BA29-50C6-47C4-B68B-71BC6D2ABC3C}"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fld id="{3AC0DE06-068A-4BA0-ABA4-F25FD0B3F2C7}" type="datetime11">
              <a:rPr lang="fr-FR"/>
              <a:pPr>
                <a:defRPr/>
              </a:pPr>
              <a:t>15:00:22</a:t>
            </a:fld>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S. BENGAMRA</a:t>
            </a:r>
          </a:p>
        </p:txBody>
      </p:sp>
      <p:sp>
        <p:nvSpPr>
          <p:cNvPr id="6" name="Rectangle 6"/>
          <p:cNvSpPr>
            <a:spLocks noGrp="1" noChangeArrowheads="1"/>
          </p:cNvSpPr>
          <p:nvPr>
            <p:ph type="sldNum" sz="quarter" idx="12"/>
          </p:nvPr>
        </p:nvSpPr>
        <p:spPr>
          <a:ln/>
        </p:spPr>
        <p:txBody>
          <a:bodyPr/>
          <a:lstStyle>
            <a:lvl1pPr>
              <a:defRPr/>
            </a:lvl1pPr>
          </a:lstStyle>
          <a:p>
            <a:pPr>
              <a:defRPr/>
            </a:pPr>
            <a:fld id="{97567854-5EA9-4884-A275-EE5B6AB405EB}"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142925B-6D9D-45BF-B8C1-9415E32F0319}" type="datetime11">
              <a:rPr lang="fr-FR"/>
              <a:pPr>
                <a:defRPr/>
              </a:pPr>
              <a:t>15:00:22</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S. BENGAMRA</a:t>
            </a:r>
          </a:p>
        </p:txBody>
      </p:sp>
      <p:sp>
        <p:nvSpPr>
          <p:cNvPr id="7" name="Rectangle 6"/>
          <p:cNvSpPr>
            <a:spLocks noGrp="1" noChangeArrowheads="1"/>
          </p:cNvSpPr>
          <p:nvPr>
            <p:ph type="sldNum" sz="quarter" idx="12"/>
          </p:nvPr>
        </p:nvSpPr>
        <p:spPr>
          <a:ln/>
        </p:spPr>
        <p:txBody>
          <a:bodyPr/>
          <a:lstStyle>
            <a:lvl1pPr>
              <a:defRPr/>
            </a:lvl1pPr>
          </a:lstStyle>
          <a:p>
            <a:pPr>
              <a:defRPr/>
            </a:pPr>
            <a:fld id="{9505C5CA-900B-4580-9146-C4FDEFF3C1CA}"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E6FC7EF-23C2-4908-8934-397E1BFA7CB8}" type="datetime11">
              <a:rPr lang="fr-FR"/>
              <a:pPr>
                <a:defRPr/>
              </a:pPr>
              <a:t>15:00:22</a:t>
            </a:fld>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fr-FR"/>
              <a:t>S. BENGAMRA</a:t>
            </a:r>
          </a:p>
        </p:txBody>
      </p:sp>
      <p:sp>
        <p:nvSpPr>
          <p:cNvPr id="9" name="Rectangle 6"/>
          <p:cNvSpPr>
            <a:spLocks noGrp="1" noChangeArrowheads="1"/>
          </p:cNvSpPr>
          <p:nvPr>
            <p:ph type="sldNum" sz="quarter" idx="12"/>
          </p:nvPr>
        </p:nvSpPr>
        <p:spPr>
          <a:ln/>
        </p:spPr>
        <p:txBody>
          <a:bodyPr/>
          <a:lstStyle>
            <a:lvl1pPr>
              <a:defRPr/>
            </a:lvl1pPr>
          </a:lstStyle>
          <a:p>
            <a:pPr>
              <a:defRPr/>
            </a:pPr>
            <a:fld id="{71F7149C-4764-4DEE-8734-97CD552DF2CA}"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E961C45-5BCC-46BA-946B-E53D56CB1648}" type="datetime11">
              <a:rPr lang="fr-FR"/>
              <a:pPr>
                <a:defRPr/>
              </a:pPr>
              <a:t>15:00:22</a:t>
            </a:fld>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fr-FR"/>
              <a:t>S. BENGAMRA</a:t>
            </a:r>
          </a:p>
        </p:txBody>
      </p:sp>
      <p:sp>
        <p:nvSpPr>
          <p:cNvPr id="5" name="Rectangle 6"/>
          <p:cNvSpPr>
            <a:spLocks noGrp="1" noChangeArrowheads="1"/>
          </p:cNvSpPr>
          <p:nvPr>
            <p:ph type="sldNum" sz="quarter" idx="12"/>
          </p:nvPr>
        </p:nvSpPr>
        <p:spPr>
          <a:ln/>
        </p:spPr>
        <p:txBody>
          <a:bodyPr/>
          <a:lstStyle>
            <a:lvl1pPr>
              <a:defRPr/>
            </a:lvl1pPr>
          </a:lstStyle>
          <a:p>
            <a:pPr>
              <a:defRPr/>
            </a:pPr>
            <a:fld id="{0B31A32D-DEBE-41CF-BAA1-68C10BCD0170}"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81E1FD0-0FCD-4CAC-A426-344A0059382B}" type="datetime11">
              <a:rPr lang="fr-FR"/>
              <a:pPr>
                <a:defRPr/>
              </a:pPr>
              <a:t>15:00:22</a:t>
            </a:fld>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fr-FR"/>
              <a:t>S. BENGAMRA</a:t>
            </a:r>
          </a:p>
        </p:txBody>
      </p:sp>
      <p:sp>
        <p:nvSpPr>
          <p:cNvPr id="4" name="Rectangle 6"/>
          <p:cNvSpPr>
            <a:spLocks noGrp="1" noChangeArrowheads="1"/>
          </p:cNvSpPr>
          <p:nvPr>
            <p:ph type="sldNum" sz="quarter" idx="12"/>
          </p:nvPr>
        </p:nvSpPr>
        <p:spPr>
          <a:ln/>
        </p:spPr>
        <p:txBody>
          <a:bodyPr/>
          <a:lstStyle>
            <a:lvl1pPr>
              <a:defRPr/>
            </a:lvl1pPr>
          </a:lstStyle>
          <a:p>
            <a:pPr>
              <a:defRPr/>
            </a:pPr>
            <a:fld id="{86E2A02B-9E86-48A1-B5ED-40F35C0209BC}"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F94CA64B-6A6A-4223-B22C-CB9C8CE95982}" type="datetime11">
              <a:rPr lang="fr-FR"/>
              <a:pPr>
                <a:defRPr/>
              </a:pPr>
              <a:t>15:00:22</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S. BENGAMRA</a:t>
            </a:r>
          </a:p>
        </p:txBody>
      </p:sp>
      <p:sp>
        <p:nvSpPr>
          <p:cNvPr id="7" name="Rectangle 6"/>
          <p:cNvSpPr>
            <a:spLocks noGrp="1" noChangeArrowheads="1"/>
          </p:cNvSpPr>
          <p:nvPr>
            <p:ph type="sldNum" sz="quarter" idx="12"/>
          </p:nvPr>
        </p:nvSpPr>
        <p:spPr>
          <a:ln/>
        </p:spPr>
        <p:txBody>
          <a:bodyPr/>
          <a:lstStyle>
            <a:lvl1pPr>
              <a:defRPr/>
            </a:lvl1pPr>
          </a:lstStyle>
          <a:p>
            <a:pPr>
              <a:defRPr/>
            </a:pPr>
            <a:fld id="{FA9EC2F8-45CE-4109-BED6-52A40AE9B67B}"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B8D30339-E314-4BE2-B80D-58580148AF1F}" type="datetime11">
              <a:rPr lang="fr-FR"/>
              <a:pPr>
                <a:defRPr/>
              </a:pPr>
              <a:t>15:00:22</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S. BENGAMRA</a:t>
            </a:r>
          </a:p>
        </p:txBody>
      </p:sp>
      <p:sp>
        <p:nvSpPr>
          <p:cNvPr id="7" name="Rectangle 6"/>
          <p:cNvSpPr>
            <a:spLocks noGrp="1" noChangeArrowheads="1"/>
          </p:cNvSpPr>
          <p:nvPr>
            <p:ph type="sldNum" sz="quarter" idx="12"/>
          </p:nvPr>
        </p:nvSpPr>
        <p:spPr>
          <a:ln/>
        </p:spPr>
        <p:txBody>
          <a:bodyPr/>
          <a:lstStyle>
            <a:lvl1pPr>
              <a:defRPr/>
            </a:lvl1pPr>
          </a:lstStyle>
          <a:p>
            <a:pPr>
              <a:defRPr/>
            </a:pPr>
            <a:fld id="{AD179227-839B-4F79-A216-0741BCEC2DDF}"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fld id="{091082EF-E9F2-4957-B043-D330C7BCE16A}" type="datetime11">
              <a:rPr lang="fr-FR"/>
              <a:pPr>
                <a:defRPr/>
              </a:pPr>
              <a:t>15:00:22</a:t>
            </a:fld>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r>
              <a:rPr lang="fr-FR"/>
              <a:t>S. BENGAMRA</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7B2679FE-95F8-48E4-845D-16C5FC98084B}"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jpeg"/><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6.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inra.fr/internet/Hebergement/afes/images/sol249.jpg?PHPSESSID=68ff8cb80aac2cb0701048bb0f51eaf2"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monanneeaucollege.com/minerauxphoto/gres-blanc.1.net2.jpg" TargetMode="Externa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hyperlink" Target="http://www.monanneeaucollege.com/minerauxphoto/gypse-fibreux.3.net2.jpg" TargetMode="External"/><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2123728" y="1786898"/>
            <a:ext cx="5429256" cy="830997"/>
          </a:xfrm>
          <a:prstGeom prst="rect">
            <a:avLst/>
          </a:prstGeom>
          <a:noFill/>
          <a:ln w="9525">
            <a:noFill/>
            <a:miter lim="800000"/>
            <a:headEnd/>
            <a:tailEnd/>
          </a:ln>
        </p:spPr>
        <p:txBody>
          <a:bodyPr wrap="square">
            <a:spAutoFit/>
          </a:bodyPr>
          <a:lstStyle/>
          <a:p>
            <a:pPr algn="ctr"/>
            <a:r>
              <a:rPr lang="fr-FR" sz="2400" b="1" dirty="0">
                <a:solidFill>
                  <a:srgbClr val="333399"/>
                </a:solidFill>
              </a:rPr>
              <a:t>Filière : CP 1</a:t>
            </a:r>
          </a:p>
          <a:p>
            <a:pPr algn="ctr"/>
            <a:r>
              <a:rPr lang="fr-FR" sz="2400" b="1" dirty="0">
                <a:solidFill>
                  <a:srgbClr val="333399"/>
                </a:solidFill>
              </a:rPr>
              <a:t>Module : Sciences de la terre</a:t>
            </a:r>
          </a:p>
        </p:txBody>
      </p:sp>
      <p:sp>
        <p:nvSpPr>
          <p:cNvPr id="3078" name="Rectangle 2"/>
          <p:cNvSpPr>
            <a:spLocks noChangeArrowheads="1"/>
          </p:cNvSpPr>
          <p:nvPr/>
        </p:nvSpPr>
        <p:spPr bwMode="auto">
          <a:xfrm>
            <a:off x="1857356" y="5214950"/>
            <a:ext cx="6500813" cy="519113"/>
          </a:xfrm>
          <a:prstGeom prst="rect">
            <a:avLst/>
          </a:prstGeom>
          <a:noFill/>
          <a:ln w="9525">
            <a:noFill/>
            <a:miter lim="800000"/>
            <a:headEnd/>
            <a:tailEnd/>
          </a:ln>
        </p:spPr>
        <p:txBody>
          <a:bodyPr anchor="ctr">
            <a:spAutoFit/>
          </a:bodyPr>
          <a:lstStyle/>
          <a:p>
            <a:pPr algn="ctr"/>
            <a:r>
              <a:rPr lang="fr-FR" sz="2800" dirty="0">
                <a:solidFill>
                  <a:srgbClr val="333399"/>
                </a:solidFill>
                <a:latin typeface="Britannic Bold" pitchFamily="34" charset="0"/>
              </a:rPr>
              <a:t>Chap. 1: Pétrographie des roches</a:t>
            </a:r>
          </a:p>
        </p:txBody>
      </p:sp>
      <p:pic>
        <p:nvPicPr>
          <p:cNvPr id="3079" name="Picture 10" descr="conglomerats"/>
          <p:cNvPicPr>
            <a:picLocks noChangeAspect="1" noChangeArrowheads="1"/>
          </p:cNvPicPr>
          <p:nvPr/>
        </p:nvPicPr>
        <p:blipFill>
          <a:blip r:embed="rId3"/>
          <a:srcRect l="5714" t="9369" r="5714" b="21925"/>
          <a:stretch>
            <a:fillRect/>
          </a:stretch>
        </p:blipFill>
        <p:spPr bwMode="auto">
          <a:xfrm>
            <a:off x="3714744" y="3071810"/>
            <a:ext cx="2919200" cy="2071691"/>
          </a:xfrm>
          <a:prstGeom prst="rect">
            <a:avLst/>
          </a:prstGeom>
          <a:noFill/>
          <a:ln w="9525">
            <a:noFill/>
            <a:miter lim="800000"/>
            <a:headEnd/>
            <a:tailEnd/>
          </a:ln>
        </p:spPr>
      </p:pic>
      <p:sp>
        <p:nvSpPr>
          <p:cNvPr id="9" name="ZoneTexte 8"/>
          <p:cNvSpPr txBox="1"/>
          <p:nvPr/>
        </p:nvSpPr>
        <p:spPr>
          <a:xfrm>
            <a:off x="5857884" y="6286520"/>
            <a:ext cx="3057247" cy="369332"/>
          </a:xfrm>
          <a:prstGeom prst="rect">
            <a:avLst/>
          </a:prstGeom>
          <a:noFill/>
        </p:spPr>
        <p:txBody>
          <a:bodyPr wrap="none" rtlCol="0">
            <a:spAutoFit/>
          </a:bodyPr>
          <a:lstStyle/>
          <a:p>
            <a:r>
              <a:rPr lang="fr-FR" dirty="0"/>
              <a:t>Année </a:t>
            </a:r>
            <a:r>
              <a:rPr lang="fr-FR"/>
              <a:t>universitaire </a:t>
            </a:r>
            <a:r>
              <a:rPr lang="fr-FR" smtClean="0"/>
              <a:t>2025/26</a:t>
            </a:r>
            <a:endParaRPr lang="fr-FR" dirty="0"/>
          </a:p>
        </p:txBody>
      </p:sp>
      <p:pic>
        <p:nvPicPr>
          <p:cNvPr id="2" name="Picture 1">
            <a:extLst>
              <a:ext uri="{FF2B5EF4-FFF2-40B4-BE49-F238E27FC236}">
                <a16:creationId xmlns:a16="http://schemas.microsoft.com/office/drawing/2014/main" xmlns="" id="{558E45EA-E35D-4E71-AD76-2CA2C9CC9DB5}"/>
              </a:ext>
            </a:extLst>
          </p:cNvPr>
          <p:cNvPicPr>
            <a:picLocks noChangeAspect="1"/>
          </p:cNvPicPr>
          <p:nvPr/>
        </p:nvPicPr>
        <p:blipFill>
          <a:blip r:embed="rId4"/>
          <a:stretch>
            <a:fillRect/>
          </a:stretch>
        </p:blipFill>
        <p:spPr>
          <a:xfrm>
            <a:off x="2296668" y="116632"/>
            <a:ext cx="4550664" cy="15494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ChangeArrowheads="1"/>
          </p:cNvSpPr>
          <p:nvPr/>
        </p:nvSpPr>
        <p:spPr bwMode="auto">
          <a:xfrm>
            <a:off x="250825" y="620713"/>
            <a:ext cx="4360863" cy="396875"/>
          </a:xfrm>
          <a:prstGeom prst="rect">
            <a:avLst/>
          </a:prstGeom>
          <a:noFill/>
          <a:ln w="9525" algn="ctr">
            <a:noFill/>
            <a:miter lim="800000"/>
            <a:headEnd/>
            <a:tailEnd/>
          </a:ln>
        </p:spPr>
        <p:txBody>
          <a:bodyPr wrap="none" anchor="ctr">
            <a:spAutoFit/>
          </a:bodyPr>
          <a:lstStyle/>
          <a:p>
            <a:r>
              <a:rPr kumimoji="1" lang="fr-FR" sz="2000" b="1">
                <a:solidFill>
                  <a:srgbClr val="0000FF"/>
                </a:solidFill>
              </a:rPr>
              <a:t>Textures des roches magmatiques</a:t>
            </a:r>
          </a:p>
        </p:txBody>
      </p:sp>
      <p:sp>
        <p:nvSpPr>
          <p:cNvPr id="1029" name="Rectangle 7"/>
          <p:cNvSpPr>
            <a:spLocks noChangeArrowheads="1"/>
          </p:cNvSpPr>
          <p:nvPr/>
        </p:nvSpPr>
        <p:spPr bwMode="auto">
          <a:xfrm>
            <a:off x="0" y="1247775"/>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6"/>
          <p:cNvGraphicFramePr>
            <a:graphicFrameLocks noChangeAspect="1"/>
          </p:cNvGraphicFramePr>
          <p:nvPr/>
        </p:nvGraphicFramePr>
        <p:xfrm>
          <a:off x="34925" y="1196975"/>
          <a:ext cx="5648325" cy="5661025"/>
        </p:xfrm>
        <a:graphic>
          <a:graphicData uri="http://schemas.openxmlformats.org/presentationml/2006/ole">
            <mc:AlternateContent xmlns:mc="http://schemas.openxmlformats.org/markup-compatibility/2006">
              <mc:Choice xmlns:v="urn:schemas-microsoft-com:vml" Requires="v">
                <p:oleObj spid="_x0000_s1038" r:id="rId3" imgW="36771429" imgH="36828571" progId="">
                  <p:embed/>
                </p:oleObj>
              </mc:Choice>
              <mc:Fallback>
                <p:oleObj r:id="rId3" imgW="36771429" imgH="36828571"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196975"/>
                        <a:ext cx="5648325" cy="566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Rectangle 8"/>
          <p:cNvSpPr>
            <a:spLocks noChangeArrowheads="1"/>
          </p:cNvSpPr>
          <p:nvPr/>
        </p:nvSpPr>
        <p:spPr bwMode="auto">
          <a:xfrm>
            <a:off x="5724525" y="1865313"/>
            <a:ext cx="2724150" cy="915987"/>
          </a:xfrm>
          <a:prstGeom prst="rect">
            <a:avLst/>
          </a:prstGeom>
          <a:noFill/>
          <a:ln w="9525">
            <a:noFill/>
            <a:miter lim="800000"/>
            <a:headEnd/>
            <a:tailEnd/>
          </a:ln>
        </p:spPr>
        <p:txBody>
          <a:bodyPr wrap="none" anchor="ctr">
            <a:spAutoFit/>
          </a:bodyPr>
          <a:lstStyle/>
          <a:p>
            <a:r>
              <a:rPr lang="fr-FR" b="1" dirty="0">
                <a:solidFill>
                  <a:srgbClr val="FF0000"/>
                </a:solidFill>
              </a:rPr>
              <a:t>Roches volcaniques</a:t>
            </a:r>
            <a:endParaRPr lang="fr-FR" dirty="0">
              <a:solidFill>
                <a:srgbClr val="FF0000"/>
              </a:solidFill>
            </a:endParaRPr>
          </a:p>
          <a:p>
            <a:r>
              <a:rPr lang="fr-FR" b="1" dirty="0">
                <a:solidFill>
                  <a:schemeClr val="accent2"/>
                </a:solidFill>
              </a:rPr>
              <a:t>Texture microlithique</a:t>
            </a:r>
          </a:p>
          <a:p>
            <a:r>
              <a:rPr lang="fr-FR" b="1" dirty="0"/>
              <a:t>Refroidissement rapide</a:t>
            </a:r>
          </a:p>
        </p:txBody>
      </p:sp>
      <p:sp>
        <p:nvSpPr>
          <p:cNvPr id="1031" name="Rectangle 9"/>
          <p:cNvSpPr>
            <a:spLocks noChangeArrowheads="1"/>
          </p:cNvSpPr>
          <p:nvPr/>
        </p:nvSpPr>
        <p:spPr bwMode="auto">
          <a:xfrm>
            <a:off x="5724525" y="3449638"/>
            <a:ext cx="3473450" cy="915987"/>
          </a:xfrm>
          <a:prstGeom prst="rect">
            <a:avLst/>
          </a:prstGeom>
          <a:noFill/>
          <a:ln w="9525">
            <a:noFill/>
            <a:miter lim="800000"/>
            <a:headEnd/>
            <a:tailEnd/>
          </a:ln>
        </p:spPr>
        <p:txBody>
          <a:bodyPr wrap="none" anchor="ctr">
            <a:spAutoFit/>
          </a:bodyPr>
          <a:lstStyle/>
          <a:p>
            <a:r>
              <a:rPr lang="fr-FR" b="1" dirty="0">
                <a:solidFill>
                  <a:srgbClr val="FF0000"/>
                </a:solidFill>
              </a:rPr>
              <a:t>Roches filonienne</a:t>
            </a:r>
            <a:endParaRPr lang="fr-FR" dirty="0">
              <a:solidFill>
                <a:srgbClr val="FF0000"/>
              </a:solidFill>
            </a:endParaRPr>
          </a:p>
          <a:p>
            <a:r>
              <a:rPr lang="fr-FR" b="1" dirty="0">
                <a:solidFill>
                  <a:schemeClr val="accent2"/>
                </a:solidFill>
              </a:rPr>
              <a:t>Texture microgrenue</a:t>
            </a:r>
          </a:p>
          <a:p>
            <a:r>
              <a:rPr lang="fr-FR" b="1" dirty="0"/>
              <a:t>Refroidissement intermédiaire</a:t>
            </a:r>
          </a:p>
        </p:txBody>
      </p:sp>
      <p:sp>
        <p:nvSpPr>
          <p:cNvPr id="1032" name="Rectangle 10"/>
          <p:cNvSpPr>
            <a:spLocks noChangeArrowheads="1"/>
          </p:cNvSpPr>
          <p:nvPr/>
        </p:nvSpPr>
        <p:spPr bwMode="auto">
          <a:xfrm>
            <a:off x="5795963" y="5237163"/>
            <a:ext cx="2444750" cy="915987"/>
          </a:xfrm>
          <a:prstGeom prst="rect">
            <a:avLst/>
          </a:prstGeom>
          <a:noFill/>
          <a:ln w="9525">
            <a:noFill/>
            <a:miter lim="800000"/>
            <a:headEnd/>
            <a:tailEnd/>
          </a:ln>
        </p:spPr>
        <p:txBody>
          <a:bodyPr wrap="none" anchor="ctr">
            <a:spAutoFit/>
          </a:bodyPr>
          <a:lstStyle/>
          <a:p>
            <a:r>
              <a:rPr lang="fr-FR" b="1" dirty="0">
                <a:solidFill>
                  <a:srgbClr val="FF0000"/>
                </a:solidFill>
              </a:rPr>
              <a:t>Roches plutoniques</a:t>
            </a:r>
            <a:endParaRPr lang="en-GB" b="1" dirty="0">
              <a:solidFill>
                <a:srgbClr val="FF0000"/>
              </a:solidFill>
            </a:endParaRPr>
          </a:p>
          <a:p>
            <a:r>
              <a:rPr lang="en-GB" b="1" dirty="0">
                <a:solidFill>
                  <a:schemeClr val="accent2"/>
                </a:solidFill>
              </a:rPr>
              <a:t>Texture </a:t>
            </a:r>
            <a:r>
              <a:rPr lang="en-GB" b="1" dirty="0" err="1">
                <a:solidFill>
                  <a:schemeClr val="accent2"/>
                </a:solidFill>
              </a:rPr>
              <a:t>grenue</a:t>
            </a:r>
            <a:r>
              <a:rPr lang="fr-FR" b="1" dirty="0">
                <a:solidFill>
                  <a:schemeClr val="accent2"/>
                </a:solidFill>
              </a:rPr>
              <a:t> </a:t>
            </a:r>
          </a:p>
          <a:p>
            <a:r>
              <a:rPr lang="fr-FR" b="1" dirty="0"/>
              <a:t>Refroidissement lent</a:t>
            </a:r>
          </a:p>
        </p:txBody>
      </p:sp>
      <p:sp>
        <p:nvSpPr>
          <p:cNvPr id="9" name="Text Box 2"/>
          <p:cNvSpPr txBox="1">
            <a:spLocks noChangeArrowheads="1"/>
          </p:cNvSpPr>
          <p:nvPr/>
        </p:nvSpPr>
        <p:spPr bwMode="auto">
          <a:xfrm>
            <a:off x="0" y="0"/>
            <a:ext cx="9144000" cy="457200"/>
          </a:xfrm>
          <a:prstGeom prst="rect">
            <a:avLst/>
          </a:prstGeom>
          <a:gradFill rotWithShape="0">
            <a:gsLst>
              <a:gs pos="0">
                <a:srgbClr val="44A9A9"/>
              </a:gs>
              <a:gs pos="50000">
                <a:srgbClr val="66FFFF"/>
              </a:gs>
              <a:gs pos="100000">
                <a:srgbClr val="44A9A9"/>
              </a:gs>
            </a:gsLst>
            <a:lin ang="5400000" scaled="1"/>
          </a:gradFill>
          <a:ln w="9525" algn="ctr">
            <a:noFill/>
            <a:miter lim="800000"/>
            <a:headEnd/>
            <a:tailEnd/>
          </a:ln>
        </p:spPr>
        <p:txBody>
          <a:bodyPr>
            <a:spAutoFit/>
          </a:bodyPr>
          <a:lstStyle/>
          <a:p>
            <a:pPr algn="ctr" eaLnBrk="0" hangingPunct="0"/>
            <a:r>
              <a:rPr lang="fr-FR" sz="2400" b="1" dirty="0"/>
              <a:t>2.1. Roches magmatiques ou ignées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2" name="Picture 6" descr="npo000005"/>
          <p:cNvPicPr>
            <a:picLocks noChangeAspect="1" noChangeArrowheads="1"/>
          </p:cNvPicPr>
          <p:nvPr/>
        </p:nvPicPr>
        <p:blipFill>
          <a:blip r:embed="rId3"/>
          <a:srcRect/>
          <a:stretch>
            <a:fillRect/>
          </a:stretch>
        </p:blipFill>
        <p:spPr bwMode="auto">
          <a:xfrm>
            <a:off x="250825" y="908050"/>
            <a:ext cx="2808288" cy="2274888"/>
          </a:xfrm>
          <a:prstGeom prst="rect">
            <a:avLst/>
          </a:prstGeom>
          <a:noFill/>
          <a:ln w="9525" algn="ctr">
            <a:noFill/>
            <a:miter lim="800000"/>
            <a:headEnd/>
            <a:tailEnd/>
          </a:ln>
          <a:effectLst/>
        </p:spPr>
      </p:pic>
      <p:sp>
        <p:nvSpPr>
          <p:cNvPr id="503813" name="Text Box 5"/>
          <p:cNvSpPr txBox="1">
            <a:spLocks noChangeArrowheads="1"/>
          </p:cNvSpPr>
          <p:nvPr/>
        </p:nvSpPr>
        <p:spPr bwMode="auto">
          <a:xfrm>
            <a:off x="755650" y="3357563"/>
            <a:ext cx="1584325" cy="336550"/>
          </a:xfrm>
          <a:prstGeom prst="rect">
            <a:avLst/>
          </a:prstGeom>
          <a:noFill/>
          <a:ln w="9525" algn="ctr">
            <a:noFill/>
            <a:miter lim="800000"/>
            <a:headEnd/>
            <a:tailEnd/>
          </a:ln>
          <a:effectLst/>
        </p:spPr>
        <p:txBody>
          <a:bodyPr>
            <a:spAutoFit/>
          </a:bodyPr>
          <a:lstStyle/>
          <a:p>
            <a:pPr>
              <a:spcBef>
                <a:spcPct val="50000"/>
              </a:spcBef>
            </a:pPr>
            <a:r>
              <a:rPr lang="fr-CA" sz="1600" b="1">
                <a:latin typeface="Verdana" pitchFamily="34" charset="0"/>
              </a:rPr>
              <a:t>Obsidienne</a:t>
            </a:r>
          </a:p>
        </p:txBody>
      </p:sp>
      <p:pic>
        <p:nvPicPr>
          <p:cNvPr id="503814" name="Picture 10" descr="npo000007"/>
          <p:cNvPicPr>
            <a:picLocks noChangeAspect="1" noChangeArrowheads="1"/>
          </p:cNvPicPr>
          <p:nvPr/>
        </p:nvPicPr>
        <p:blipFill>
          <a:blip r:embed="rId4"/>
          <a:srcRect/>
          <a:stretch>
            <a:fillRect/>
          </a:stretch>
        </p:blipFill>
        <p:spPr bwMode="auto">
          <a:xfrm>
            <a:off x="5940425" y="908050"/>
            <a:ext cx="2446338" cy="2284413"/>
          </a:xfrm>
          <a:prstGeom prst="rect">
            <a:avLst/>
          </a:prstGeom>
          <a:noFill/>
          <a:ln w="9525" algn="ctr">
            <a:noFill/>
            <a:miter lim="800000"/>
            <a:headEnd/>
            <a:tailEnd/>
          </a:ln>
          <a:effectLst/>
        </p:spPr>
      </p:pic>
      <p:sp>
        <p:nvSpPr>
          <p:cNvPr id="503815" name="Text Box 7"/>
          <p:cNvSpPr txBox="1">
            <a:spLocks noChangeArrowheads="1"/>
          </p:cNvSpPr>
          <p:nvPr/>
        </p:nvSpPr>
        <p:spPr bwMode="auto">
          <a:xfrm>
            <a:off x="6588125" y="3284538"/>
            <a:ext cx="1223963" cy="336550"/>
          </a:xfrm>
          <a:prstGeom prst="rect">
            <a:avLst/>
          </a:prstGeom>
          <a:noFill/>
          <a:ln w="9525" algn="ctr">
            <a:noFill/>
            <a:miter lim="800000"/>
            <a:headEnd/>
            <a:tailEnd/>
          </a:ln>
          <a:effectLst/>
        </p:spPr>
        <p:txBody>
          <a:bodyPr>
            <a:spAutoFit/>
          </a:bodyPr>
          <a:lstStyle/>
          <a:p>
            <a:pPr>
              <a:spcBef>
                <a:spcPct val="50000"/>
              </a:spcBef>
            </a:pPr>
            <a:r>
              <a:rPr lang="fr-CA" sz="1600" b="1">
                <a:latin typeface="Verdana" pitchFamily="34" charset="0"/>
              </a:rPr>
              <a:t>Andésite </a:t>
            </a:r>
          </a:p>
        </p:txBody>
      </p:sp>
      <p:pic>
        <p:nvPicPr>
          <p:cNvPr id="503816" name="Picture 6" descr="npo000009"/>
          <p:cNvPicPr>
            <a:picLocks noChangeAspect="1" noChangeArrowheads="1"/>
          </p:cNvPicPr>
          <p:nvPr/>
        </p:nvPicPr>
        <p:blipFill>
          <a:blip r:embed="rId5"/>
          <a:srcRect/>
          <a:stretch>
            <a:fillRect/>
          </a:stretch>
        </p:blipFill>
        <p:spPr bwMode="auto">
          <a:xfrm>
            <a:off x="396875" y="3716338"/>
            <a:ext cx="2519363" cy="2365375"/>
          </a:xfrm>
          <a:prstGeom prst="rect">
            <a:avLst/>
          </a:prstGeom>
          <a:noFill/>
          <a:ln w="9525" algn="ctr">
            <a:noFill/>
            <a:miter lim="800000"/>
            <a:headEnd/>
            <a:tailEnd/>
          </a:ln>
          <a:effectLst/>
        </p:spPr>
      </p:pic>
      <p:pic>
        <p:nvPicPr>
          <p:cNvPr id="503817" name="Picture 7" descr="npo00000b"/>
          <p:cNvPicPr>
            <a:picLocks noChangeAspect="1" noChangeArrowheads="1"/>
          </p:cNvPicPr>
          <p:nvPr/>
        </p:nvPicPr>
        <p:blipFill>
          <a:blip r:embed="rId6"/>
          <a:srcRect/>
          <a:stretch>
            <a:fillRect/>
          </a:stretch>
        </p:blipFill>
        <p:spPr bwMode="auto">
          <a:xfrm>
            <a:off x="5795963" y="3860800"/>
            <a:ext cx="2665412" cy="2149475"/>
          </a:xfrm>
          <a:prstGeom prst="rect">
            <a:avLst/>
          </a:prstGeom>
          <a:noFill/>
          <a:ln w="9525" algn="ctr">
            <a:noFill/>
            <a:miter lim="800000"/>
            <a:headEnd/>
            <a:tailEnd/>
          </a:ln>
          <a:effectLst/>
        </p:spPr>
      </p:pic>
      <p:sp>
        <p:nvSpPr>
          <p:cNvPr id="503818" name="Text Box 10"/>
          <p:cNvSpPr txBox="1">
            <a:spLocks noChangeArrowheads="1"/>
          </p:cNvSpPr>
          <p:nvPr/>
        </p:nvSpPr>
        <p:spPr bwMode="auto">
          <a:xfrm>
            <a:off x="900113" y="6165850"/>
            <a:ext cx="1512887" cy="336550"/>
          </a:xfrm>
          <a:prstGeom prst="rect">
            <a:avLst/>
          </a:prstGeom>
          <a:noFill/>
          <a:ln w="9525" algn="ctr">
            <a:noFill/>
            <a:miter lim="800000"/>
            <a:headEnd/>
            <a:tailEnd/>
          </a:ln>
          <a:effectLst/>
        </p:spPr>
        <p:txBody>
          <a:bodyPr>
            <a:spAutoFit/>
          </a:bodyPr>
          <a:lstStyle/>
          <a:p>
            <a:pPr>
              <a:spcBef>
                <a:spcPct val="50000"/>
              </a:spcBef>
            </a:pPr>
            <a:r>
              <a:rPr lang="fr-CA" sz="1600" b="1">
                <a:latin typeface="Verdana" pitchFamily="34" charset="0"/>
              </a:rPr>
              <a:t>Granite</a:t>
            </a:r>
          </a:p>
        </p:txBody>
      </p:sp>
      <p:sp>
        <p:nvSpPr>
          <p:cNvPr id="503819" name="Rectangle 11"/>
          <p:cNvSpPr>
            <a:spLocks noChangeArrowheads="1"/>
          </p:cNvSpPr>
          <p:nvPr/>
        </p:nvSpPr>
        <p:spPr bwMode="auto">
          <a:xfrm>
            <a:off x="6732588" y="6092825"/>
            <a:ext cx="960437" cy="336550"/>
          </a:xfrm>
          <a:prstGeom prst="rect">
            <a:avLst/>
          </a:prstGeom>
          <a:noFill/>
          <a:ln w="9525" algn="ctr">
            <a:noFill/>
            <a:miter lim="800000"/>
            <a:headEnd/>
            <a:tailEnd/>
          </a:ln>
          <a:effectLst/>
        </p:spPr>
        <p:txBody>
          <a:bodyPr wrap="none" anchor="ctr">
            <a:spAutoFit/>
          </a:bodyPr>
          <a:lstStyle/>
          <a:p>
            <a:pPr algn="ctr">
              <a:spcBef>
                <a:spcPct val="50000"/>
              </a:spcBef>
            </a:pPr>
            <a:r>
              <a:rPr lang="fr-CA" sz="1600" b="1">
                <a:latin typeface="Verdana" pitchFamily="34" charset="0"/>
              </a:rPr>
              <a:t>Diorite</a:t>
            </a:r>
          </a:p>
        </p:txBody>
      </p:sp>
      <p:graphicFrame>
        <p:nvGraphicFramePr>
          <p:cNvPr id="503821" name="Object 13">
            <a:hlinkClick r:id="" action="ppaction://ole?verb=0"/>
          </p:cNvPr>
          <p:cNvGraphicFramePr>
            <a:graphicFrameLocks noChangeAspect="1"/>
          </p:cNvGraphicFramePr>
          <p:nvPr/>
        </p:nvGraphicFramePr>
        <p:xfrm>
          <a:off x="3059113" y="1125538"/>
          <a:ext cx="2947987" cy="2055812"/>
        </p:xfrm>
        <a:graphic>
          <a:graphicData uri="http://schemas.openxmlformats.org/presentationml/2006/ole">
            <mc:AlternateContent xmlns:mc="http://schemas.openxmlformats.org/markup-compatibility/2006">
              <mc:Choice xmlns:v="urn:schemas-microsoft-com:vml" Requires="v">
                <p:oleObj spid="_x0000_s25614" name="QuickTime Movie" r:id="rId7" imgW="5734850" imgH="4001058" progId="">
                  <p:embed/>
                </p:oleObj>
              </mc:Choice>
              <mc:Fallback>
                <p:oleObj name="QuickTime Movie" r:id="rId7" imgW="5734850" imgH="4001058" progI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113" y="1125538"/>
                        <a:ext cx="2947987" cy="205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3822" name="Text Box 14"/>
          <p:cNvSpPr txBox="1">
            <a:spLocks noChangeArrowheads="1"/>
          </p:cNvSpPr>
          <p:nvPr/>
        </p:nvSpPr>
        <p:spPr bwMode="auto">
          <a:xfrm>
            <a:off x="3419475" y="3284538"/>
            <a:ext cx="2274888" cy="336550"/>
          </a:xfrm>
          <a:prstGeom prst="rect">
            <a:avLst/>
          </a:prstGeom>
          <a:noFill/>
          <a:ln w="9525" algn="ctr">
            <a:noFill/>
            <a:miter lim="800000"/>
            <a:headEnd/>
            <a:tailEnd/>
          </a:ln>
          <a:effectLst/>
        </p:spPr>
        <p:txBody>
          <a:bodyPr wrap="none" anchor="ctr">
            <a:spAutoFit/>
          </a:bodyPr>
          <a:lstStyle/>
          <a:p>
            <a:pPr algn="ctr">
              <a:spcBef>
                <a:spcPct val="50000"/>
              </a:spcBef>
            </a:pPr>
            <a:r>
              <a:rPr lang="fr-FR" sz="1600" b="1">
                <a:latin typeface="Verdana" pitchFamily="34" charset="0"/>
              </a:rPr>
              <a:t>Bombe volcanique</a:t>
            </a:r>
          </a:p>
        </p:txBody>
      </p:sp>
      <p:pic>
        <p:nvPicPr>
          <p:cNvPr id="503823" name="Picture 15"/>
          <p:cNvPicPr>
            <a:picLocks noChangeAspect="1" noChangeArrowheads="1"/>
          </p:cNvPicPr>
          <p:nvPr/>
        </p:nvPicPr>
        <p:blipFill>
          <a:blip r:embed="rId9"/>
          <a:srcRect/>
          <a:stretch>
            <a:fillRect/>
          </a:stretch>
        </p:blipFill>
        <p:spPr bwMode="auto">
          <a:xfrm>
            <a:off x="3052763" y="3860800"/>
            <a:ext cx="2671762" cy="2012950"/>
          </a:xfrm>
          <a:prstGeom prst="rect">
            <a:avLst/>
          </a:prstGeom>
          <a:noFill/>
          <a:ln w="9525">
            <a:noFill/>
            <a:miter lim="800000"/>
            <a:headEnd/>
            <a:tailEnd/>
          </a:ln>
          <a:effectLst/>
        </p:spPr>
      </p:pic>
      <p:sp>
        <p:nvSpPr>
          <p:cNvPr id="503824" name="Text Box 16"/>
          <p:cNvSpPr txBox="1">
            <a:spLocks noChangeArrowheads="1"/>
          </p:cNvSpPr>
          <p:nvPr/>
        </p:nvSpPr>
        <p:spPr bwMode="auto">
          <a:xfrm>
            <a:off x="3470275" y="5949950"/>
            <a:ext cx="1749425" cy="336550"/>
          </a:xfrm>
          <a:prstGeom prst="rect">
            <a:avLst/>
          </a:prstGeom>
          <a:noFill/>
          <a:ln w="9525" algn="ctr">
            <a:noFill/>
            <a:miter lim="800000"/>
            <a:headEnd/>
            <a:tailEnd/>
          </a:ln>
          <a:effectLst/>
        </p:spPr>
        <p:txBody>
          <a:bodyPr>
            <a:spAutoFit/>
          </a:bodyPr>
          <a:lstStyle/>
          <a:p>
            <a:pPr>
              <a:spcBef>
                <a:spcPct val="50000"/>
              </a:spcBef>
            </a:pPr>
            <a:r>
              <a:rPr lang="fr-FR" sz="1600" b="1">
                <a:latin typeface="Verdana" pitchFamily="34" charset="0"/>
              </a:rPr>
              <a:t>Granite rose</a:t>
            </a:r>
          </a:p>
        </p:txBody>
      </p:sp>
      <p:sp>
        <p:nvSpPr>
          <p:cNvPr id="503825" name="Text Box 17"/>
          <p:cNvSpPr txBox="1">
            <a:spLocks noChangeArrowheads="1"/>
          </p:cNvSpPr>
          <p:nvPr/>
        </p:nvSpPr>
        <p:spPr bwMode="auto">
          <a:xfrm>
            <a:off x="0" y="0"/>
            <a:ext cx="9144000" cy="457200"/>
          </a:xfrm>
          <a:prstGeom prst="rect">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miter lim="800000"/>
            <a:headEnd/>
            <a:tailEnd/>
          </a:ln>
          <a:effectLst/>
        </p:spPr>
        <p:txBody>
          <a:bodyPr>
            <a:spAutoFit/>
          </a:bodyPr>
          <a:lstStyle/>
          <a:p>
            <a:pPr algn="ctr" eaLnBrk="0" hangingPunct="0"/>
            <a:r>
              <a:rPr lang="fr-FR" sz="2400" b="1" dirty="0"/>
              <a:t>2.1. Roches magmatiques ou ignées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322263" y="1557338"/>
            <a:ext cx="8353425" cy="4021137"/>
          </a:xfrm>
          <a:prstGeom prst="rect">
            <a:avLst/>
          </a:prstGeom>
          <a:noFill/>
          <a:ln w="9525">
            <a:noFill/>
            <a:miter lim="800000"/>
            <a:headEnd/>
            <a:tailEnd/>
          </a:ln>
        </p:spPr>
        <p:txBody>
          <a:bodyPr>
            <a:spAutoFit/>
          </a:bodyPr>
          <a:lstStyle/>
          <a:p>
            <a:pPr algn="just">
              <a:lnSpc>
                <a:spcPct val="130000"/>
              </a:lnSpc>
            </a:pPr>
            <a:r>
              <a:rPr lang="fr-FR" b="1"/>
              <a:t>Les roches sédimentaires occupent une grande surface de la croûte terrestre (75%). </a:t>
            </a:r>
          </a:p>
          <a:p>
            <a:pPr algn="just">
              <a:lnSpc>
                <a:spcPct val="130000"/>
              </a:lnSpc>
            </a:pPr>
            <a:endParaRPr lang="fr-FR" b="1"/>
          </a:p>
          <a:p>
            <a:pPr algn="just">
              <a:lnSpc>
                <a:spcPct val="130000"/>
              </a:lnSpc>
            </a:pPr>
            <a:r>
              <a:rPr lang="fr-FR" b="1"/>
              <a:t>Elles résultent de l’accumulation de fragments, débris de roche ou de coquille, et/ou de la précipitation à partir des solutions, donnant respectivement des roches détritiques, biogènes et physico-chimiques. </a:t>
            </a:r>
          </a:p>
          <a:p>
            <a:pPr algn="just">
              <a:lnSpc>
                <a:spcPct val="130000"/>
              </a:lnSpc>
            </a:pPr>
            <a:endParaRPr lang="fr-FR" b="1"/>
          </a:p>
          <a:p>
            <a:pPr algn="just">
              <a:lnSpc>
                <a:spcPct val="130000"/>
              </a:lnSpc>
            </a:pPr>
            <a:r>
              <a:rPr lang="fr-FR" b="1"/>
              <a:t>Les roches sédimentaires se présentent en strates (couches) issues des dépôts successifs, et leur aspect actuel résulte de la diagenèse, c-à-d d’une transformation d’un dépôt meuble en roche plus ou moins cohérente.</a:t>
            </a:r>
          </a:p>
        </p:txBody>
      </p:sp>
      <p:sp>
        <p:nvSpPr>
          <p:cNvPr id="9219" name="Text Box 5"/>
          <p:cNvSpPr txBox="1">
            <a:spLocks noChangeArrowheads="1"/>
          </p:cNvSpPr>
          <p:nvPr/>
        </p:nvSpPr>
        <p:spPr bwMode="auto">
          <a:xfrm>
            <a:off x="0" y="0"/>
            <a:ext cx="9144000" cy="457200"/>
          </a:xfrm>
          <a:prstGeom prst="rect">
            <a:avLst/>
          </a:prstGeom>
          <a:gradFill rotWithShape="0">
            <a:gsLst>
              <a:gs pos="0">
                <a:srgbClr val="44A9A9"/>
              </a:gs>
              <a:gs pos="50000">
                <a:srgbClr val="66FFFF"/>
              </a:gs>
              <a:gs pos="100000">
                <a:srgbClr val="44A9A9"/>
              </a:gs>
            </a:gsLst>
            <a:lin ang="5400000" scaled="1"/>
          </a:gradFill>
          <a:ln w="9525" algn="ctr">
            <a:noFill/>
            <a:miter lim="800000"/>
            <a:headEnd/>
            <a:tailEnd/>
          </a:ln>
        </p:spPr>
        <p:txBody>
          <a:bodyPr>
            <a:spAutoFit/>
          </a:bodyPr>
          <a:lstStyle/>
          <a:p>
            <a:pPr algn="ctr" eaLnBrk="0" hangingPunct="0"/>
            <a:r>
              <a:rPr lang="fr-FR" sz="2400" b="1" dirty="0"/>
              <a:t>2.2. Roches sédimentaires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8" name="Rectangle 4"/>
          <p:cNvSpPr>
            <a:spLocks noChangeArrowheads="1"/>
          </p:cNvSpPr>
          <p:nvPr/>
        </p:nvSpPr>
        <p:spPr bwMode="auto">
          <a:xfrm>
            <a:off x="179388" y="692150"/>
            <a:ext cx="8353425" cy="3663950"/>
          </a:xfrm>
          <a:prstGeom prst="rect">
            <a:avLst/>
          </a:prstGeom>
          <a:noFill/>
          <a:ln w="9525">
            <a:noFill/>
            <a:miter lim="800000"/>
            <a:headEnd/>
            <a:tailEnd/>
          </a:ln>
          <a:effectLst/>
        </p:spPr>
        <p:txBody>
          <a:bodyPr>
            <a:spAutoFit/>
          </a:bodyPr>
          <a:lstStyle/>
          <a:p>
            <a:pPr algn="just">
              <a:lnSpc>
                <a:spcPct val="130000"/>
              </a:lnSpc>
            </a:pPr>
            <a:r>
              <a:rPr lang="fr-FR" b="1" dirty="0"/>
              <a:t>Les roches sédimentaires occupent une grande surface de la croûte terrestre (75%). </a:t>
            </a:r>
          </a:p>
          <a:p>
            <a:pPr algn="just">
              <a:lnSpc>
                <a:spcPct val="130000"/>
              </a:lnSpc>
            </a:pPr>
            <a:endParaRPr lang="fr-FR" b="1" dirty="0"/>
          </a:p>
          <a:p>
            <a:pPr algn="just">
              <a:lnSpc>
                <a:spcPct val="130000"/>
              </a:lnSpc>
            </a:pPr>
            <a:r>
              <a:rPr lang="fr-FR" b="1" dirty="0"/>
              <a:t>Elles résultent de l’accumulation de fragments, débris de roche ou de coquille, et/ou de la précipitation à partir des solutions, donnant respectivement des roches </a:t>
            </a:r>
            <a:r>
              <a:rPr lang="fr-FR" b="1" dirty="0">
                <a:solidFill>
                  <a:srgbClr val="FF0000"/>
                </a:solidFill>
              </a:rPr>
              <a:t>détritiques, chimiques et biochimiques</a:t>
            </a:r>
            <a:r>
              <a:rPr lang="fr-FR" b="1" dirty="0"/>
              <a:t>. </a:t>
            </a:r>
          </a:p>
          <a:p>
            <a:pPr algn="just">
              <a:lnSpc>
                <a:spcPct val="130000"/>
              </a:lnSpc>
            </a:pPr>
            <a:endParaRPr lang="fr-FR" b="1" dirty="0"/>
          </a:p>
          <a:p>
            <a:pPr algn="just">
              <a:lnSpc>
                <a:spcPct val="130000"/>
              </a:lnSpc>
            </a:pPr>
            <a:r>
              <a:rPr lang="fr-FR" b="1" dirty="0"/>
              <a:t>Les roches sédimentaires se présentent en </a:t>
            </a:r>
            <a:r>
              <a:rPr lang="fr-FR" b="1" dirty="0">
                <a:solidFill>
                  <a:srgbClr val="FF0000"/>
                </a:solidFill>
              </a:rPr>
              <a:t>strates (couches) </a:t>
            </a:r>
            <a:r>
              <a:rPr lang="fr-FR" b="1" dirty="0"/>
              <a:t>issues des dépôts successifs, et leur aspect actuel résulte de la diagenèse, </a:t>
            </a:r>
            <a:r>
              <a:rPr lang="fr-FR" b="1" dirty="0" err="1"/>
              <a:t>c-à-d</a:t>
            </a:r>
            <a:r>
              <a:rPr lang="fr-FR" b="1" dirty="0"/>
              <a:t> d’une transformation d’un dépôt meuble en roche consolidée.</a:t>
            </a:r>
          </a:p>
        </p:txBody>
      </p:sp>
      <p:pic>
        <p:nvPicPr>
          <p:cNvPr id="456710" name="Picture 6"/>
          <p:cNvPicPr>
            <a:picLocks noChangeAspect="1" noChangeArrowheads="1"/>
          </p:cNvPicPr>
          <p:nvPr/>
        </p:nvPicPr>
        <p:blipFill>
          <a:blip r:embed="rId2"/>
          <a:srcRect/>
          <a:stretch>
            <a:fillRect/>
          </a:stretch>
        </p:blipFill>
        <p:spPr bwMode="auto">
          <a:xfrm>
            <a:off x="3708400" y="4437063"/>
            <a:ext cx="1976438" cy="2420937"/>
          </a:xfrm>
          <a:prstGeom prst="rect">
            <a:avLst/>
          </a:prstGeom>
          <a:noFill/>
          <a:ln w="9525">
            <a:noFill/>
            <a:miter lim="800000"/>
            <a:headEnd/>
            <a:tailEnd/>
          </a:ln>
          <a:effectLst/>
        </p:spPr>
      </p:pic>
      <p:sp>
        <p:nvSpPr>
          <p:cNvPr id="6" name="Text Box 5"/>
          <p:cNvSpPr txBox="1">
            <a:spLocks noChangeArrowheads="1"/>
          </p:cNvSpPr>
          <p:nvPr/>
        </p:nvSpPr>
        <p:spPr bwMode="auto">
          <a:xfrm>
            <a:off x="0" y="0"/>
            <a:ext cx="9144000" cy="457200"/>
          </a:xfrm>
          <a:prstGeom prst="rect">
            <a:avLst/>
          </a:prstGeom>
          <a:gradFill rotWithShape="0">
            <a:gsLst>
              <a:gs pos="0">
                <a:srgbClr val="44A9A9"/>
              </a:gs>
              <a:gs pos="50000">
                <a:srgbClr val="66FFFF"/>
              </a:gs>
              <a:gs pos="100000">
                <a:srgbClr val="44A9A9"/>
              </a:gs>
            </a:gsLst>
            <a:lin ang="5400000" scaled="1"/>
          </a:gradFill>
          <a:ln w="9525" algn="ctr">
            <a:noFill/>
            <a:miter lim="800000"/>
            <a:headEnd/>
            <a:tailEnd/>
          </a:ln>
        </p:spPr>
        <p:txBody>
          <a:bodyPr>
            <a:spAutoFit/>
          </a:bodyPr>
          <a:lstStyle/>
          <a:p>
            <a:pPr algn="ctr" eaLnBrk="0" hangingPunct="0"/>
            <a:r>
              <a:rPr lang="fr-FR" sz="2400" b="1" dirty="0"/>
              <a:t>2.2. Roches sédimentaires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359150" y="765175"/>
            <a:ext cx="2403475" cy="369888"/>
          </a:xfrm>
          <a:prstGeom prst="rect">
            <a:avLst/>
          </a:prstGeom>
          <a:noFill/>
          <a:ln w="9525">
            <a:noFill/>
            <a:miter lim="800000"/>
            <a:headEnd/>
            <a:tailEnd/>
          </a:ln>
        </p:spPr>
        <p:txBody>
          <a:bodyPr wrap="none" anchor="ctr">
            <a:spAutoFit/>
          </a:bodyPr>
          <a:lstStyle/>
          <a:p>
            <a:r>
              <a:rPr kumimoji="1" lang="fr-FR" b="1">
                <a:solidFill>
                  <a:srgbClr val="0000FF"/>
                </a:solidFill>
              </a:rPr>
              <a:t>Étapes de formation</a:t>
            </a:r>
            <a:endParaRPr kumimoji="1" lang="fr-FR" i="1" u="sng">
              <a:solidFill>
                <a:srgbClr val="0000FF"/>
              </a:solidFill>
            </a:endParaRPr>
          </a:p>
        </p:txBody>
      </p:sp>
      <p:sp>
        <p:nvSpPr>
          <p:cNvPr id="408579" name="Line 3"/>
          <p:cNvSpPr>
            <a:spLocks noChangeShapeType="1"/>
          </p:cNvSpPr>
          <p:nvPr/>
        </p:nvSpPr>
        <p:spPr bwMode="auto">
          <a:xfrm flipH="1">
            <a:off x="2124075" y="1196975"/>
            <a:ext cx="2447925" cy="792163"/>
          </a:xfrm>
          <a:prstGeom prst="line">
            <a:avLst/>
          </a:prstGeom>
          <a:noFill/>
          <a:ln w="9525">
            <a:solidFill>
              <a:srgbClr val="0000FF"/>
            </a:solidFill>
            <a:round/>
            <a:headEnd/>
            <a:tailEnd type="triangle" w="med" len="med"/>
          </a:ln>
        </p:spPr>
        <p:txBody>
          <a:bodyPr/>
          <a:lstStyle/>
          <a:p>
            <a:endParaRPr lang="fr-FR"/>
          </a:p>
        </p:txBody>
      </p:sp>
      <p:sp>
        <p:nvSpPr>
          <p:cNvPr id="408580" name="Rectangle 4"/>
          <p:cNvSpPr>
            <a:spLocks noChangeArrowheads="1"/>
          </p:cNvSpPr>
          <p:nvPr/>
        </p:nvSpPr>
        <p:spPr bwMode="auto">
          <a:xfrm>
            <a:off x="1331913" y="2125663"/>
            <a:ext cx="1312862" cy="923925"/>
          </a:xfrm>
          <a:prstGeom prst="rect">
            <a:avLst/>
          </a:prstGeom>
          <a:noFill/>
          <a:ln w="9525">
            <a:noFill/>
            <a:miter lim="800000"/>
            <a:headEnd/>
            <a:tailEnd/>
          </a:ln>
        </p:spPr>
        <p:txBody>
          <a:bodyPr wrap="none" anchor="ctr">
            <a:spAutoFit/>
          </a:bodyPr>
          <a:lstStyle/>
          <a:p>
            <a:r>
              <a:rPr kumimoji="1" lang="fr-FR" b="1" dirty="0"/>
              <a:t>L’érosion</a:t>
            </a:r>
          </a:p>
          <a:p>
            <a:r>
              <a:rPr kumimoji="1" lang="fr-FR" i="1" dirty="0"/>
              <a:t>Mécanique</a:t>
            </a:r>
          </a:p>
          <a:p>
            <a:r>
              <a:rPr kumimoji="1" lang="fr-FR" i="1" dirty="0"/>
              <a:t>Chimique </a:t>
            </a:r>
          </a:p>
        </p:txBody>
      </p:sp>
      <p:sp>
        <p:nvSpPr>
          <p:cNvPr id="408581" name="Rectangle 5"/>
          <p:cNvSpPr>
            <a:spLocks noChangeArrowheads="1"/>
          </p:cNvSpPr>
          <p:nvPr/>
        </p:nvSpPr>
        <p:spPr bwMode="auto">
          <a:xfrm>
            <a:off x="3071813" y="2133600"/>
            <a:ext cx="1249362" cy="1200150"/>
          </a:xfrm>
          <a:prstGeom prst="rect">
            <a:avLst/>
          </a:prstGeom>
          <a:noFill/>
          <a:ln w="9525">
            <a:noFill/>
            <a:miter lim="800000"/>
            <a:headEnd/>
            <a:tailEnd/>
          </a:ln>
        </p:spPr>
        <p:txBody>
          <a:bodyPr wrap="none" anchor="ctr">
            <a:spAutoFit/>
          </a:bodyPr>
          <a:lstStyle/>
          <a:p>
            <a:r>
              <a:rPr kumimoji="1" lang="fr-FR" b="1"/>
              <a:t>Transport</a:t>
            </a:r>
          </a:p>
          <a:p>
            <a:r>
              <a:rPr kumimoji="1" lang="fr-FR" i="1"/>
              <a:t>Eau</a:t>
            </a:r>
          </a:p>
          <a:p>
            <a:r>
              <a:rPr kumimoji="1" lang="fr-FR" i="1"/>
              <a:t>Vent</a:t>
            </a:r>
          </a:p>
          <a:p>
            <a:r>
              <a:rPr kumimoji="1" lang="fr-FR" i="1"/>
              <a:t>Glace</a:t>
            </a:r>
          </a:p>
        </p:txBody>
      </p:sp>
      <p:sp>
        <p:nvSpPr>
          <p:cNvPr id="408582" name="Rectangle 6"/>
          <p:cNvSpPr>
            <a:spLocks noChangeArrowheads="1"/>
          </p:cNvSpPr>
          <p:nvPr/>
        </p:nvSpPr>
        <p:spPr bwMode="auto">
          <a:xfrm>
            <a:off x="4429125" y="2139950"/>
            <a:ext cx="2857500" cy="923925"/>
          </a:xfrm>
          <a:prstGeom prst="rect">
            <a:avLst/>
          </a:prstGeom>
          <a:noFill/>
          <a:ln w="9525">
            <a:noFill/>
            <a:miter lim="800000"/>
            <a:headEnd/>
            <a:tailEnd/>
          </a:ln>
        </p:spPr>
        <p:txBody>
          <a:bodyPr anchor="ctr">
            <a:spAutoFit/>
          </a:bodyPr>
          <a:lstStyle/>
          <a:p>
            <a:r>
              <a:rPr kumimoji="1" lang="fr-FR" b="1"/>
              <a:t>Sédimentation ou dépôt</a:t>
            </a:r>
          </a:p>
          <a:p>
            <a:r>
              <a:rPr kumimoji="1" lang="fr-FR" i="1"/>
              <a:t>Milieu continental</a:t>
            </a:r>
          </a:p>
          <a:p>
            <a:r>
              <a:rPr kumimoji="1" lang="fr-FR" i="1"/>
              <a:t>Milieu marin </a:t>
            </a:r>
            <a:endParaRPr kumimoji="1" lang="fr-FR" i="1" u="sng"/>
          </a:p>
        </p:txBody>
      </p:sp>
      <p:sp>
        <p:nvSpPr>
          <p:cNvPr id="408583" name="Rectangle 7"/>
          <p:cNvSpPr>
            <a:spLocks noChangeArrowheads="1"/>
          </p:cNvSpPr>
          <p:nvPr/>
        </p:nvSpPr>
        <p:spPr bwMode="auto">
          <a:xfrm>
            <a:off x="7572375" y="2143125"/>
            <a:ext cx="1403350" cy="646113"/>
          </a:xfrm>
          <a:prstGeom prst="rect">
            <a:avLst/>
          </a:prstGeom>
          <a:noFill/>
          <a:ln w="9525">
            <a:noFill/>
            <a:miter lim="800000"/>
            <a:headEnd/>
            <a:tailEnd/>
          </a:ln>
        </p:spPr>
        <p:txBody>
          <a:bodyPr wrap="none" anchor="ctr">
            <a:spAutoFit/>
          </a:bodyPr>
          <a:lstStyle/>
          <a:p>
            <a:r>
              <a:rPr kumimoji="1" lang="fr-FR" b="1"/>
              <a:t>Diagenèse</a:t>
            </a:r>
            <a:r>
              <a:rPr kumimoji="1" lang="fr-FR" b="1" i="1"/>
              <a:t> </a:t>
            </a:r>
          </a:p>
          <a:p>
            <a:r>
              <a:rPr kumimoji="1" lang="fr-FR" i="1"/>
              <a:t>cimentation</a:t>
            </a:r>
          </a:p>
        </p:txBody>
      </p:sp>
      <p:sp>
        <p:nvSpPr>
          <p:cNvPr id="408584" name="Line 8"/>
          <p:cNvSpPr>
            <a:spLocks noChangeShapeType="1"/>
          </p:cNvSpPr>
          <p:nvPr/>
        </p:nvSpPr>
        <p:spPr bwMode="auto">
          <a:xfrm flipH="1">
            <a:off x="3779838" y="1196975"/>
            <a:ext cx="792162" cy="898525"/>
          </a:xfrm>
          <a:prstGeom prst="line">
            <a:avLst/>
          </a:prstGeom>
          <a:noFill/>
          <a:ln w="9525">
            <a:solidFill>
              <a:srgbClr val="0000FF"/>
            </a:solidFill>
            <a:round/>
            <a:headEnd/>
            <a:tailEnd type="triangle" w="med" len="med"/>
          </a:ln>
        </p:spPr>
        <p:txBody>
          <a:bodyPr/>
          <a:lstStyle/>
          <a:p>
            <a:endParaRPr lang="fr-FR"/>
          </a:p>
        </p:txBody>
      </p:sp>
      <p:sp>
        <p:nvSpPr>
          <p:cNvPr id="408585" name="Line 9"/>
          <p:cNvSpPr>
            <a:spLocks noChangeShapeType="1"/>
          </p:cNvSpPr>
          <p:nvPr/>
        </p:nvSpPr>
        <p:spPr bwMode="auto">
          <a:xfrm>
            <a:off x="4643438" y="1196975"/>
            <a:ext cx="720725" cy="900113"/>
          </a:xfrm>
          <a:prstGeom prst="line">
            <a:avLst/>
          </a:prstGeom>
          <a:noFill/>
          <a:ln w="9525">
            <a:solidFill>
              <a:srgbClr val="0000FF"/>
            </a:solidFill>
            <a:round/>
            <a:headEnd/>
            <a:tailEnd type="triangle" w="med" len="med"/>
          </a:ln>
        </p:spPr>
        <p:txBody>
          <a:bodyPr/>
          <a:lstStyle/>
          <a:p>
            <a:endParaRPr lang="fr-FR"/>
          </a:p>
        </p:txBody>
      </p:sp>
      <p:sp>
        <p:nvSpPr>
          <p:cNvPr id="408586" name="Line 10"/>
          <p:cNvSpPr>
            <a:spLocks noChangeShapeType="1"/>
          </p:cNvSpPr>
          <p:nvPr/>
        </p:nvSpPr>
        <p:spPr bwMode="auto">
          <a:xfrm>
            <a:off x="4643438" y="1196975"/>
            <a:ext cx="3024187" cy="792163"/>
          </a:xfrm>
          <a:prstGeom prst="line">
            <a:avLst/>
          </a:prstGeom>
          <a:noFill/>
          <a:ln w="9525">
            <a:solidFill>
              <a:srgbClr val="0000FF"/>
            </a:solidFill>
            <a:round/>
            <a:headEnd/>
            <a:tailEnd type="triangle" w="med" len="med"/>
          </a:ln>
        </p:spPr>
        <p:txBody>
          <a:bodyPr/>
          <a:lstStyle/>
          <a:p>
            <a:endParaRPr lang="fr-FR"/>
          </a:p>
        </p:txBody>
      </p:sp>
      <p:sp>
        <p:nvSpPr>
          <p:cNvPr id="14" name="Text Box 5"/>
          <p:cNvSpPr txBox="1">
            <a:spLocks noChangeArrowheads="1"/>
          </p:cNvSpPr>
          <p:nvPr/>
        </p:nvSpPr>
        <p:spPr bwMode="auto">
          <a:xfrm>
            <a:off x="0" y="0"/>
            <a:ext cx="9144000" cy="457200"/>
          </a:xfrm>
          <a:prstGeom prst="rect">
            <a:avLst/>
          </a:prstGeom>
          <a:gradFill rotWithShape="0">
            <a:gsLst>
              <a:gs pos="0">
                <a:srgbClr val="44A9A9"/>
              </a:gs>
              <a:gs pos="50000">
                <a:srgbClr val="66FFFF"/>
              </a:gs>
              <a:gs pos="100000">
                <a:srgbClr val="44A9A9"/>
              </a:gs>
            </a:gsLst>
            <a:lin ang="5400000" scaled="1"/>
          </a:gradFill>
          <a:ln w="9525" algn="ctr">
            <a:noFill/>
            <a:miter lim="800000"/>
            <a:headEnd/>
            <a:tailEnd/>
          </a:ln>
        </p:spPr>
        <p:txBody>
          <a:bodyPr>
            <a:spAutoFit/>
          </a:bodyPr>
          <a:lstStyle/>
          <a:p>
            <a:pPr algn="ctr" eaLnBrk="0" hangingPunct="0"/>
            <a:r>
              <a:rPr lang="fr-FR" sz="2400" b="1" dirty="0"/>
              <a:t>2.2. Roches sédimentaires</a:t>
            </a:r>
          </a:p>
        </p:txBody>
      </p:sp>
      <p:pic>
        <p:nvPicPr>
          <p:cNvPr id="15" name="Picture 3" descr="mecanisme-sed"/>
          <p:cNvPicPr>
            <a:picLocks noChangeAspect="1" noChangeArrowheads="1"/>
          </p:cNvPicPr>
          <p:nvPr/>
        </p:nvPicPr>
        <p:blipFill>
          <a:blip r:embed="rId2"/>
          <a:srcRect l="3918" t="5223" r="603" b="11752"/>
          <a:stretch>
            <a:fillRect/>
          </a:stretch>
        </p:blipFill>
        <p:spPr bwMode="auto">
          <a:xfrm>
            <a:off x="285720" y="3357586"/>
            <a:ext cx="8537097"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8579"/>
                                        </p:tgtEl>
                                        <p:attrNameLst>
                                          <p:attrName>style.visibility</p:attrName>
                                        </p:attrNameLst>
                                      </p:cBhvr>
                                      <p:to>
                                        <p:strVal val="visible"/>
                                      </p:to>
                                    </p:set>
                                    <p:animEffect transition="in" filter="checkerboard(across)">
                                      <p:cBhvr>
                                        <p:cTn id="7" dur="500"/>
                                        <p:tgtEl>
                                          <p:spTgt spid="40857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08580"/>
                                        </p:tgtEl>
                                        <p:attrNameLst>
                                          <p:attrName>style.visibility</p:attrName>
                                        </p:attrNameLst>
                                      </p:cBhvr>
                                      <p:to>
                                        <p:strVal val="visible"/>
                                      </p:to>
                                    </p:set>
                                    <p:animEffect transition="in" filter="checkerboard(across)">
                                      <p:cBhvr>
                                        <p:cTn id="12" dur="500"/>
                                        <p:tgtEl>
                                          <p:spTgt spid="40858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08584"/>
                                        </p:tgtEl>
                                        <p:attrNameLst>
                                          <p:attrName>style.visibility</p:attrName>
                                        </p:attrNameLst>
                                      </p:cBhvr>
                                      <p:to>
                                        <p:strVal val="visible"/>
                                      </p:to>
                                    </p:set>
                                    <p:animEffect transition="in" filter="checkerboard(across)">
                                      <p:cBhvr>
                                        <p:cTn id="17" dur="500"/>
                                        <p:tgtEl>
                                          <p:spTgt spid="40858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08581"/>
                                        </p:tgtEl>
                                        <p:attrNameLst>
                                          <p:attrName>style.visibility</p:attrName>
                                        </p:attrNameLst>
                                      </p:cBhvr>
                                      <p:to>
                                        <p:strVal val="visible"/>
                                      </p:to>
                                    </p:set>
                                    <p:animEffect transition="in" filter="checkerboard(across)">
                                      <p:cBhvr>
                                        <p:cTn id="22" dur="500"/>
                                        <p:tgtEl>
                                          <p:spTgt spid="40858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08585"/>
                                        </p:tgtEl>
                                        <p:attrNameLst>
                                          <p:attrName>style.visibility</p:attrName>
                                        </p:attrNameLst>
                                      </p:cBhvr>
                                      <p:to>
                                        <p:strVal val="visible"/>
                                      </p:to>
                                    </p:set>
                                    <p:animEffect transition="in" filter="checkerboard(across)">
                                      <p:cBhvr>
                                        <p:cTn id="27" dur="500"/>
                                        <p:tgtEl>
                                          <p:spTgt spid="40858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08582"/>
                                        </p:tgtEl>
                                        <p:attrNameLst>
                                          <p:attrName>style.visibility</p:attrName>
                                        </p:attrNameLst>
                                      </p:cBhvr>
                                      <p:to>
                                        <p:strVal val="visible"/>
                                      </p:to>
                                    </p:set>
                                    <p:animEffect transition="in" filter="checkerboard(across)">
                                      <p:cBhvr>
                                        <p:cTn id="32" dur="500"/>
                                        <p:tgtEl>
                                          <p:spTgt spid="40858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08586"/>
                                        </p:tgtEl>
                                        <p:attrNameLst>
                                          <p:attrName>style.visibility</p:attrName>
                                        </p:attrNameLst>
                                      </p:cBhvr>
                                      <p:to>
                                        <p:strVal val="visible"/>
                                      </p:to>
                                    </p:set>
                                    <p:animEffect transition="in" filter="checkerboard(across)">
                                      <p:cBhvr>
                                        <p:cTn id="37" dur="500"/>
                                        <p:tgtEl>
                                          <p:spTgt spid="408586"/>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08583"/>
                                        </p:tgtEl>
                                        <p:attrNameLst>
                                          <p:attrName>style.visibility</p:attrName>
                                        </p:attrNameLst>
                                      </p:cBhvr>
                                      <p:to>
                                        <p:strVal val="visible"/>
                                      </p:to>
                                    </p:set>
                                    <p:animEffect transition="in" filter="checkerboard(across)">
                                      <p:cBhvr>
                                        <p:cTn id="42" dur="500"/>
                                        <p:tgtEl>
                                          <p:spTgt spid="408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79" grpId="0" animBg="1"/>
      <p:bldP spid="408580" grpId="0"/>
      <p:bldP spid="408581" grpId="0"/>
      <p:bldP spid="408582" grpId="0"/>
      <p:bldP spid="408583" grpId="0"/>
      <p:bldP spid="408584" grpId="0" animBg="1"/>
      <p:bldP spid="408585" grpId="0" animBg="1"/>
      <p:bldP spid="40858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7" name="Rectangle 3"/>
          <p:cNvSpPr>
            <a:spLocks noChangeArrowheads="1"/>
          </p:cNvSpPr>
          <p:nvPr/>
        </p:nvSpPr>
        <p:spPr bwMode="auto">
          <a:xfrm>
            <a:off x="1692275" y="1484313"/>
            <a:ext cx="4968875" cy="701675"/>
          </a:xfrm>
          <a:prstGeom prst="rect">
            <a:avLst/>
          </a:prstGeom>
          <a:noFill/>
          <a:ln w="9525">
            <a:noFill/>
            <a:miter lim="800000"/>
            <a:headEnd/>
            <a:tailEnd/>
          </a:ln>
          <a:effectLst/>
        </p:spPr>
        <p:txBody>
          <a:bodyPr anchor="ctr">
            <a:spAutoFit/>
          </a:bodyPr>
          <a:lstStyle/>
          <a:p>
            <a:pPr algn="ctr"/>
            <a:r>
              <a:rPr lang="fr-FR" sz="2000" b="1"/>
              <a:t>L’érosion tende à arracher les éléments dissous ou meubles de la roche</a:t>
            </a:r>
          </a:p>
        </p:txBody>
      </p:sp>
      <p:sp>
        <p:nvSpPr>
          <p:cNvPr id="518148" name="Rectangle 4"/>
          <p:cNvSpPr>
            <a:spLocks noChangeArrowheads="1"/>
          </p:cNvSpPr>
          <p:nvPr/>
        </p:nvSpPr>
        <p:spPr bwMode="auto">
          <a:xfrm>
            <a:off x="485775" y="3068638"/>
            <a:ext cx="2657465" cy="369332"/>
          </a:xfrm>
          <a:prstGeom prst="rect">
            <a:avLst/>
          </a:prstGeom>
          <a:solidFill>
            <a:srgbClr val="0000FF"/>
          </a:solidFill>
          <a:ln w="9525" algn="ctr">
            <a:noFill/>
            <a:miter lim="800000"/>
            <a:headEnd/>
            <a:tailEnd/>
          </a:ln>
          <a:effectLst/>
        </p:spPr>
        <p:txBody>
          <a:bodyPr wrap="square">
            <a:spAutoFit/>
          </a:bodyPr>
          <a:lstStyle/>
          <a:p>
            <a:pPr algn="ctr"/>
            <a:r>
              <a:rPr lang="fr-FR" b="1" dirty="0">
                <a:solidFill>
                  <a:srgbClr val="FFFF00"/>
                </a:solidFill>
              </a:rPr>
              <a:t>1. Altération chimique</a:t>
            </a:r>
          </a:p>
        </p:txBody>
      </p:sp>
      <p:sp>
        <p:nvSpPr>
          <p:cNvPr id="518149" name="Rectangle 5"/>
          <p:cNvSpPr>
            <a:spLocks noChangeArrowheads="1"/>
          </p:cNvSpPr>
          <p:nvPr/>
        </p:nvSpPr>
        <p:spPr bwMode="auto">
          <a:xfrm>
            <a:off x="4805363" y="3068638"/>
            <a:ext cx="3481413" cy="369332"/>
          </a:xfrm>
          <a:prstGeom prst="rect">
            <a:avLst/>
          </a:prstGeom>
          <a:solidFill>
            <a:srgbClr val="0000FF"/>
          </a:solidFill>
          <a:ln w="9525" algn="ctr">
            <a:noFill/>
            <a:miter lim="800000"/>
            <a:headEnd/>
            <a:tailEnd/>
          </a:ln>
          <a:effectLst/>
        </p:spPr>
        <p:txBody>
          <a:bodyPr wrap="square">
            <a:spAutoFit/>
          </a:bodyPr>
          <a:lstStyle/>
          <a:p>
            <a:pPr algn="ctr"/>
            <a:r>
              <a:rPr lang="fr-FR" b="1" dirty="0">
                <a:solidFill>
                  <a:srgbClr val="FFFF00"/>
                </a:solidFill>
              </a:rPr>
              <a:t>2. Désagrégation mécanique</a:t>
            </a:r>
          </a:p>
        </p:txBody>
      </p:sp>
      <p:sp>
        <p:nvSpPr>
          <p:cNvPr id="518152" name="Rectangle 8"/>
          <p:cNvSpPr>
            <a:spLocks noChangeArrowheads="1"/>
          </p:cNvSpPr>
          <p:nvPr/>
        </p:nvSpPr>
        <p:spPr bwMode="auto">
          <a:xfrm>
            <a:off x="773113" y="4097338"/>
            <a:ext cx="2241550" cy="1806575"/>
          </a:xfrm>
          <a:prstGeom prst="rect">
            <a:avLst/>
          </a:prstGeom>
          <a:noFill/>
          <a:ln w="9525">
            <a:noFill/>
            <a:miter lim="800000"/>
            <a:headEnd/>
            <a:tailEnd/>
          </a:ln>
          <a:effectLst/>
        </p:spPr>
        <p:txBody>
          <a:bodyPr wrap="none" anchor="ctr">
            <a:spAutoFit/>
          </a:bodyPr>
          <a:lstStyle/>
          <a:p>
            <a:pPr>
              <a:lnSpc>
                <a:spcPct val="125000"/>
              </a:lnSpc>
            </a:pPr>
            <a:r>
              <a:rPr lang="fr-FR" b="1" dirty="0"/>
              <a:t>Dissolution</a:t>
            </a:r>
          </a:p>
          <a:p>
            <a:pPr>
              <a:lnSpc>
                <a:spcPct val="125000"/>
              </a:lnSpc>
            </a:pPr>
            <a:r>
              <a:rPr lang="fr-FR" b="1" dirty="0"/>
              <a:t>Oxydation</a:t>
            </a:r>
            <a:r>
              <a:rPr lang="fr-FR" dirty="0"/>
              <a:t> </a:t>
            </a:r>
          </a:p>
          <a:p>
            <a:pPr>
              <a:lnSpc>
                <a:spcPct val="125000"/>
              </a:lnSpc>
            </a:pPr>
            <a:r>
              <a:rPr lang="fr-FR" b="1" dirty="0"/>
              <a:t>Hydratation</a:t>
            </a:r>
          </a:p>
          <a:p>
            <a:pPr>
              <a:lnSpc>
                <a:spcPct val="125000"/>
              </a:lnSpc>
            </a:pPr>
            <a:r>
              <a:rPr lang="fr-FR" b="1" dirty="0"/>
              <a:t>Hydrolyse</a:t>
            </a:r>
            <a:r>
              <a:rPr lang="fr-FR" dirty="0"/>
              <a:t> </a:t>
            </a:r>
          </a:p>
          <a:p>
            <a:pPr>
              <a:lnSpc>
                <a:spcPct val="125000"/>
              </a:lnSpc>
            </a:pPr>
            <a:r>
              <a:rPr lang="fr-FR" b="1" dirty="0">
                <a:solidFill>
                  <a:srgbClr val="FF3300"/>
                </a:solidFill>
              </a:rPr>
              <a:t>Action biologique</a:t>
            </a:r>
            <a:r>
              <a:rPr lang="fr-FR" dirty="0"/>
              <a:t>  </a:t>
            </a:r>
          </a:p>
        </p:txBody>
      </p:sp>
      <p:sp>
        <p:nvSpPr>
          <p:cNvPr id="518153" name="Rectangle 9"/>
          <p:cNvSpPr>
            <a:spLocks noChangeArrowheads="1"/>
          </p:cNvSpPr>
          <p:nvPr/>
        </p:nvSpPr>
        <p:spPr bwMode="auto">
          <a:xfrm>
            <a:off x="5021263" y="4097338"/>
            <a:ext cx="3714750" cy="1806575"/>
          </a:xfrm>
          <a:prstGeom prst="rect">
            <a:avLst/>
          </a:prstGeom>
          <a:noFill/>
          <a:ln w="9525">
            <a:noFill/>
            <a:miter lim="800000"/>
            <a:headEnd/>
            <a:tailEnd/>
          </a:ln>
          <a:effectLst/>
        </p:spPr>
        <p:txBody>
          <a:bodyPr wrap="none" anchor="ctr">
            <a:spAutoFit/>
          </a:bodyPr>
          <a:lstStyle/>
          <a:p>
            <a:pPr>
              <a:lnSpc>
                <a:spcPct val="125000"/>
              </a:lnSpc>
            </a:pPr>
            <a:r>
              <a:rPr lang="fr-FR" b="1"/>
              <a:t>Thermoclastie et Cryoclastie</a:t>
            </a:r>
          </a:p>
          <a:p>
            <a:pPr>
              <a:lnSpc>
                <a:spcPct val="125000"/>
              </a:lnSpc>
            </a:pPr>
            <a:r>
              <a:rPr lang="fr-FR" b="1"/>
              <a:t>Action de la gravité </a:t>
            </a:r>
            <a:r>
              <a:rPr lang="fr-FR"/>
              <a:t>(glissements)</a:t>
            </a:r>
          </a:p>
          <a:p>
            <a:pPr>
              <a:lnSpc>
                <a:spcPct val="125000"/>
              </a:lnSpc>
            </a:pPr>
            <a:r>
              <a:rPr lang="fr-FR" b="1"/>
              <a:t>Action du vent</a:t>
            </a:r>
            <a:r>
              <a:rPr lang="fr-FR"/>
              <a:t> (déflation)</a:t>
            </a:r>
          </a:p>
          <a:p>
            <a:pPr>
              <a:lnSpc>
                <a:spcPct val="125000"/>
              </a:lnSpc>
            </a:pPr>
            <a:r>
              <a:rPr lang="fr-FR" b="1"/>
              <a:t>Action de l’eau </a:t>
            </a:r>
            <a:r>
              <a:rPr lang="fr-FR"/>
              <a:t>(ravinement)</a:t>
            </a:r>
          </a:p>
          <a:p>
            <a:pPr>
              <a:lnSpc>
                <a:spcPct val="125000"/>
              </a:lnSpc>
            </a:pPr>
            <a:r>
              <a:rPr lang="fr-FR" b="1">
                <a:solidFill>
                  <a:srgbClr val="FF3300"/>
                </a:solidFill>
              </a:rPr>
              <a:t>Action biologique</a:t>
            </a:r>
            <a:r>
              <a:rPr lang="fr-FR"/>
              <a:t> </a:t>
            </a:r>
          </a:p>
        </p:txBody>
      </p:sp>
      <p:sp>
        <p:nvSpPr>
          <p:cNvPr id="518154" name="AutoShape 10"/>
          <p:cNvSpPr>
            <a:spLocks noChangeArrowheads="1"/>
          </p:cNvSpPr>
          <p:nvPr/>
        </p:nvSpPr>
        <p:spPr bwMode="auto">
          <a:xfrm rot="5400000">
            <a:off x="1364456" y="3763169"/>
            <a:ext cx="658813" cy="2571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rgbClr val="0000FF"/>
            </a:solidFill>
            <a:miter lim="800000"/>
            <a:headEnd/>
            <a:tailEnd/>
          </a:ln>
          <a:effectLst/>
        </p:spPr>
        <p:txBody>
          <a:bodyPr wrap="none" anchor="ctr"/>
          <a:lstStyle/>
          <a:p>
            <a:endParaRPr lang="fr-FR"/>
          </a:p>
        </p:txBody>
      </p:sp>
      <p:sp>
        <p:nvSpPr>
          <p:cNvPr id="518155" name="AutoShape 11"/>
          <p:cNvSpPr>
            <a:spLocks noChangeArrowheads="1"/>
          </p:cNvSpPr>
          <p:nvPr/>
        </p:nvSpPr>
        <p:spPr bwMode="auto">
          <a:xfrm rot="5400000">
            <a:off x="6044406" y="3763169"/>
            <a:ext cx="658813" cy="2571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rgbClr val="0000FF"/>
            </a:solidFill>
            <a:miter lim="800000"/>
            <a:headEnd/>
            <a:tailEnd/>
          </a:ln>
          <a:effectLst/>
        </p:spPr>
        <p:txBody>
          <a:bodyPr wrap="none" anchor="ctr"/>
          <a:lstStyle/>
          <a:p>
            <a:endParaRPr lang="fr-FR"/>
          </a:p>
        </p:txBody>
      </p:sp>
      <p:sp>
        <p:nvSpPr>
          <p:cNvPr id="518156" name="Line 12"/>
          <p:cNvSpPr>
            <a:spLocks noChangeShapeType="1"/>
          </p:cNvSpPr>
          <p:nvPr/>
        </p:nvSpPr>
        <p:spPr bwMode="auto">
          <a:xfrm>
            <a:off x="3005138" y="5734050"/>
            <a:ext cx="1871662" cy="0"/>
          </a:xfrm>
          <a:prstGeom prst="line">
            <a:avLst/>
          </a:prstGeom>
          <a:noFill/>
          <a:ln w="12700">
            <a:solidFill>
              <a:schemeClr val="tx1"/>
            </a:solidFill>
            <a:round/>
            <a:headEnd type="triangle" w="med" len="med"/>
            <a:tailEnd type="triangle" w="med" len="med"/>
          </a:ln>
          <a:effectLst/>
        </p:spPr>
        <p:txBody>
          <a:bodyPr/>
          <a:lstStyle/>
          <a:p>
            <a:endParaRPr lang="fr-FR"/>
          </a:p>
        </p:txBody>
      </p:sp>
      <p:sp>
        <p:nvSpPr>
          <p:cNvPr id="518159" name="AutoShape 15"/>
          <p:cNvSpPr>
            <a:spLocks/>
          </p:cNvSpPr>
          <p:nvPr/>
        </p:nvSpPr>
        <p:spPr bwMode="auto">
          <a:xfrm rot="5400000">
            <a:off x="3924301" y="188912"/>
            <a:ext cx="431800" cy="4752975"/>
          </a:xfrm>
          <a:prstGeom prst="leftBrace">
            <a:avLst>
              <a:gd name="adj1" fmla="val 91728"/>
              <a:gd name="adj2" fmla="val 50000"/>
            </a:avLst>
          </a:prstGeom>
          <a:noFill/>
          <a:ln w="9525">
            <a:solidFill>
              <a:schemeClr val="tx1"/>
            </a:solidFill>
            <a:round/>
            <a:headEnd/>
            <a:tailEnd/>
          </a:ln>
          <a:effectLst/>
        </p:spPr>
        <p:txBody>
          <a:bodyPr wrap="none" anchor="ctr"/>
          <a:lstStyle/>
          <a:p>
            <a:endParaRPr lang="fr-FR"/>
          </a:p>
        </p:txBody>
      </p:sp>
      <p:sp>
        <p:nvSpPr>
          <p:cNvPr id="518160" name="Text Box 16"/>
          <p:cNvSpPr txBox="1">
            <a:spLocks noChangeArrowheads="1"/>
          </p:cNvSpPr>
          <p:nvPr/>
        </p:nvSpPr>
        <p:spPr bwMode="auto">
          <a:xfrm>
            <a:off x="250825" y="765175"/>
            <a:ext cx="3384550" cy="457200"/>
          </a:xfrm>
          <a:prstGeom prst="rect">
            <a:avLst/>
          </a:prstGeom>
          <a:solidFill>
            <a:srgbClr val="0000FF"/>
          </a:solidFill>
          <a:ln w="9525">
            <a:noFill/>
            <a:miter lim="800000"/>
            <a:headEnd/>
            <a:tailEnd/>
          </a:ln>
          <a:effectLst/>
        </p:spPr>
        <p:txBody>
          <a:bodyPr>
            <a:spAutoFit/>
          </a:bodyPr>
          <a:lstStyle/>
          <a:p>
            <a:pPr algn="ctr"/>
            <a:r>
              <a:rPr lang="fr-FR" sz="2400" b="1">
                <a:solidFill>
                  <a:srgbClr val="FFFF00"/>
                </a:solidFill>
              </a:rPr>
              <a:t>L’altération / Érosion</a:t>
            </a:r>
          </a:p>
        </p:txBody>
      </p:sp>
      <p:sp>
        <p:nvSpPr>
          <p:cNvPr id="15" name="Text Box 5"/>
          <p:cNvSpPr txBox="1">
            <a:spLocks noChangeArrowheads="1"/>
          </p:cNvSpPr>
          <p:nvPr/>
        </p:nvSpPr>
        <p:spPr bwMode="auto">
          <a:xfrm>
            <a:off x="0" y="0"/>
            <a:ext cx="9144000" cy="457200"/>
          </a:xfrm>
          <a:prstGeom prst="rect">
            <a:avLst/>
          </a:prstGeom>
          <a:gradFill rotWithShape="0">
            <a:gsLst>
              <a:gs pos="0">
                <a:srgbClr val="44A9A9"/>
              </a:gs>
              <a:gs pos="50000">
                <a:srgbClr val="66FFFF"/>
              </a:gs>
              <a:gs pos="100000">
                <a:srgbClr val="44A9A9"/>
              </a:gs>
            </a:gsLst>
            <a:lin ang="5400000" scaled="1"/>
          </a:gradFill>
          <a:ln w="9525" algn="ctr">
            <a:noFill/>
            <a:miter lim="800000"/>
            <a:headEnd/>
            <a:tailEnd/>
          </a:ln>
        </p:spPr>
        <p:txBody>
          <a:bodyPr>
            <a:spAutoFit/>
          </a:bodyPr>
          <a:lstStyle/>
          <a:p>
            <a:pPr algn="ctr" eaLnBrk="0" hangingPunct="0"/>
            <a:r>
              <a:rPr lang="fr-FR" sz="2400" b="1" dirty="0"/>
              <a:t>2.2. Roches sédimentaires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Text Box 2"/>
          <p:cNvSpPr txBox="1">
            <a:spLocks noChangeArrowheads="1"/>
          </p:cNvSpPr>
          <p:nvPr/>
        </p:nvSpPr>
        <p:spPr bwMode="auto">
          <a:xfrm>
            <a:off x="0" y="0"/>
            <a:ext cx="9144000" cy="457200"/>
          </a:xfrm>
          <a:prstGeom prst="rect">
            <a:avLst/>
          </a:prstGeom>
          <a:solidFill>
            <a:srgbClr val="0000FF"/>
          </a:solidFill>
          <a:ln w="9525">
            <a:noFill/>
            <a:miter lim="800000"/>
            <a:headEnd/>
            <a:tailEnd/>
          </a:ln>
          <a:effectLst/>
        </p:spPr>
        <p:txBody>
          <a:bodyPr wrap="square">
            <a:spAutoFit/>
          </a:bodyPr>
          <a:lstStyle/>
          <a:p>
            <a:pPr algn="ctr"/>
            <a:r>
              <a:rPr lang="fr-FR" sz="2400" b="1" dirty="0">
                <a:solidFill>
                  <a:srgbClr val="FFFF00"/>
                </a:solidFill>
              </a:rPr>
              <a:t>3. Le transport</a:t>
            </a:r>
          </a:p>
        </p:txBody>
      </p:sp>
      <p:sp>
        <p:nvSpPr>
          <p:cNvPr id="519171" name="Rectangle 3"/>
          <p:cNvSpPr>
            <a:spLocks noChangeArrowheads="1"/>
          </p:cNvSpPr>
          <p:nvPr/>
        </p:nvSpPr>
        <p:spPr bwMode="auto">
          <a:xfrm>
            <a:off x="530251" y="1628775"/>
            <a:ext cx="7756525" cy="3902075"/>
          </a:xfrm>
          <a:prstGeom prst="rect">
            <a:avLst/>
          </a:prstGeom>
          <a:noFill/>
          <a:ln w="9525">
            <a:noFill/>
            <a:miter lim="800000"/>
            <a:headEnd/>
            <a:tailEnd/>
          </a:ln>
          <a:effectLst/>
        </p:spPr>
        <p:txBody>
          <a:bodyPr anchor="ctr">
            <a:spAutoFit/>
          </a:bodyPr>
          <a:lstStyle/>
          <a:p>
            <a:pPr algn="justLow">
              <a:lnSpc>
                <a:spcPct val="125000"/>
              </a:lnSpc>
            </a:pPr>
            <a:r>
              <a:rPr lang="fr-FR" sz="2000" b="1" dirty="0"/>
              <a:t>Les résidus de l’érosion à l’état ionique (en solution) ou solide sont transportés par : </a:t>
            </a:r>
          </a:p>
          <a:p>
            <a:pPr algn="justLow">
              <a:lnSpc>
                <a:spcPct val="125000"/>
              </a:lnSpc>
            </a:pPr>
            <a:endParaRPr lang="fr-FR" sz="2000" b="1" dirty="0"/>
          </a:p>
          <a:p>
            <a:pPr algn="justLow">
              <a:lnSpc>
                <a:spcPct val="125000"/>
              </a:lnSpc>
            </a:pPr>
            <a:r>
              <a:rPr lang="fr-FR" sz="2000" b="1" dirty="0"/>
              <a:t>-- l’eau courante (fleuves, vagues, marrées) ; </a:t>
            </a:r>
          </a:p>
          <a:p>
            <a:pPr algn="justLow">
              <a:lnSpc>
                <a:spcPct val="125000"/>
              </a:lnSpc>
            </a:pPr>
            <a:endParaRPr lang="fr-FR" sz="2000" b="1" dirty="0"/>
          </a:p>
          <a:p>
            <a:pPr algn="justLow">
              <a:lnSpc>
                <a:spcPct val="125000"/>
              </a:lnSpc>
            </a:pPr>
            <a:r>
              <a:rPr lang="fr-FR" sz="2000" b="1" dirty="0"/>
              <a:t>-- la glace ; </a:t>
            </a:r>
          </a:p>
          <a:p>
            <a:pPr algn="justLow">
              <a:lnSpc>
                <a:spcPct val="125000"/>
              </a:lnSpc>
            </a:pPr>
            <a:endParaRPr lang="fr-FR" sz="2000" b="1" dirty="0"/>
          </a:p>
          <a:p>
            <a:pPr algn="justLow">
              <a:lnSpc>
                <a:spcPct val="125000"/>
              </a:lnSpc>
            </a:pPr>
            <a:r>
              <a:rPr lang="fr-FR" sz="2000" b="1" dirty="0"/>
              <a:t>-- le vent ; et </a:t>
            </a:r>
          </a:p>
          <a:p>
            <a:pPr algn="justLow">
              <a:lnSpc>
                <a:spcPct val="125000"/>
              </a:lnSpc>
            </a:pPr>
            <a:endParaRPr lang="fr-FR" sz="2000" b="1" dirty="0"/>
          </a:p>
          <a:p>
            <a:pPr algn="justLow">
              <a:lnSpc>
                <a:spcPct val="125000"/>
              </a:lnSpc>
            </a:pPr>
            <a:r>
              <a:rPr lang="fr-FR" sz="2000" b="1" dirty="0"/>
              <a:t>-- la pesanteur (gravité).</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0" y="0"/>
            <a:ext cx="9144000" cy="457200"/>
          </a:xfrm>
          <a:prstGeom prst="rect">
            <a:avLst/>
          </a:prstGeom>
          <a:solidFill>
            <a:srgbClr val="0000FF"/>
          </a:solidFill>
          <a:ln w="9525">
            <a:noFill/>
            <a:miter lim="800000"/>
            <a:headEnd/>
            <a:tailEnd/>
          </a:ln>
        </p:spPr>
        <p:txBody>
          <a:bodyPr>
            <a:spAutoFit/>
          </a:bodyPr>
          <a:lstStyle/>
          <a:p>
            <a:pPr algn="ctr"/>
            <a:r>
              <a:rPr lang="fr-FR" sz="2400" b="1" dirty="0">
                <a:solidFill>
                  <a:srgbClr val="FFFF00"/>
                </a:solidFill>
              </a:rPr>
              <a:t>Transport par l’eau</a:t>
            </a:r>
          </a:p>
        </p:txBody>
      </p:sp>
      <p:sp>
        <p:nvSpPr>
          <p:cNvPr id="43011" name="Rectangle 5"/>
          <p:cNvSpPr>
            <a:spLocks noChangeArrowheads="1"/>
          </p:cNvSpPr>
          <p:nvPr/>
        </p:nvSpPr>
        <p:spPr bwMode="auto">
          <a:xfrm>
            <a:off x="323850" y="549275"/>
            <a:ext cx="7909794" cy="400110"/>
          </a:xfrm>
          <a:prstGeom prst="rect">
            <a:avLst/>
          </a:prstGeom>
          <a:noFill/>
          <a:ln w="9525">
            <a:noFill/>
            <a:miter lim="800000"/>
            <a:headEnd/>
            <a:tailEnd/>
          </a:ln>
        </p:spPr>
        <p:txBody>
          <a:bodyPr wrap="none" anchor="ctr">
            <a:spAutoFit/>
          </a:bodyPr>
          <a:lstStyle/>
          <a:p>
            <a:pPr algn="justLow"/>
            <a:r>
              <a:rPr lang="fr-FR" sz="2000" b="1" dirty="0">
                <a:solidFill>
                  <a:srgbClr val="0000FF"/>
                </a:solidFill>
              </a:rPr>
              <a:t>Transport des éléments solides (a- milieu continental fluviatile)</a:t>
            </a:r>
            <a:r>
              <a:rPr lang="fr-FR" sz="2000" dirty="0">
                <a:solidFill>
                  <a:srgbClr val="0000FF"/>
                </a:solidFill>
              </a:rPr>
              <a:t> </a:t>
            </a:r>
          </a:p>
        </p:txBody>
      </p:sp>
      <p:sp>
        <p:nvSpPr>
          <p:cNvPr id="43012" name="Rectangle 6"/>
          <p:cNvSpPr>
            <a:spLocks noChangeArrowheads="1"/>
          </p:cNvSpPr>
          <p:nvPr/>
        </p:nvSpPr>
        <p:spPr bwMode="auto">
          <a:xfrm>
            <a:off x="755650" y="836613"/>
            <a:ext cx="6889750" cy="1120775"/>
          </a:xfrm>
          <a:prstGeom prst="rect">
            <a:avLst/>
          </a:prstGeom>
          <a:noFill/>
          <a:ln w="9525">
            <a:noFill/>
            <a:miter lim="800000"/>
            <a:headEnd/>
            <a:tailEnd/>
          </a:ln>
        </p:spPr>
        <p:txBody>
          <a:bodyPr wrap="none" anchor="ctr">
            <a:spAutoFit/>
          </a:bodyPr>
          <a:lstStyle/>
          <a:p>
            <a:pPr algn="just">
              <a:lnSpc>
                <a:spcPct val="125000"/>
              </a:lnSpc>
            </a:pPr>
            <a:r>
              <a:rPr lang="fr-FR" b="1"/>
              <a:t>L’action de l’eau dépend de plusieurs facteurs : </a:t>
            </a:r>
          </a:p>
          <a:p>
            <a:pPr algn="just">
              <a:lnSpc>
                <a:spcPct val="125000"/>
              </a:lnSpc>
            </a:pPr>
            <a:r>
              <a:rPr lang="fr-FR" b="1"/>
              <a:t>	-- La vitesse d’écoulement de l’eau </a:t>
            </a:r>
          </a:p>
          <a:p>
            <a:pPr algn="just">
              <a:lnSpc>
                <a:spcPct val="125000"/>
              </a:lnSpc>
            </a:pPr>
            <a:r>
              <a:rPr lang="fr-FR" b="1"/>
              <a:t>	-- La taille, la forme et la densité des éléments érodés</a:t>
            </a:r>
          </a:p>
        </p:txBody>
      </p:sp>
      <p:sp>
        <p:nvSpPr>
          <p:cNvPr id="43013" name="Rectangle 8"/>
          <p:cNvSpPr>
            <a:spLocks noChangeArrowheads="1"/>
          </p:cNvSpPr>
          <p:nvPr/>
        </p:nvSpPr>
        <p:spPr bwMode="auto">
          <a:xfrm>
            <a:off x="323850" y="2232025"/>
            <a:ext cx="8399463" cy="784830"/>
          </a:xfrm>
          <a:prstGeom prst="rect">
            <a:avLst/>
          </a:prstGeom>
          <a:solidFill>
            <a:srgbClr val="FFFF00"/>
          </a:solidFill>
          <a:ln w="9525">
            <a:noFill/>
            <a:miter lim="800000"/>
            <a:headEnd/>
            <a:tailEnd/>
          </a:ln>
        </p:spPr>
        <p:txBody>
          <a:bodyPr anchor="ctr">
            <a:spAutoFit/>
          </a:bodyPr>
          <a:lstStyle/>
          <a:p>
            <a:pPr algn="just">
              <a:lnSpc>
                <a:spcPct val="125000"/>
              </a:lnSpc>
            </a:pPr>
            <a:r>
              <a:rPr lang="fr-FR" b="1" dirty="0">
                <a:solidFill>
                  <a:srgbClr val="0000FF"/>
                </a:solidFill>
              </a:rPr>
              <a:t>Le débit liquide : m</a:t>
            </a:r>
            <a:r>
              <a:rPr lang="fr-FR" b="1" baseline="30000" dirty="0">
                <a:solidFill>
                  <a:srgbClr val="0000FF"/>
                </a:solidFill>
              </a:rPr>
              <a:t>3</a:t>
            </a:r>
            <a:r>
              <a:rPr lang="fr-FR" b="1" dirty="0">
                <a:solidFill>
                  <a:srgbClr val="0000FF"/>
                </a:solidFill>
              </a:rPr>
              <a:t>/s ; Q = V.S</a:t>
            </a:r>
          </a:p>
          <a:p>
            <a:pPr algn="just">
              <a:lnSpc>
                <a:spcPct val="125000"/>
              </a:lnSpc>
            </a:pPr>
            <a:r>
              <a:rPr lang="fr-FR" b="1" dirty="0">
                <a:solidFill>
                  <a:srgbClr val="0000FF"/>
                </a:solidFill>
              </a:rPr>
              <a:t>Le dédit solide : la charge en sédiments kg/jour ou tonnes/an.</a:t>
            </a:r>
          </a:p>
        </p:txBody>
      </p:sp>
      <p:pic>
        <p:nvPicPr>
          <p:cNvPr id="43014" name="Picture 10" descr="transport1"/>
          <p:cNvPicPr>
            <a:picLocks noChangeAspect="1" noChangeArrowheads="1"/>
          </p:cNvPicPr>
          <p:nvPr/>
        </p:nvPicPr>
        <p:blipFill>
          <a:blip r:embed="rId2">
            <a:lum contrast="20000"/>
          </a:blip>
          <a:srcRect l="6630" t="3937" b="2625"/>
          <a:stretch>
            <a:fillRect/>
          </a:stretch>
        </p:blipFill>
        <p:spPr bwMode="auto">
          <a:xfrm>
            <a:off x="1416050" y="3338513"/>
            <a:ext cx="6251575" cy="35115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p:cNvSpPr txBox="1">
            <a:spLocks noChangeArrowheads="1"/>
          </p:cNvSpPr>
          <p:nvPr/>
        </p:nvSpPr>
        <p:spPr bwMode="auto">
          <a:xfrm>
            <a:off x="0" y="0"/>
            <a:ext cx="9144000" cy="457200"/>
          </a:xfrm>
          <a:prstGeom prst="rect">
            <a:avLst/>
          </a:prstGeom>
          <a:solidFill>
            <a:srgbClr val="0000FF"/>
          </a:solidFill>
          <a:ln w="9525">
            <a:noFill/>
            <a:miter lim="800000"/>
            <a:headEnd/>
            <a:tailEnd/>
          </a:ln>
        </p:spPr>
        <p:txBody>
          <a:bodyPr>
            <a:spAutoFit/>
          </a:bodyPr>
          <a:lstStyle/>
          <a:p>
            <a:pPr algn="ctr"/>
            <a:r>
              <a:rPr lang="fr-FR" sz="2400" b="1" dirty="0">
                <a:solidFill>
                  <a:srgbClr val="FFFF00"/>
                </a:solidFill>
              </a:rPr>
              <a:t>Transport par l’eau</a:t>
            </a:r>
          </a:p>
        </p:txBody>
      </p:sp>
      <p:sp>
        <p:nvSpPr>
          <p:cNvPr id="45059" name="Rectangle 6"/>
          <p:cNvSpPr>
            <a:spLocks noChangeArrowheads="1"/>
          </p:cNvSpPr>
          <p:nvPr/>
        </p:nvSpPr>
        <p:spPr bwMode="auto">
          <a:xfrm>
            <a:off x="323850" y="1023938"/>
            <a:ext cx="8569325" cy="1120775"/>
          </a:xfrm>
          <a:prstGeom prst="rect">
            <a:avLst/>
          </a:prstGeom>
          <a:noFill/>
          <a:ln w="9525">
            <a:noFill/>
            <a:miter lim="800000"/>
            <a:headEnd/>
            <a:tailEnd/>
          </a:ln>
        </p:spPr>
        <p:txBody>
          <a:bodyPr anchor="ctr">
            <a:spAutoFit/>
          </a:bodyPr>
          <a:lstStyle/>
          <a:p>
            <a:pPr algn="justLow">
              <a:lnSpc>
                <a:spcPct val="125000"/>
              </a:lnSpc>
            </a:pPr>
            <a:r>
              <a:rPr lang="fr-FR" b="1"/>
              <a:t>En fonction de la vitesse du courant et de la dimension des particules, </a:t>
            </a:r>
            <a:r>
              <a:rPr lang="fr-FR" b="1">
                <a:solidFill>
                  <a:srgbClr val="0000FF"/>
                </a:solidFill>
              </a:rPr>
              <a:t>Hjulström</a:t>
            </a:r>
            <a:r>
              <a:rPr lang="fr-FR" b="1"/>
              <a:t> a établi un diagramme délimitant les 3 domaines : érosion, transport et sédimentation.</a:t>
            </a:r>
          </a:p>
        </p:txBody>
      </p:sp>
      <p:pic>
        <p:nvPicPr>
          <p:cNvPr id="45060" name="Picture 9" descr="Numériser0033"/>
          <p:cNvPicPr>
            <a:picLocks noChangeAspect="1" noChangeArrowheads="1"/>
          </p:cNvPicPr>
          <p:nvPr/>
        </p:nvPicPr>
        <p:blipFill>
          <a:blip r:embed="rId2"/>
          <a:srcRect t="4578" r="49869" b="6104"/>
          <a:stretch>
            <a:fillRect/>
          </a:stretch>
        </p:blipFill>
        <p:spPr bwMode="auto">
          <a:xfrm>
            <a:off x="1258888" y="2060575"/>
            <a:ext cx="5976937" cy="4579938"/>
          </a:xfrm>
          <a:prstGeom prst="rect">
            <a:avLst/>
          </a:prstGeom>
          <a:noFill/>
          <a:ln w="9525">
            <a:noFill/>
            <a:miter lim="800000"/>
            <a:headEnd/>
            <a:tailEnd/>
          </a:ln>
        </p:spPr>
      </p:pic>
      <p:sp>
        <p:nvSpPr>
          <p:cNvPr id="45061" name="Rectangle 10"/>
          <p:cNvSpPr>
            <a:spLocks noChangeArrowheads="1"/>
          </p:cNvSpPr>
          <p:nvPr/>
        </p:nvSpPr>
        <p:spPr bwMode="auto">
          <a:xfrm>
            <a:off x="323850" y="549275"/>
            <a:ext cx="7909794" cy="400110"/>
          </a:xfrm>
          <a:prstGeom prst="rect">
            <a:avLst/>
          </a:prstGeom>
          <a:noFill/>
          <a:ln w="9525">
            <a:noFill/>
            <a:miter lim="800000"/>
            <a:headEnd/>
            <a:tailEnd/>
          </a:ln>
        </p:spPr>
        <p:txBody>
          <a:bodyPr wrap="none" anchor="ctr">
            <a:spAutoFit/>
          </a:bodyPr>
          <a:lstStyle/>
          <a:p>
            <a:pPr algn="justLow"/>
            <a:r>
              <a:rPr lang="fr-FR" sz="2000" b="1" dirty="0">
                <a:solidFill>
                  <a:srgbClr val="0000FF"/>
                </a:solidFill>
              </a:rPr>
              <a:t>Transport des éléments solides (a- milieu continental fluviatile)</a:t>
            </a:r>
            <a:r>
              <a:rPr lang="fr-FR" sz="2000" dirty="0">
                <a:solidFill>
                  <a:srgbClr val="0000FF"/>
                </a:solidFill>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Text Box 2"/>
          <p:cNvSpPr txBox="1">
            <a:spLocks noChangeArrowheads="1"/>
          </p:cNvSpPr>
          <p:nvPr/>
        </p:nvSpPr>
        <p:spPr bwMode="auto">
          <a:xfrm>
            <a:off x="0" y="0"/>
            <a:ext cx="9144000" cy="457200"/>
          </a:xfrm>
          <a:prstGeom prst="rect">
            <a:avLst/>
          </a:prstGeom>
          <a:solidFill>
            <a:srgbClr val="0000FF"/>
          </a:solidFill>
          <a:ln w="9525">
            <a:noFill/>
            <a:miter lim="800000"/>
            <a:headEnd/>
            <a:tailEnd/>
          </a:ln>
          <a:effectLst/>
        </p:spPr>
        <p:txBody>
          <a:bodyPr wrap="square">
            <a:spAutoFit/>
          </a:bodyPr>
          <a:lstStyle/>
          <a:p>
            <a:pPr algn="ctr"/>
            <a:r>
              <a:rPr lang="fr-FR" sz="2400" b="1" dirty="0">
                <a:solidFill>
                  <a:srgbClr val="FFFF00"/>
                </a:solidFill>
              </a:rPr>
              <a:t>4. La sédimentation</a:t>
            </a:r>
          </a:p>
        </p:txBody>
      </p:sp>
      <p:sp>
        <p:nvSpPr>
          <p:cNvPr id="520195" name="Rectangle 3"/>
          <p:cNvSpPr>
            <a:spLocks noChangeArrowheads="1"/>
          </p:cNvSpPr>
          <p:nvPr/>
        </p:nvSpPr>
        <p:spPr bwMode="auto">
          <a:xfrm>
            <a:off x="500034" y="1500174"/>
            <a:ext cx="8208963" cy="4206875"/>
          </a:xfrm>
          <a:prstGeom prst="rect">
            <a:avLst/>
          </a:prstGeom>
          <a:noFill/>
          <a:ln w="9525">
            <a:noFill/>
            <a:miter lim="800000"/>
            <a:headEnd/>
            <a:tailEnd/>
          </a:ln>
          <a:effectLst/>
        </p:spPr>
        <p:txBody>
          <a:bodyPr anchor="ctr">
            <a:spAutoFit/>
          </a:bodyPr>
          <a:lstStyle/>
          <a:p>
            <a:pPr algn="just">
              <a:lnSpc>
                <a:spcPct val="125000"/>
              </a:lnSpc>
            </a:pPr>
            <a:r>
              <a:rPr lang="fr-FR" b="1"/>
              <a:t>Les éléments transportés à l'état solide ou en solution, se déposent ou précipitent dans un milieu de sédimentation </a:t>
            </a:r>
            <a:r>
              <a:rPr lang="fr-FR" b="1">
                <a:solidFill>
                  <a:srgbClr val="0000FF"/>
                </a:solidFill>
              </a:rPr>
              <a:t>(bassin sédimentaire)</a:t>
            </a:r>
            <a:r>
              <a:rPr lang="fr-FR" b="1"/>
              <a:t>. </a:t>
            </a:r>
          </a:p>
          <a:p>
            <a:pPr algn="just">
              <a:lnSpc>
                <a:spcPct val="125000"/>
              </a:lnSpc>
            </a:pPr>
            <a:endParaRPr lang="fr-FR" b="1"/>
          </a:p>
          <a:p>
            <a:pPr algn="just">
              <a:lnSpc>
                <a:spcPct val="125000"/>
              </a:lnSpc>
            </a:pPr>
            <a:r>
              <a:rPr lang="fr-FR" b="1"/>
              <a:t>Un bassin sédimentaire est une unité géomorphologique de taille et de forme déterminée où règne un ensemble de facteurs physiques, chimiques et biologiques suffisamment constants pour former un dépôt caractéristique.</a:t>
            </a:r>
          </a:p>
          <a:p>
            <a:pPr algn="just">
              <a:lnSpc>
                <a:spcPct val="125000"/>
              </a:lnSpc>
            </a:pPr>
            <a:endParaRPr lang="fr-FR" b="1"/>
          </a:p>
          <a:p>
            <a:pPr algn="just">
              <a:lnSpc>
                <a:spcPct val="125000"/>
              </a:lnSpc>
            </a:pPr>
            <a:r>
              <a:rPr lang="fr-FR" b="1"/>
              <a:t>On peut subdiviser les lieux de sédimentation en 3 catégories :</a:t>
            </a:r>
          </a:p>
          <a:p>
            <a:pPr algn="just">
              <a:lnSpc>
                <a:spcPct val="125000"/>
              </a:lnSpc>
            </a:pPr>
            <a:r>
              <a:rPr lang="fr-FR" b="1"/>
              <a:t>-- </a:t>
            </a:r>
            <a:r>
              <a:rPr lang="fr-FR" b="1">
                <a:solidFill>
                  <a:srgbClr val="0000FF"/>
                </a:solidFill>
              </a:rPr>
              <a:t>Milieux marins</a:t>
            </a:r>
            <a:r>
              <a:rPr lang="fr-FR" b="1"/>
              <a:t> (plate forme, talus et bassin) ;</a:t>
            </a:r>
          </a:p>
          <a:p>
            <a:pPr algn="just">
              <a:lnSpc>
                <a:spcPct val="125000"/>
              </a:lnSpc>
            </a:pPr>
            <a:r>
              <a:rPr lang="fr-FR" b="1"/>
              <a:t>-- </a:t>
            </a:r>
            <a:r>
              <a:rPr lang="fr-FR" b="1">
                <a:solidFill>
                  <a:srgbClr val="0000FF"/>
                </a:solidFill>
              </a:rPr>
              <a:t>Milieux continentaux</a:t>
            </a:r>
            <a:r>
              <a:rPr lang="fr-FR" b="1"/>
              <a:t> (fleuve, lac, cône de déjection, désert,…) ;</a:t>
            </a:r>
          </a:p>
          <a:p>
            <a:pPr algn="just">
              <a:lnSpc>
                <a:spcPct val="125000"/>
              </a:lnSpc>
            </a:pPr>
            <a:r>
              <a:rPr lang="fr-FR" b="1"/>
              <a:t>-- </a:t>
            </a:r>
            <a:r>
              <a:rPr lang="fr-FR" b="1">
                <a:solidFill>
                  <a:srgbClr val="0000FF"/>
                </a:solidFill>
              </a:rPr>
              <a:t>Milieux mixtes ou milieux margino-littoraux </a:t>
            </a:r>
            <a:r>
              <a:rPr lang="fr-FR" b="1"/>
              <a:t>(estuaire, delta, lagune).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0"/>
            <a:ext cx="9144000" cy="457200"/>
          </a:xfrm>
          <a:prstGeom prst="rect">
            <a:avLst/>
          </a:prstGeom>
          <a:gradFill rotWithShape="0">
            <a:gsLst>
              <a:gs pos="0">
                <a:srgbClr val="44A9A9"/>
              </a:gs>
              <a:gs pos="50000">
                <a:srgbClr val="66FFFF"/>
              </a:gs>
              <a:gs pos="100000">
                <a:srgbClr val="44A9A9"/>
              </a:gs>
            </a:gsLst>
            <a:lin ang="5400000" scaled="1"/>
          </a:gradFill>
          <a:ln w="9525" algn="ctr">
            <a:noFill/>
            <a:miter lim="800000"/>
            <a:headEnd/>
            <a:tailEnd/>
          </a:ln>
        </p:spPr>
        <p:txBody>
          <a:bodyPr>
            <a:spAutoFit/>
          </a:bodyPr>
          <a:lstStyle/>
          <a:p>
            <a:pPr algn="ctr" eaLnBrk="0" hangingPunct="0"/>
            <a:r>
              <a:rPr lang="fr-FR" sz="2400" b="1" dirty="0"/>
              <a:t>1. Introduction</a:t>
            </a:r>
          </a:p>
        </p:txBody>
      </p:sp>
      <p:sp>
        <p:nvSpPr>
          <p:cNvPr id="2" name="TextBox 1">
            <a:extLst>
              <a:ext uri="{FF2B5EF4-FFF2-40B4-BE49-F238E27FC236}">
                <a16:creationId xmlns:a16="http://schemas.microsoft.com/office/drawing/2014/main" xmlns="" id="{4173E25F-0E1B-4A98-96A0-2EC1C4D7CFAA}"/>
              </a:ext>
            </a:extLst>
          </p:cNvPr>
          <p:cNvSpPr txBox="1"/>
          <p:nvPr/>
        </p:nvSpPr>
        <p:spPr>
          <a:xfrm>
            <a:off x="323528" y="980728"/>
            <a:ext cx="8136904" cy="4651979"/>
          </a:xfrm>
          <a:prstGeom prst="rect">
            <a:avLst/>
          </a:prstGeom>
          <a:noFill/>
        </p:spPr>
        <p:txBody>
          <a:bodyPr wrap="square" rtlCol="0">
            <a:spAutoFit/>
          </a:bodyPr>
          <a:lstStyle/>
          <a:p>
            <a:pPr algn="just">
              <a:lnSpc>
                <a:spcPct val="150000"/>
              </a:lnSpc>
            </a:pPr>
            <a:r>
              <a:rPr lang="fr-MA" sz="2000" b="1" dirty="0">
                <a:solidFill>
                  <a:srgbClr val="0000FF"/>
                </a:solidFill>
              </a:rPr>
              <a:t>Pétrographie : </a:t>
            </a:r>
            <a:r>
              <a:rPr lang="fr-FR" sz="2000" b="1" kern="0" dirty="0"/>
              <a:t>La pétrographie (du grec : description des pierres) est une branche des sciences de la Terre qui a pour but de donner une description des roches en analysant leurs caractères structuraux, minéralogiques et chimiques, pour aboutir à une classification basée sur les minéraux identifiés.</a:t>
            </a:r>
            <a:endParaRPr lang="fr-MA" sz="2000" b="1" kern="0" dirty="0"/>
          </a:p>
          <a:p>
            <a:pPr algn="just">
              <a:lnSpc>
                <a:spcPct val="150000"/>
              </a:lnSpc>
            </a:pPr>
            <a:endParaRPr lang="fr-MA" sz="2000" b="1" dirty="0"/>
          </a:p>
          <a:p>
            <a:pPr algn="just">
              <a:lnSpc>
                <a:spcPct val="150000"/>
              </a:lnSpc>
            </a:pPr>
            <a:r>
              <a:rPr lang="fr-MA" sz="2000" b="1" dirty="0">
                <a:solidFill>
                  <a:srgbClr val="0000FF"/>
                </a:solidFill>
              </a:rPr>
              <a:t>Roche : </a:t>
            </a:r>
            <a:r>
              <a:rPr lang="fr-CA" sz="2000" b="1" kern="0" dirty="0"/>
              <a:t>Une roche désigne tout matériau solide et cohésif constitué d’un assemblage de grains ou de plusieurs minéraux en proportions variables.</a:t>
            </a:r>
          </a:p>
          <a:p>
            <a:pPr algn="just">
              <a:lnSpc>
                <a:spcPct val="150000"/>
              </a:lnSpc>
            </a:pPr>
            <a:endParaRPr lang="fr-MA" sz="2000" b="1" dirty="0"/>
          </a:p>
        </p:txBody>
      </p:sp>
      <p:pic>
        <p:nvPicPr>
          <p:cNvPr id="5" name="Picture 4" descr="const1">
            <a:extLst>
              <a:ext uri="{FF2B5EF4-FFF2-40B4-BE49-F238E27FC236}">
                <a16:creationId xmlns:a16="http://schemas.microsoft.com/office/drawing/2014/main" xmlns="" id="{EC42B044-EABF-4F7B-BC48-930A4D306533}"/>
              </a:ext>
            </a:extLst>
          </p:cNvPr>
          <p:cNvPicPr>
            <a:picLocks noChangeAspect="1" noChangeArrowheads="1"/>
          </p:cNvPicPr>
          <p:nvPr/>
        </p:nvPicPr>
        <p:blipFill>
          <a:blip r:embed="rId2"/>
          <a:srcRect/>
          <a:stretch>
            <a:fillRect/>
          </a:stretch>
        </p:blipFill>
        <p:spPr bwMode="auto">
          <a:xfrm>
            <a:off x="4211960" y="5056727"/>
            <a:ext cx="2186074" cy="1641089"/>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ChangeArrowheads="1"/>
          </p:cNvSpPr>
          <p:nvPr/>
        </p:nvSpPr>
        <p:spPr bwMode="auto">
          <a:xfrm>
            <a:off x="642910" y="928670"/>
            <a:ext cx="7632700" cy="777875"/>
          </a:xfrm>
          <a:prstGeom prst="rect">
            <a:avLst/>
          </a:prstGeom>
          <a:solidFill>
            <a:srgbClr val="FFFF00"/>
          </a:solidFill>
          <a:ln w="9525">
            <a:noFill/>
            <a:miter lim="800000"/>
            <a:headEnd/>
            <a:tailEnd/>
          </a:ln>
          <a:effectLst/>
        </p:spPr>
        <p:txBody>
          <a:bodyPr anchor="ctr">
            <a:spAutoFit/>
          </a:bodyPr>
          <a:lstStyle/>
          <a:p>
            <a:pPr algn="just">
              <a:lnSpc>
                <a:spcPct val="125000"/>
              </a:lnSpc>
            </a:pPr>
            <a:r>
              <a:rPr lang="fr-FR" b="1" dirty="0">
                <a:solidFill>
                  <a:srgbClr val="0000FF"/>
                </a:solidFill>
              </a:rPr>
              <a:t>C’est l’ensemble des processus physique et chimique qui affectent un sédiment meuble et le conduise à une roche dure et cohérente.</a:t>
            </a:r>
          </a:p>
        </p:txBody>
      </p:sp>
      <p:sp>
        <p:nvSpPr>
          <p:cNvPr id="521219" name="Text Box 3"/>
          <p:cNvSpPr txBox="1">
            <a:spLocks noChangeArrowheads="1"/>
          </p:cNvSpPr>
          <p:nvPr/>
        </p:nvSpPr>
        <p:spPr bwMode="auto">
          <a:xfrm>
            <a:off x="0" y="0"/>
            <a:ext cx="9144000" cy="457200"/>
          </a:xfrm>
          <a:prstGeom prst="rect">
            <a:avLst/>
          </a:prstGeom>
          <a:solidFill>
            <a:srgbClr val="0000FF"/>
          </a:solidFill>
          <a:ln w="9525">
            <a:noFill/>
            <a:miter lim="800000"/>
            <a:headEnd/>
            <a:tailEnd/>
          </a:ln>
          <a:effectLst/>
        </p:spPr>
        <p:txBody>
          <a:bodyPr wrap="square">
            <a:spAutoFit/>
          </a:bodyPr>
          <a:lstStyle/>
          <a:p>
            <a:pPr algn="ctr"/>
            <a:r>
              <a:rPr lang="fr-FR" sz="2400" b="1" dirty="0">
                <a:solidFill>
                  <a:srgbClr val="FFFF00"/>
                </a:solidFill>
              </a:rPr>
              <a:t>5. La diagenèse</a:t>
            </a:r>
          </a:p>
        </p:txBody>
      </p:sp>
      <p:sp>
        <p:nvSpPr>
          <p:cNvPr id="521220" name="Rectangle 4"/>
          <p:cNvSpPr>
            <a:spLocks noChangeArrowheads="1"/>
          </p:cNvSpPr>
          <p:nvPr/>
        </p:nvSpPr>
        <p:spPr bwMode="auto">
          <a:xfrm>
            <a:off x="395288" y="2127250"/>
            <a:ext cx="8353425" cy="1806575"/>
          </a:xfrm>
          <a:prstGeom prst="rect">
            <a:avLst/>
          </a:prstGeom>
          <a:noFill/>
          <a:ln w="9525">
            <a:noFill/>
            <a:miter lim="800000"/>
            <a:headEnd/>
            <a:tailEnd/>
          </a:ln>
          <a:effectLst/>
        </p:spPr>
        <p:txBody>
          <a:bodyPr anchor="ctr">
            <a:spAutoFit/>
          </a:bodyPr>
          <a:lstStyle/>
          <a:p>
            <a:pPr algn="just">
              <a:lnSpc>
                <a:spcPct val="125000"/>
              </a:lnSpc>
            </a:pPr>
            <a:r>
              <a:rPr lang="fr-FR" b="1">
                <a:solidFill>
                  <a:srgbClr val="0000FF"/>
                </a:solidFill>
              </a:rPr>
              <a:t>1. Les processus physiques : la compaction</a:t>
            </a:r>
          </a:p>
          <a:p>
            <a:pPr algn="just">
              <a:lnSpc>
                <a:spcPct val="125000"/>
              </a:lnSpc>
            </a:pPr>
            <a:endParaRPr lang="fr-FR" b="1">
              <a:solidFill>
                <a:srgbClr val="0000FF"/>
              </a:solidFill>
            </a:endParaRPr>
          </a:p>
          <a:p>
            <a:pPr algn="just">
              <a:lnSpc>
                <a:spcPct val="125000"/>
              </a:lnSpc>
            </a:pPr>
            <a:r>
              <a:rPr lang="fr-FR" b="1"/>
              <a:t>la réduction du volume poreux dû à l’expulsion de l’eau interstitielle sous l’effet de la charge du matériel sus-jacent.</a:t>
            </a:r>
          </a:p>
          <a:p>
            <a:pPr algn="just">
              <a:lnSpc>
                <a:spcPct val="125000"/>
              </a:lnSpc>
            </a:pPr>
            <a:endParaRPr lang="fr-FR" b="1"/>
          </a:p>
        </p:txBody>
      </p:sp>
      <p:grpSp>
        <p:nvGrpSpPr>
          <p:cNvPr id="2" name="Group 5"/>
          <p:cNvGrpSpPr>
            <a:grpSpLocks/>
          </p:cNvGrpSpPr>
          <p:nvPr/>
        </p:nvGrpSpPr>
        <p:grpSpPr bwMode="auto">
          <a:xfrm>
            <a:off x="755650" y="3644900"/>
            <a:ext cx="6565900" cy="1943100"/>
            <a:chOff x="612" y="2704"/>
            <a:chExt cx="4136" cy="1224"/>
          </a:xfrm>
        </p:grpSpPr>
        <p:grpSp>
          <p:nvGrpSpPr>
            <p:cNvPr id="3" name="Group 6"/>
            <p:cNvGrpSpPr>
              <a:grpSpLocks/>
            </p:cNvGrpSpPr>
            <p:nvPr/>
          </p:nvGrpSpPr>
          <p:grpSpPr bwMode="auto">
            <a:xfrm>
              <a:off x="612" y="2704"/>
              <a:ext cx="4136" cy="1224"/>
              <a:chOff x="839" y="2704"/>
              <a:chExt cx="4136" cy="1224"/>
            </a:xfrm>
          </p:grpSpPr>
          <p:pic>
            <p:nvPicPr>
              <p:cNvPr id="521223" name="Picture 7"/>
              <p:cNvPicPr>
                <a:picLocks noChangeAspect="1" noChangeArrowheads="1"/>
              </p:cNvPicPr>
              <p:nvPr/>
            </p:nvPicPr>
            <p:blipFill>
              <a:blip r:embed="rId2"/>
              <a:srcRect/>
              <a:stretch>
                <a:fillRect/>
              </a:stretch>
            </p:blipFill>
            <p:spPr bwMode="auto">
              <a:xfrm>
                <a:off x="839" y="2704"/>
                <a:ext cx="4136" cy="1224"/>
              </a:xfrm>
              <a:prstGeom prst="rect">
                <a:avLst/>
              </a:prstGeom>
              <a:noFill/>
            </p:spPr>
          </p:pic>
          <p:sp>
            <p:nvSpPr>
              <p:cNvPr id="521224" name="Rectangle 8"/>
              <p:cNvSpPr>
                <a:spLocks noChangeArrowheads="1"/>
              </p:cNvSpPr>
              <p:nvPr/>
            </p:nvSpPr>
            <p:spPr bwMode="auto">
              <a:xfrm>
                <a:off x="2245" y="2795"/>
                <a:ext cx="1179" cy="1089"/>
              </a:xfrm>
              <a:prstGeom prst="rect">
                <a:avLst/>
              </a:prstGeom>
              <a:solidFill>
                <a:schemeClr val="bg1"/>
              </a:solidFill>
              <a:ln w="9525">
                <a:solidFill>
                  <a:schemeClr val="bg1"/>
                </a:solidFill>
                <a:miter lim="800000"/>
                <a:headEnd/>
                <a:tailEnd/>
              </a:ln>
              <a:effectLst/>
            </p:spPr>
            <p:txBody>
              <a:bodyPr wrap="none" anchor="ctr"/>
              <a:lstStyle/>
              <a:p>
                <a:endParaRPr lang="fr-FR"/>
              </a:p>
            </p:txBody>
          </p:sp>
        </p:grpSp>
        <p:sp>
          <p:nvSpPr>
            <p:cNvPr id="521225" name="AutoShape 9"/>
            <p:cNvSpPr>
              <a:spLocks noChangeArrowheads="1"/>
            </p:cNvSpPr>
            <p:nvPr/>
          </p:nvSpPr>
          <p:spPr bwMode="auto">
            <a:xfrm>
              <a:off x="2245" y="3203"/>
              <a:ext cx="615" cy="21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bg2"/>
              </a:solidFill>
              <a:miter lim="800000"/>
              <a:headEnd/>
              <a:tailEnd/>
            </a:ln>
            <a:effectLst/>
          </p:spPr>
          <p:txBody>
            <a:bodyPr wrap="none" anchor="ctr"/>
            <a:lstStyle/>
            <a:p>
              <a:endParaRPr lang="fr-FR"/>
            </a:p>
          </p:txBody>
        </p:sp>
      </p:grpSp>
      <p:sp>
        <p:nvSpPr>
          <p:cNvPr id="521227" name="Rectangle 11"/>
          <p:cNvSpPr>
            <a:spLocks noChangeArrowheads="1"/>
          </p:cNvSpPr>
          <p:nvPr/>
        </p:nvSpPr>
        <p:spPr bwMode="auto">
          <a:xfrm>
            <a:off x="395288" y="5313363"/>
            <a:ext cx="8353425" cy="1366528"/>
          </a:xfrm>
          <a:prstGeom prst="rect">
            <a:avLst/>
          </a:prstGeom>
          <a:noFill/>
          <a:ln w="9525">
            <a:noFill/>
            <a:miter lim="800000"/>
            <a:headEnd/>
            <a:tailEnd/>
          </a:ln>
          <a:effectLst/>
        </p:spPr>
        <p:txBody>
          <a:bodyPr anchor="ctr">
            <a:spAutoFit/>
          </a:bodyPr>
          <a:lstStyle/>
          <a:p>
            <a:pPr algn="just">
              <a:lnSpc>
                <a:spcPct val="115000"/>
              </a:lnSpc>
            </a:pPr>
            <a:r>
              <a:rPr lang="fr-FR" b="1" dirty="0">
                <a:solidFill>
                  <a:srgbClr val="0000FF"/>
                </a:solidFill>
              </a:rPr>
              <a:t>2. Les processus chimiques : la cimentation</a:t>
            </a:r>
          </a:p>
          <a:p>
            <a:pPr algn="just">
              <a:lnSpc>
                <a:spcPct val="115000"/>
              </a:lnSpc>
            </a:pPr>
            <a:endParaRPr lang="fr-FR" dirty="0">
              <a:solidFill>
                <a:srgbClr val="0000FF"/>
              </a:solidFill>
            </a:endParaRPr>
          </a:p>
          <a:p>
            <a:pPr algn="just">
              <a:lnSpc>
                <a:spcPct val="115000"/>
              </a:lnSpc>
            </a:pPr>
            <a:r>
              <a:rPr lang="fr-FR" b="1" dirty="0"/>
              <a:t>La cimentation se fait par la calcite ou la silice qui se précipite entre les grains du sédiment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ChangeArrowheads="1"/>
          </p:cNvSpPr>
          <p:nvPr/>
        </p:nvSpPr>
        <p:spPr bwMode="auto">
          <a:xfrm>
            <a:off x="3851275" y="1695450"/>
            <a:ext cx="2520950" cy="707886"/>
          </a:xfrm>
          <a:prstGeom prst="rect">
            <a:avLst/>
          </a:prstGeom>
          <a:noFill/>
          <a:ln w="9525">
            <a:noFill/>
            <a:miter lim="800000"/>
            <a:headEnd/>
            <a:tailEnd/>
          </a:ln>
          <a:effectLst/>
        </p:spPr>
        <p:txBody>
          <a:bodyPr anchor="ctr">
            <a:spAutoFit/>
          </a:bodyPr>
          <a:lstStyle/>
          <a:p>
            <a:pPr algn="ctr"/>
            <a:r>
              <a:rPr kumimoji="1" lang="fr-FR" sz="2000" b="1">
                <a:latin typeface="+mn-lt"/>
              </a:rPr>
              <a:t>Caractères des R.S. </a:t>
            </a:r>
            <a:r>
              <a:rPr kumimoji="1" lang="fr-FR" sz="2000" i="1" u="sng">
                <a:latin typeface="+mn-lt"/>
              </a:rPr>
              <a:t> </a:t>
            </a:r>
          </a:p>
        </p:txBody>
      </p:sp>
      <p:sp>
        <p:nvSpPr>
          <p:cNvPr id="502787" name="Rectangle 3"/>
          <p:cNvSpPr>
            <a:spLocks noChangeArrowheads="1"/>
          </p:cNvSpPr>
          <p:nvPr/>
        </p:nvSpPr>
        <p:spPr bwMode="auto">
          <a:xfrm>
            <a:off x="7092950" y="915988"/>
            <a:ext cx="1967205" cy="646331"/>
          </a:xfrm>
          <a:prstGeom prst="rect">
            <a:avLst/>
          </a:prstGeom>
          <a:noFill/>
          <a:ln w="9525">
            <a:noFill/>
            <a:miter lim="800000"/>
            <a:headEnd/>
            <a:tailEnd/>
          </a:ln>
          <a:effectLst/>
        </p:spPr>
        <p:txBody>
          <a:bodyPr wrap="none" anchor="ctr">
            <a:spAutoFit/>
          </a:bodyPr>
          <a:lstStyle/>
          <a:p>
            <a:pPr algn="ctr"/>
            <a:r>
              <a:rPr kumimoji="1" lang="fr-FR" b="1" dirty="0">
                <a:latin typeface="+mn-lt"/>
              </a:rPr>
              <a:t>La stratification </a:t>
            </a:r>
          </a:p>
          <a:p>
            <a:pPr algn="ctr"/>
            <a:r>
              <a:rPr kumimoji="1" lang="fr-FR" b="1" dirty="0">
                <a:latin typeface="+mn-lt"/>
              </a:rPr>
              <a:t>(couches)</a:t>
            </a:r>
            <a:r>
              <a:rPr kumimoji="1" lang="fr-FR" b="1" i="1" u="sng" dirty="0">
                <a:latin typeface="+mn-lt"/>
              </a:rPr>
              <a:t> </a:t>
            </a:r>
          </a:p>
        </p:txBody>
      </p:sp>
      <p:sp>
        <p:nvSpPr>
          <p:cNvPr id="502788" name="Rectangle 4"/>
          <p:cNvSpPr>
            <a:spLocks noChangeArrowheads="1"/>
          </p:cNvSpPr>
          <p:nvPr/>
        </p:nvSpPr>
        <p:spPr bwMode="auto">
          <a:xfrm>
            <a:off x="7092950" y="1936750"/>
            <a:ext cx="2051050" cy="915988"/>
          </a:xfrm>
          <a:prstGeom prst="rect">
            <a:avLst/>
          </a:prstGeom>
          <a:noFill/>
          <a:ln w="9525">
            <a:noFill/>
            <a:miter lim="800000"/>
            <a:headEnd/>
            <a:tailEnd/>
          </a:ln>
          <a:effectLst/>
        </p:spPr>
        <p:txBody>
          <a:bodyPr anchor="ctr">
            <a:spAutoFit/>
          </a:bodyPr>
          <a:lstStyle/>
          <a:p>
            <a:pPr algn="ctr"/>
            <a:r>
              <a:rPr kumimoji="1" lang="fr-FR" b="1" dirty="0">
                <a:latin typeface="+mn-lt"/>
              </a:rPr>
              <a:t>Contenu paléontologique </a:t>
            </a:r>
          </a:p>
          <a:p>
            <a:pPr algn="ctr"/>
            <a:r>
              <a:rPr kumimoji="1" lang="fr-FR" b="1" dirty="0">
                <a:latin typeface="+mn-lt"/>
              </a:rPr>
              <a:t>(fossiles) </a:t>
            </a:r>
            <a:r>
              <a:rPr kumimoji="1" lang="fr-FR" b="1" i="1" u="sng" dirty="0">
                <a:latin typeface="+mn-lt"/>
              </a:rPr>
              <a:t> </a:t>
            </a:r>
          </a:p>
        </p:txBody>
      </p:sp>
      <p:sp>
        <p:nvSpPr>
          <p:cNvPr id="502789" name="Line 5"/>
          <p:cNvSpPr>
            <a:spLocks noChangeShapeType="1"/>
          </p:cNvSpPr>
          <p:nvPr/>
        </p:nvSpPr>
        <p:spPr bwMode="auto">
          <a:xfrm flipH="1">
            <a:off x="6372225" y="1196975"/>
            <a:ext cx="647700" cy="646113"/>
          </a:xfrm>
          <a:prstGeom prst="line">
            <a:avLst/>
          </a:prstGeom>
          <a:noFill/>
          <a:ln w="25400">
            <a:solidFill>
              <a:srgbClr val="FF0000"/>
            </a:solidFill>
            <a:round/>
            <a:headEnd type="triangle" w="med" len="med"/>
            <a:tailEnd/>
          </a:ln>
          <a:effectLst/>
        </p:spPr>
        <p:txBody>
          <a:bodyPr/>
          <a:lstStyle/>
          <a:p>
            <a:endParaRPr lang="fr-FR"/>
          </a:p>
        </p:txBody>
      </p:sp>
      <p:sp>
        <p:nvSpPr>
          <p:cNvPr id="502790" name="Line 6"/>
          <p:cNvSpPr>
            <a:spLocks noChangeShapeType="1"/>
          </p:cNvSpPr>
          <p:nvPr/>
        </p:nvSpPr>
        <p:spPr bwMode="auto">
          <a:xfrm>
            <a:off x="6372225" y="1916113"/>
            <a:ext cx="647700" cy="504825"/>
          </a:xfrm>
          <a:prstGeom prst="line">
            <a:avLst/>
          </a:prstGeom>
          <a:noFill/>
          <a:ln w="22225">
            <a:solidFill>
              <a:srgbClr val="FF0000"/>
            </a:solidFill>
            <a:round/>
            <a:headEnd/>
            <a:tailEnd type="triangle" w="med" len="med"/>
          </a:ln>
          <a:effectLst/>
        </p:spPr>
        <p:txBody>
          <a:bodyPr/>
          <a:lstStyle/>
          <a:p>
            <a:endParaRPr lang="fr-FR"/>
          </a:p>
        </p:txBody>
      </p:sp>
      <p:sp>
        <p:nvSpPr>
          <p:cNvPr id="502791" name="Text Box 7"/>
          <p:cNvSpPr txBox="1">
            <a:spLocks noChangeArrowheads="1"/>
          </p:cNvSpPr>
          <p:nvPr/>
        </p:nvSpPr>
        <p:spPr bwMode="auto">
          <a:xfrm>
            <a:off x="0" y="0"/>
            <a:ext cx="9144000" cy="457200"/>
          </a:xfrm>
          <a:prstGeom prst="rect">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miter lim="800000"/>
            <a:headEnd/>
            <a:tailEnd/>
          </a:ln>
          <a:effectLst/>
        </p:spPr>
        <p:txBody>
          <a:bodyPr>
            <a:spAutoFit/>
          </a:bodyPr>
          <a:lstStyle/>
          <a:p>
            <a:pPr algn="ctr" eaLnBrk="0" hangingPunct="0"/>
            <a:r>
              <a:rPr lang="fr-FR" sz="2400" b="1" dirty="0"/>
              <a:t>2.2. Roches sédimentaires</a:t>
            </a:r>
          </a:p>
        </p:txBody>
      </p:sp>
      <p:pic>
        <p:nvPicPr>
          <p:cNvPr id="502800" name="Picture 16"/>
          <p:cNvPicPr>
            <a:picLocks noChangeAspect="1" noChangeArrowheads="1"/>
          </p:cNvPicPr>
          <p:nvPr/>
        </p:nvPicPr>
        <p:blipFill>
          <a:blip r:embed="rId2"/>
          <a:srcRect/>
          <a:stretch>
            <a:fillRect/>
          </a:stretch>
        </p:blipFill>
        <p:spPr bwMode="auto">
          <a:xfrm>
            <a:off x="4248150" y="3730625"/>
            <a:ext cx="4895850" cy="3127375"/>
          </a:xfrm>
          <a:prstGeom prst="rect">
            <a:avLst/>
          </a:prstGeom>
          <a:noFill/>
          <a:ln w="9525">
            <a:noFill/>
            <a:miter lim="800000"/>
            <a:headEnd/>
            <a:tailEnd/>
          </a:ln>
          <a:effectLst/>
        </p:spPr>
      </p:pic>
      <p:pic>
        <p:nvPicPr>
          <p:cNvPr id="502801" name="Picture 17" descr="couches-sédim"/>
          <p:cNvPicPr>
            <a:picLocks noChangeAspect="1" noChangeArrowheads="1"/>
          </p:cNvPicPr>
          <p:nvPr/>
        </p:nvPicPr>
        <p:blipFill>
          <a:blip r:embed="rId3"/>
          <a:srcRect l="27953" r="20079"/>
          <a:stretch>
            <a:fillRect/>
          </a:stretch>
        </p:blipFill>
        <p:spPr bwMode="auto">
          <a:xfrm>
            <a:off x="79375" y="1052513"/>
            <a:ext cx="3908425" cy="5014912"/>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ChangeArrowheads="1"/>
          </p:cNvSpPr>
          <p:nvPr/>
        </p:nvSpPr>
        <p:spPr bwMode="auto">
          <a:xfrm>
            <a:off x="250825" y="1125538"/>
            <a:ext cx="5153975" cy="400110"/>
          </a:xfrm>
          <a:prstGeom prst="rect">
            <a:avLst/>
          </a:prstGeom>
          <a:noFill/>
          <a:ln w="9525">
            <a:noFill/>
            <a:miter lim="800000"/>
            <a:headEnd/>
            <a:tailEnd/>
          </a:ln>
          <a:effectLst/>
        </p:spPr>
        <p:txBody>
          <a:bodyPr wrap="none" anchor="ctr">
            <a:spAutoFit/>
          </a:bodyPr>
          <a:lstStyle/>
          <a:p>
            <a:r>
              <a:rPr kumimoji="1" lang="fr-FR" sz="2000" b="1" dirty="0"/>
              <a:t>Classification des roches sédimentaires</a:t>
            </a:r>
            <a:r>
              <a:rPr kumimoji="1" lang="fr-FR" sz="2000" b="1" i="1" dirty="0"/>
              <a:t>:</a:t>
            </a:r>
          </a:p>
        </p:txBody>
      </p:sp>
      <p:sp>
        <p:nvSpPr>
          <p:cNvPr id="422919" name="Text Box 7"/>
          <p:cNvSpPr txBox="1">
            <a:spLocks noChangeArrowheads="1"/>
          </p:cNvSpPr>
          <p:nvPr/>
        </p:nvSpPr>
        <p:spPr bwMode="auto">
          <a:xfrm>
            <a:off x="0" y="0"/>
            <a:ext cx="9144000" cy="457200"/>
          </a:xfrm>
          <a:prstGeom prst="rect">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miter lim="800000"/>
            <a:headEnd/>
            <a:tailEnd/>
          </a:ln>
          <a:effectLst/>
        </p:spPr>
        <p:txBody>
          <a:bodyPr>
            <a:spAutoFit/>
          </a:bodyPr>
          <a:lstStyle/>
          <a:p>
            <a:pPr algn="ctr" eaLnBrk="0" hangingPunct="0"/>
            <a:r>
              <a:rPr lang="fr-FR" sz="2400" b="1" dirty="0"/>
              <a:t>2.2. Roches sédimentaires</a:t>
            </a:r>
          </a:p>
        </p:txBody>
      </p:sp>
      <p:sp>
        <p:nvSpPr>
          <p:cNvPr id="422920" name="Rectangle 8"/>
          <p:cNvSpPr>
            <a:spLocks noChangeArrowheads="1"/>
          </p:cNvSpPr>
          <p:nvPr/>
        </p:nvSpPr>
        <p:spPr bwMode="auto">
          <a:xfrm>
            <a:off x="539750" y="1897063"/>
            <a:ext cx="7991475" cy="3554819"/>
          </a:xfrm>
          <a:prstGeom prst="rect">
            <a:avLst/>
          </a:prstGeom>
          <a:noFill/>
          <a:ln w="9525">
            <a:noFill/>
            <a:miter lim="800000"/>
            <a:headEnd/>
            <a:tailEnd/>
          </a:ln>
          <a:effectLst/>
        </p:spPr>
        <p:txBody>
          <a:bodyPr anchor="ctr">
            <a:spAutoFit/>
          </a:bodyPr>
          <a:lstStyle/>
          <a:p>
            <a:pPr marL="352425" indent="-352425" algn="just">
              <a:lnSpc>
                <a:spcPct val="125000"/>
              </a:lnSpc>
            </a:pPr>
            <a:endParaRPr lang="fr-FR" b="1" dirty="0"/>
          </a:p>
          <a:p>
            <a:pPr marL="352425" indent="-352425" algn="just">
              <a:lnSpc>
                <a:spcPct val="125000"/>
              </a:lnSpc>
              <a:buFontTx/>
              <a:buChar char="•"/>
            </a:pPr>
            <a:r>
              <a:rPr lang="fr-FR" b="1" dirty="0">
                <a:solidFill>
                  <a:srgbClr val="0000FF"/>
                </a:solidFill>
              </a:rPr>
              <a:t>Les roches détritiques :</a:t>
            </a:r>
            <a:r>
              <a:rPr lang="fr-FR" b="1" dirty="0"/>
              <a:t> provenant de la destruction de roches, ou d'organismes: cailloux, conglomérats, sables, grès, argiles, marnes.</a:t>
            </a:r>
          </a:p>
          <a:p>
            <a:pPr marL="352425" indent="-352425" algn="just">
              <a:lnSpc>
                <a:spcPct val="125000"/>
              </a:lnSpc>
            </a:pPr>
            <a:r>
              <a:rPr lang="fr-FR" b="1" dirty="0"/>
              <a:t> </a:t>
            </a:r>
          </a:p>
          <a:p>
            <a:pPr marL="352425" indent="-352425" algn="just">
              <a:lnSpc>
                <a:spcPct val="125000"/>
              </a:lnSpc>
              <a:buFontTx/>
              <a:buChar char="•"/>
            </a:pPr>
            <a:r>
              <a:rPr lang="fr-FR" b="1" dirty="0">
                <a:solidFill>
                  <a:srgbClr val="0000FF"/>
                </a:solidFill>
              </a:rPr>
              <a:t>Les roches chimiques</a:t>
            </a:r>
            <a:r>
              <a:rPr lang="fr-FR" b="1" dirty="0"/>
              <a:t> : issues de la précipitation chimique des éléments dissous dans l'eau: calcaire, sel gemme (halite), gypse…</a:t>
            </a:r>
          </a:p>
          <a:p>
            <a:pPr marL="352425" indent="-352425" algn="just">
              <a:lnSpc>
                <a:spcPct val="125000"/>
              </a:lnSpc>
              <a:buFontTx/>
              <a:buChar char="•"/>
            </a:pPr>
            <a:endParaRPr lang="fr-FR" b="1" dirty="0"/>
          </a:p>
          <a:p>
            <a:pPr marL="352425" indent="-352425" algn="just">
              <a:lnSpc>
                <a:spcPct val="125000"/>
              </a:lnSpc>
              <a:buFontTx/>
              <a:buChar char="•"/>
            </a:pPr>
            <a:r>
              <a:rPr lang="fr-FR" b="1" dirty="0">
                <a:solidFill>
                  <a:srgbClr val="0000FF"/>
                </a:solidFill>
              </a:rPr>
              <a:t>Les roches biochimiques</a:t>
            </a:r>
            <a:r>
              <a:rPr lang="fr-FR" b="1" dirty="0"/>
              <a:t> : provenant de l'activité synthétique des organismes: charbons, phosphate,... </a:t>
            </a:r>
          </a:p>
          <a:p>
            <a:pPr marL="352425" indent="-352425" algn="just">
              <a:lnSpc>
                <a:spcPct val="125000"/>
              </a:lnSpc>
              <a:buFontTx/>
              <a:buChar char="•"/>
            </a:pPr>
            <a:endParaRPr lang="fr-FR"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a:spLocks noChangeArrowheads="1"/>
          </p:cNvSpPr>
          <p:nvPr/>
        </p:nvSpPr>
        <p:spPr bwMode="auto">
          <a:xfrm>
            <a:off x="3078163" y="363538"/>
            <a:ext cx="3201987" cy="430212"/>
          </a:xfrm>
          <a:prstGeom prst="roundRect">
            <a:avLst>
              <a:gd name="adj" fmla="val 16667"/>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round/>
            <a:headEnd/>
            <a:tailEnd/>
          </a:ln>
          <a:effectLst/>
        </p:spPr>
        <p:txBody>
          <a:bodyPr>
            <a:spAutoFit/>
          </a:bodyPr>
          <a:lstStyle/>
          <a:p>
            <a:pPr algn="ctr" eaLnBrk="0" hangingPunct="0"/>
            <a:r>
              <a:rPr lang="fr-FR" sz="2000" b="1"/>
              <a:t>ARGILES</a:t>
            </a:r>
          </a:p>
        </p:txBody>
      </p:sp>
      <p:pic>
        <p:nvPicPr>
          <p:cNvPr id="440323" name="Picture 2" descr="http://www.sols-de-bretagne.fr/index2.php?option=com_datsogallery&amp;func=wmark&amp;mid=36"/>
          <p:cNvPicPr>
            <a:picLocks noChangeAspect="1" noChangeArrowheads="1"/>
          </p:cNvPicPr>
          <p:nvPr/>
        </p:nvPicPr>
        <p:blipFill>
          <a:blip r:embed="rId2"/>
          <a:srcRect/>
          <a:stretch>
            <a:fillRect/>
          </a:stretch>
        </p:blipFill>
        <p:spPr bwMode="auto">
          <a:xfrm>
            <a:off x="6084888" y="836613"/>
            <a:ext cx="2781300" cy="4267200"/>
          </a:xfrm>
          <a:prstGeom prst="rect">
            <a:avLst/>
          </a:prstGeom>
          <a:noFill/>
          <a:ln w="9525">
            <a:noFill/>
            <a:miter lim="800000"/>
            <a:headEnd/>
            <a:tailEnd/>
          </a:ln>
        </p:spPr>
      </p:pic>
      <p:sp>
        <p:nvSpPr>
          <p:cNvPr id="440324" name="ZoneTexte 8"/>
          <p:cNvSpPr txBox="1">
            <a:spLocks noChangeArrowheads="1"/>
          </p:cNvSpPr>
          <p:nvPr/>
        </p:nvSpPr>
        <p:spPr bwMode="auto">
          <a:xfrm>
            <a:off x="468313" y="1196975"/>
            <a:ext cx="5543550" cy="915988"/>
          </a:xfrm>
          <a:prstGeom prst="rect">
            <a:avLst/>
          </a:prstGeom>
          <a:noFill/>
          <a:ln w="9525">
            <a:noFill/>
            <a:miter lim="800000"/>
            <a:headEnd/>
            <a:tailEnd/>
          </a:ln>
        </p:spPr>
        <p:txBody>
          <a:bodyPr>
            <a:spAutoFit/>
          </a:bodyPr>
          <a:lstStyle/>
          <a:p>
            <a:pPr marL="274638" indent="-274638" algn="just">
              <a:buClr>
                <a:srgbClr val="FF3300"/>
              </a:buClr>
              <a:buFont typeface="Wingdings" pitchFamily="2" charset="2"/>
              <a:buChar char="Ø"/>
            </a:pPr>
            <a:r>
              <a:rPr lang="fr-FR"/>
              <a:t> Sont des sols qui comportent généralement des silicates d'aluminium plus ou moins hydratés (SiO</a:t>
            </a:r>
            <a:r>
              <a:rPr lang="fr-FR" baseline="-25000"/>
              <a:t>4</a:t>
            </a:r>
            <a:r>
              <a:rPr lang="fr-FR"/>
              <a:t>, Al</a:t>
            </a:r>
            <a:r>
              <a:rPr lang="fr-FR" baseline="-25000"/>
              <a:t>2</a:t>
            </a:r>
            <a:r>
              <a:rPr lang="fr-FR"/>
              <a:t>(OH)</a:t>
            </a:r>
            <a:r>
              <a:rPr lang="fr-FR" baseline="-25000"/>
              <a:t>6</a:t>
            </a:r>
            <a:r>
              <a:rPr lang="fr-FR"/>
              <a:t>)</a:t>
            </a:r>
          </a:p>
        </p:txBody>
      </p:sp>
      <p:pic>
        <p:nvPicPr>
          <p:cNvPr id="440325" name="Picture 5" descr="secheresse_01"/>
          <p:cNvPicPr>
            <a:picLocks noChangeAspect="1" noChangeArrowheads="1"/>
          </p:cNvPicPr>
          <p:nvPr/>
        </p:nvPicPr>
        <p:blipFill>
          <a:blip r:embed="rId3"/>
          <a:srcRect/>
          <a:stretch>
            <a:fillRect/>
          </a:stretch>
        </p:blipFill>
        <p:spPr bwMode="auto">
          <a:xfrm>
            <a:off x="900113" y="2781300"/>
            <a:ext cx="3384550" cy="253841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a:spLocks noChangeArrowheads="1"/>
          </p:cNvSpPr>
          <p:nvPr/>
        </p:nvSpPr>
        <p:spPr bwMode="auto">
          <a:xfrm>
            <a:off x="2700338" y="404813"/>
            <a:ext cx="3781425" cy="430212"/>
          </a:xfrm>
          <a:prstGeom prst="roundRect">
            <a:avLst>
              <a:gd name="adj" fmla="val 16667"/>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round/>
            <a:headEnd/>
            <a:tailEnd/>
          </a:ln>
          <a:effectLst/>
        </p:spPr>
        <p:txBody>
          <a:bodyPr>
            <a:spAutoFit/>
          </a:bodyPr>
          <a:lstStyle/>
          <a:p>
            <a:pPr algn="ctr" eaLnBrk="0" hangingPunct="0"/>
            <a:r>
              <a:rPr lang="fr-FR" sz="2000" b="1"/>
              <a:t>CALCAIRES ET DOLOMIES</a:t>
            </a:r>
          </a:p>
        </p:txBody>
      </p:sp>
      <p:pic>
        <p:nvPicPr>
          <p:cNvPr id="447491" name="Picture 4" descr="© Alain Ruellan">
            <a:hlinkClick r:id="rId2"/>
          </p:cNvPr>
          <p:cNvPicPr>
            <a:picLocks noChangeAspect="1" noChangeArrowheads="1"/>
          </p:cNvPicPr>
          <p:nvPr/>
        </p:nvPicPr>
        <p:blipFill>
          <a:blip r:embed="rId3"/>
          <a:srcRect/>
          <a:stretch>
            <a:fillRect/>
          </a:stretch>
        </p:blipFill>
        <p:spPr bwMode="auto">
          <a:xfrm>
            <a:off x="4140200" y="1052513"/>
            <a:ext cx="4721225" cy="3143250"/>
          </a:xfrm>
          <a:prstGeom prst="rect">
            <a:avLst/>
          </a:prstGeom>
          <a:noFill/>
          <a:ln w="9525">
            <a:noFill/>
            <a:miter lim="800000"/>
            <a:headEnd/>
            <a:tailEnd/>
          </a:ln>
        </p:spPr>
      </p:pic>
      <p:sp>
        <p:nvSpPr>
          <p:cNvPr id="447492" name="ZoneTexte 9"/>
          <p:cNvSpPr txBox="1">
            <a:spLocks noChangeArrowheads="1"/>
          </p:cNvSpPr>
          <p:nvPr/>
        </p:nvSpPr>
        <p:spPr bwMode="auto">
          <a:xfrm>
            <a:off x="250825" y="1844675"/>
            <a:ext cx="3424238" cy="2563813"/>
          </a:xfrm>
          <a:prstGeom prst="rect">
            <a:avLst/>
          </a:prstGeom>
          <a:noFill/>
          <a:ln w="9525">
            <a:noFill/>
            <a:miter lim="800000"/>
            <a:headEnd/>
            <a:tailEnd/>
          </a:ln>
        </p:spPr>
        <p:txBody>
          <a:bodyPr>
            <a:spAutoFit/>
          </a:bodyPr>
          <a:lstStyle/>
          <a:p>
            <a:pPr marL="182563" indent="-182563" algn="just">
              <a:buClr>
                <a:srgbClr val="FF0000"/>
              </a:buClr>
              <a:buFont typeface="Wingdings" pitchFamily="2" charset="2"/>
              <a:buChar char="ü"/>
            </a:pPr>
            <a:r>
              <a:rPr lang="fr-FR" b="1"/>
              <a:t> Roches très répandues constituées essentiellement de carbonate de calcium (CaCO3)</a:t>
            </a:r>
          </a:p>
          <a:p>
            <a:pPr marL="182563" indent="-182563" algn="just">
              <a:buClr>
                <a:srgbClr val="FF0000"/>
              </a:buClr>
              <a:buFont typeface="Wingdings" pitchFamily="2" charset="2"/>
              <a:buChar char="ü"/>
            </a:pPr>
            <a:endParaRPr lang="fr-FR" b="1"/>
          </a:p>
          <a:p>
            <a:pPr marL="182563" indent="-182563" algn="just">
              <a:buClr>
                <a:srgbClr val="FF0000"/>
              </a:buClr>
              <a:buFont typeface="Wingdings" pitchFamily="2" charset="2"/>
              <a:buNone/>
            </a:pPr>
            <a:endParaRPr lang="fr-FR" b="1"/>
          </a:p>
          <a:p>
            <a:pPr marL="182563" indent="-182563" algn="just">
              <a:buClr>
                <a:srgbClr val="FF0000"/>
              </a:buClr>
              <a:buFont typeface="Wingdings" pitchFamily="2" charset="2"/>
              <a:buChar char="ü"/>
            </a:pPr>
            <a:r>
              <a:rPr lang="fr-FR" b="1"/>
              <a:t> Les dolomies se forment suite à la transformation des calcaires (CaMgCO3)</a:t>
            </a:r>
          </a:p>
        </p:txBody>
      </p:sp>
      <p:pic>
        <p:nvPicPr>
          <p:cNvPr id="447494" name="Picture 6"/>
          <p:cNvPicPr>
            <a:picLocks noChangeAspect="1" noChangeArrowheads="1"/>
          </p:cNvPicPr>
          <p:nvPr/>
        </p:nvPicPr>
        <p:blipFill>
          <a:blip r:embed="rId4"/>
          <a:srcRect/>
          <a:stretch>
            <a:fillRect/>
          </a:stretch>
        </p:blipFill>
        <p:spPr bwMode="auto">
          <a:xfrm>
            <a:off x="4859338" y="4324350"/>
            <a:ext cx="3378200" cy="253365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a:spLocks noChangeArrowheads="1"/>
          </p:cNvSpPr>
          <p:nvPr/>
        </p:nvSpPr>
        <p:spPr bwMode="auto">
          <a:xfrm>
            <a:off x="3078163" y="363538"/>
            <a:ext cx="1709737" cy="430212"/>
          </a:xfrm>
          <a:prstGeom prst="roundRect">
            <a:avLst>
              <a:gd name="adj" fmla="val 16667"/>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round/>
            <a:headEnd/>
            <a:tailEnd/>
          </a:ln>
          <a:effectLst/>
        </p:spPr>
        <p:txBody>
          <a:bodyPr>
            <a:spAutoFit/>
          </a:bodyPr>
          <a:lstStyle/>
          <a:p>
            <a:pPr algn="ctr" eaLnBrk="0" hangingPunct="0"/>
            <a:r>
              <a:rPr lang="fr-FR" sz="2000" b="1"/>
              <a:t>MARNES</a:t>
            </a:r>
          </a:p>
        </p:txBody>
      </p:sp>
      <p:sp>
        <p:nvSpPr>
          <p:cNvPr id="441348" name="ZoneTexte 8"/>
          <p:cNvSpPr txBox="1">
            <a:spLocks noChangeArrowheads="1"/>
          </p:cNvSpPr>
          <p:nvPr/>
        </p:nvSpPr>
        <p:spPr bwMode="auto">
          <a:xfrm>
            <a:off x="1547813" y="1557338"/>
            <a:ext cx="5435600" cy="410882"/>
          </a:xfrm>
          <a:prstGeom prst="rect">
            <a:avLst/>
          </a:prstGeom>
          <a:noFill/>
          <a:ln w="9525">
            <a:noFill/>
            <a:miter lim="800000"/>
            <a:headEnd/>
            <a:tailEnd/>
          </a:ln>
        </p:spPr>
        <p:txBody>
          <a:bodyPr>
            <a:spAutoFit/>
          </a:bodyPr>
          <a:lstStyle/>
          <a:p>
            <a:pPr marL="274638" indent="-274638">
              <a:lnSpc>
                <a:spcPct val="115000"/>
              </a:lnSpc>
              <a:buClr>
                <a:srgbClr val="FF3300"/>
              </a:buClr>
              <a:buFont typeface="Wingdings" pitchFamily="2" charset="2"/>
              <a:buChar char="Ø"/>
            </a:pPr>
            <a:r>
              <a:rPr lang="fr-FR" b="1" dirty="0"/>
              <a:t>Marne = argiles + carbonates (calcaire) </a:t>
            </a:r>
          </a:p>
        </p:txBody>
      </p:sp>
      <p:pic>
        <p:nvPicPr>
          <p:cNvPr id="441349" name="Picture 5"/>
          <p:cNvPicPr>
            <a:picLocks noChangeAspect="1" noChangeArrowheads="1"/>
          </p:cNvPicPr>
          <p:nvPr/>
        </p:nvPicPr>
        <p:blipFill>
          <a:blip r:embed="rId2"/>
          <a:srcRect/>
          <a:stretch>
            <a:fillRect/>
          </a:stretch>
        </p:blipFill>
        <p:spPr bwMode="auto">
          <a:xfrm>
            <a:off x="3203575" y="2565400"/>
            <a:ext cx="4679950" cy="351155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a:spLocks noChangeArrowheads="1"/>
          </p:cNvSpPr>
          <p:nvPr/>
        </p:nvSpPr>
        <p:spPr bwMode="auto">
          <a:xfrm>
            <a:off x="2771775" y="46038"/>
            <a:ext cx="3201988" cy="430212"/>
          </a:xfrm>
          <a:prstGeom prst="roundRect">
            <a:avLst>
              <a:gd name="adj" fmla="val 16667"/>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round/>
            <a:headEnd/>
            <a:tailEnd/>
          </a:ln>
          <a:effectLst/>
        </p:spPr>
        <p:txBody>
          <a:bodyPr>
            <a:spAutoFit/>
          </a:bodyPr>
          <a:lstStyle/>
          <a:p>
            <a:pPr algn="ctr" eaLnBrk="0" hangingPunct="0"/>
            <a:r>
              <a:rPr lang="fr-FR" sz="2000" b="1"/>
              <a:t>SABLES ET GRAVIERS</a:t>
            </a:r>
          </a:p>
        </p:txBody>
      </p:sp>
      <p:sp>
        <p:nvSpPr>
          <p:cNvPr id="442372" name="ZoneTexte 8"/>
          <p:cNvSpPr txBox="1">
            <a:spLocks noChangeArrowheads="1"/>
          </p:cNvSpPr>
          <p:nvPr/>
        </p:nvSpPr>
        <p:spPr bwMode="auto">
          <a:xfrm>
            <a:off x="0" y="1268413"/>
            <a:ext cx="3779838" cy="1739900"/>
          </a:xfrm>
          <a:prstGeom prst="rect">
            <a:avLst/>
          </a:prstGeom>
          <a:noFill/>
          <a:ln w="9525">
            <a:noFill/>
            <a:miter lim="800000"/>
            <a:headEnd/>
            <a:tailEnd/>
          </a:ln>
        </p:spPr>
        <p:txBody>
          <a:bodyPr>
            <a:spAutoFit/>
          </a:bodyPr>
          <a:lstStyle/>
          <a:p>
            <a:pPr marL="365125" indent="-365125">
              <a:buClr>
                <a:srgbClr val="FF0000"/>
              </a:buClr>
              <a:buFont typeface="Wingdings" pitchFamily="2" charset="2"/>
              <a:buChar char="Ø"/>
            </a:pPr>
            <a:r>
              <a:rPr lang="fr-FR" b="1" dirty="0"/>
              <a:t> il s’agit de matériaux pulvérulents</a:t>
            </a:r>
          </a:p>
          <a:p>
            <a:pPr marL="365125" indent="-365125">
              <a:buClr>
                <a:srgbClr val="FF0000"/>
              </a:buClr>
              <a:buFont typeface="Wingdings" pitchFamily="2" charset="2"/>
              <a:buChar char="Ø"/>
            </a:pPr>
            <a:endParaRPr lang="fr-FR" b="1" dirty="0"/>
          </a:p>
          <a:p>
            <a:pPr marL="365125" indent="-365125">
              <a:buClr>
                <a:srgbClr val="FF0000"/>
              </a:buClr>
              <a:buFont typeface="Wingdings" pitchFamily="2" charset="2"/>
              <a:buChar char="Ø"/>
            </a:pPr>
            <a:r>
              <a:rPr lang="fr-FR" b="1" dirty="0"/>
              <a:t> sable de dune, sable de mer, graves de rivière; moraines glaciaires</a:t>
            </a:r>
          </a:p>
        </p:txBody>
      </p:sp>
      <p:pic>
        <p:nvPicPr>
          <p:cNvPr id="442374" name="Picture 6" descr="DSCN3221"/>
          <p:cNvPicPr>
            <a:picLocks noChangeAspect="1" noChangeArrowheads="1"/>
          </p:cNvPicPr>
          <p:nvPr/>
        </p:nvPicPr>
        <p:blipFill>
          <a:blip r:embed="rId2" cstate="print"/>
          <a:srcRect/>
          <a:stretch>
            <a:fillRect/>
          </a:stretch>
        </p:blipFill>
        <p:spPr bwMode="auto">
          <a:xfrm>
            <a:off x="468313" y="4292600"/>
            <a:ext cx="2879725" cy="2160588"/>
          </a:xfrm>
          <a:prstGeom prst="rect">
            <a:avLst/>
          </a:prstGeom>
          <a:noFill/>
        </p:spPr>
      </p:pic>
      <p:pic>
        <p:nvPicPr>
          <p:cNvPr id="442375" name="Picture 7"/>
          <p:cNvPicPr>
            <a:picLocks noChangeAspect="1" noChangeArrowheads="1"/>
          </p:cNvPicPr>
          <p:nvPr/>
        </p:nvPicPr>
        <p:blipFill>
          <a:blip r:embed="rId3"/>
          <a:srcRect/>
          <a:stretch>
            <a:fillRect/>
          </a:stretch>
        </p:blipFill>
        <p:spPr bwMode="auto">
          <a:xfrm>
            <a:off x="5003800" y="4503738"/>
            <a:ext cx="3132138" cy="2354262"/>
          </a:xfrm>
          <a:prstGeom prst="rect">
            <a:avLst/>
          </a:prstGeom>
          <a:noFill/>
          <a:ln w="9525">
            <a:noFill/>
            <a:miter lim="800000"/>
            <a:headEnd/>
            <a:tailEnd/>
          </a:ln>
          <a:effectLst/>
        </p:spPr>
      </p:pic>
      <p:pic>
        <p:nvPicPr>
          <p:cNvPr id="442379" name="Picture 11"/>
          <p:cNvPicPr>
            <a:picLocks noChangeAspect="1" noChangeArrowheads="1"/>
          </p:cNvPicPr>
          <p:nvPr/>
        </p:nvPicPr>
        <p:blipFill>
          <a:blip r:embed="rId4"/>
          <a:srcRect t="10062" r="4259"/>
          <a:stretch>
            <a:fillRect/>
          </a:stretch>
        </p:blipFill>
        <p:spPr bwMode="auto">
          <a:xfrm>
            <a:off x="3851275" y="549275"/>
            <a:ext cx="4837113" cy="38481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à coins arrondis 7"/>
          <p:cNvSpPr>
            <a:spLocks noChangeArrowheads="1"/>
          </p:cNvSpPr>
          <p:nvPr/>
        </p:nvSpPr>
        <p:spPr bwMode="auto">
          <a:xfrm>
            <a:off x="2268538" y="333375"/>
            <a:ext cx="3201987" cy="430213"/>
          </a:xfrm>
          <a:prstGeom prst="roundRect">
            <a:avLst>
              <a:gd name="adj" fmla="val 16667"/>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round/>
            <a:headEnd/>
            <a:tailEnd/>
          </a:ln>
          <a:effectLst/>
        </p:spPr>
        <p:txBody>
          <a:bodyPr>
            <a:spAutoFit/>
          </a:bodyPr>
          <a:lstStyle/>
          <a:p>
            <a:pPr algn="ctr" eaLnBrk="0" hangingPunct="0"/>
            <a:r>
              <a:rPr lang="fr-FR" sz="2000" b="1"/>
              <a:t>CONGLOMERATS</a:t>
            </a:r>
          </a:p>
        </p:txBody>
      </p:sp>
      <p:sp>
        <p:nvSpPr>
          <p:cNvPr id="444421" name="ZoneTexte 9"/>
          <p:cNvSpPr txBox="1">
            <a:spLocks noChangeArrowheads="1"/>
          </p:cNvSpPr>
          <p:nvPr/>
        </p:nvSpPr>
        <p:spPr bwMode="auto">
          <a:xfrm>
            <a:off x="539750" y="1196975"/>
            <a:ext cx="3565525" cy="1190625"/>
          </a:xfrm>
          <a:prstGeom prst="rect">
            <a:avLst/>
          </a:prstGeom>
          <a:noFill/>
          <a:ln w="9525">
            <a:noFill/>
            <a:miter lim="800000"/>
            <a:headEnd/>
            <a:tailEnd/>
          </a:ln>
        </p:spPr>
        <p:txBody>
          <a:bodyPr>
            <a:spAutoFit/>
          </a:bodyPr>
          <a:lstStyle/>
          <a:p>
            <a:pPr marL="266700" indent="-266700" algn="just">
              <a:buClr>
                <a:srgbClr val="FF0000"/>
              </a:buClr>
              <a:buFont typeface="Wingdings" pitchFamily="2" charset="2"/>
              <a:buChar char="ü"/>
            </a:pPr>
            <a:r>
              <a:rPr lang="fr-FR" b="1"/>
              <a:t>il s’agit d’un béton naturel</a:t>
            </a:r>
          </a:p>
          <a:p>
            <a:pPr marL="266700" indent="-266700" algn="just">
              <a:buClr>
                <a:srgbClr val="FF0000"/>
              </a:buClr>
              <a:buFont typeface="Wingdings" pitchFamily="2" charset="2"/>
              <a:buChar char="ü"/>
            </a:pPr>
            <a:endParaRPr lang="fr-FR" b="1"/>
          </a:p>
          <a:p>
            <a:pPr marL="266700" indent="-266700" algn="just">
              <a:buClr>
                <a:srgbClr val="FF0000"/>
              </a:buClr>
              <a:buFont typeface="Wingdings" pitchFamily="2" charset="2"/>
              <a:buChar char="ü"/>
            </a:pPr>
            <a:r>
              <a:rPr lang="fr-FR" b="1"/>
              <a:t>présence d’une matrice qui lie les gros éléments</a:t>
            </a:r>
          </a:p>
        </p:txBody>
      </p:sp>
      <p:pic>
        <p:nvPicPr>
          <p:cNvPr id="444425" name="Picture 9"/>
          <p:cNvPicPr>
            <a:picLocks noChangeAspect="1" noChangeArrowheads="1"/>
          </p:cNvPicPr>
          <p:nvPr/>
        </p:nvPicPr>
        <p:blipFill>
          <a:blip r:embed="rId2"/>
          <a:srcRect/>
          <a:stretch>
            <a:fillRect/>
          </a:stretch>
        </p:blipFill>
        <p:spPr bwMode="auto">
          <a:xfrm>
            <a:off x="684213" y="3429000"/>
            <a:ext cx="3168650" cy="2376488"/>
          </a:xfrm>
          <a:prstGeom prst="rect">
            <a:avLst/>
          </a:prstGeom>
          <a:noFill/>
          <a:ln w="9525">
            <a:noFill/>
            <a:miter lim="800000"/>
            <a:headEnd/>
            <a:tailEnd/>
          </a:ln>
          <a:effectLst/>
        </p:spPr>
      </p:pic>
      <p:pic>
        <p:nvPicPr>
          <p:cNvPr id="444426" name="Picture 10"/>
          <p:cNvPicPr>
            <a:picLocks noChangeAspect="1" noChangeArrowheads="1"/>
          </p:cNvPicPr>
          <p:nvPr/>
        </p:nvPicPr>
        <p:blipFill>
          <a:blip r:embed="rId3"/>
          <a:srcRect b="12779"/>
          <a:stretch>
            <a:fillRect/>
          </a:stretch>
        </p:blipFill>
        <p:spPr bwMode="auto">
          <a:xfrm>
            <a:off x="4427538" y="4508500"/>
            <a:ext cx="2736850" cy="2033588"/>
          </a:xfrm>
          <a:prstGeom prst="rect">
            <a:avLst/>
          </a:prstGeom>
          <a:noFill/>
          <a:ln w="9525">
            <a:noFill/>
            <a:miter lim="800000"/>
            <a:headEnd/>
            <a:tailEnd/>
          </a:ln>
          <a:effectLst/>
        </p:spPr>
      </p:pic>
      <p:pic>
        <p:nvPicPr>
          <p:cNvPr id="444427" name="Picture 11" descr="conglomérat3"/>
          <p:cNvPicPr>
            <a:picLocks noChangeAspect="1" noChangeArrowheads="1"/>
          </p:cNvPicPr>
          <p:nvPr/>
        </p:nvPicPr>
        <p:blipFill>
          <a:blip r:embed="rId4"/>
          <a:srcRect/>
          <a:stretch>
            <a:fillRect/>
          </a:stretch>
        </p:blipFill>
        <p:spPr bwMode="auto">
          <a:xfrm>
            <a:off x="5565775" y="0"/>
            <a:ext cx="3221038" cy="42926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a:spLocks noChangeArrowheads="1"/>
          </p:cNvSpPr>
          <p:nvPr/>
        </p:nvSpPr>
        <p:spPr bwMode="auto">
          <a:xfrm>
            <a:off x="3078163" y="649288"/>
            <a:ext cx="1422400" cy="430212"/>
          </a:xfrm>
          <a:prstGeom prst="roundRect">
            <a:avLst>
              <a:gd name="adj" fmla="val 16667"/>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round/>
            <a:headEnd/>
            <a:tailEnd/>
          </a:ln>
          <a:effectLst/>
        </p:spPr>
        <p:txBody>
          <a:bodyPr>
            <a:spAutoFit/>
          </a:bodyPr>
          <a:lstStyle/>
          <a:p>
            <a:pPr algn="ctr" eaLnBrk="0" hangingPunct="0"/>
            <a:r>
              <a:rPr lang="fr-FR" sz="2000" b="1"/>
              <a:t>GRES</a:t>
            </a:r>
          </a:p>
        </p:txBody>
      </p:sp>
      <p:pic>
        <p:nvPicPr>
          <p:cNvPr id="445443" name="Picture 4" descr="zoom">
            <a:hlinkClick r:id="rId2"/>
          </p:cNvPr>
          <p:cNvPicPr>
            <a:picLocks noChangeAspect="1" noChangeArrowheads="1"/>
          </p:cNvPicPr>
          <p:nvPr/>
        </p:nvPicPr>
        <p:blipFill>
          <a:blip r:embed="rId3"/>
          <a:srcRect/>
          <a:stretch>
            <a:fillRect/>
          </a:stretch>
        </p:blipFill>
        <p:spPr bwMode="auto">
          <a:xfrm>
            <a:off x="5148263" y="692150"/>
            <a:ext cx="3514725" cy="2990850"/>
          </a:xfrm>
          <a:prstGeom prst="rect">
            <a:avLst/>
          </a:prstGeom>
          <a:noFill/>
          <a:ln w="9525">
            <a:noFill/>
            <a:miter lim="800000"/>
            <a:headEnd/>
            <a:tailEnd/>
          </a:ln>
        </p:spPr>
      </p:pic>
      <p:sp>
        <p:nvSpPr>
          <p:cNvPr id="445444" name="ZoneTexte 9"/>
          <p:cNvSpPr txBox="1">
            <a:spLocks noChangeArrowheads="1"/>
          </p:cNvSpPr>
          <p:nvPr/>
        </p:nvSpPr>
        <p:spPr bwMode="auto">
          <a:xfrm>
            <a:off x="323850" y="2478088"/>
            <a:ext cx="4359275" cy="1082675"/>
          </a:xfrm>
          <a:prstGeom prst="rect">
            <a:avLst/>
          </a:prstGeom>
          <a:noFill/>
          <a:ln w="9525">
            <a:noFill/>
            <a:miter lim="800000"/>
            <a:headEnd/>
            <a:tailEnd/>
          </a:ln>
        </p:spPr>
        <p:txBody>
          <a:bodyPr>
            <a:spAutoFit/>
          </a:bodyPr>
          <a:lstStyle/>
          <a:p>
            <a:pPr marL="182563" indent="-182563" algn="just">
              <a:lnSpc>
                <a:spcPct val="120000"/>
              </a:lnSpc>
              <a:buClr>
                <a:srgbClr val="FF0000"/>
              </a:buClr>
              <a:buFont typeface="Wingdings" pitchFamily="2" charset="2"/>
              <a:buChar char="ü"/>
            </a:pPr>
            <a:r>
              <a:rPr lang="fr-FR" b="1"/>
              <a:t> Roche formée par cimentation d’un sable</a:t>
            </a:r>
          </a:p>
          <a:p>
            <a:pPr marL="182563" indent="-182563" algn="just">
              <a:lnSpc>
                <a:spcPct val="120000"/>
              </a:lnSpc>
              <a:buFont typeface="Wingdings" pitchFamily="2" charset="2"/>
              <a:buChar char="ü"/>
            </a:pPr>
            <a:endParaRPr lang="fr-FR" b="1"/>
          </a:p>
        </p:txBody>
      </p:sp>
      <p:pic>
        <p:nvPicPr>
          <p:cNvPr id="445445" name="Picture 5"/>
          <p:cNvPicPr>
            <a:picLocks noChangeAspect="1" noChangeArrowheads="1"/>
          </p:cNvPicPr>
          <p:nvPr/>
        </p:nvPicPr>
        <p:blipFill>
          <a:blip r:embed="rId4"/>
          <a:srcRect l="16200" t="19800" r="18900" b="10800"/>
          <a:stretch>
            <a:fillRect/>
          </a:stretch>
        </p:blipFill>
        <p:spPr bwMode="auto">
          <a:xfrm>
            <a:off x="1835150" y="3789363"/>
            <a:ext cx="3122613" cy="2505075"/>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8" name="Picture 2" descr="apatite"/>
          <p:cNvPicPr>
            <a:picLocks noChangeAspect="1" noChangeArrowheads="1"/>
          </p:cNvPicPr>
          <p:nvPr/>
        </p:nvPicPr>
        <p:blipFill>
          <a:blip r:embed="rId2"/>
          <a:srcRect t="13498" b="14174"/>
          <a:stretch>
            <a:fillRect/>
          </a:stretch>
        </p:blipFill>
        <p:spPr bwMode="auto">
          <a:xfrm>
            <a:off x="6300788" y="1125538"/>
            <a:ext cx="2843212" cy="2117725"/>
          </a:xfrm>
          <a:prstGeom prst="rect">
            <a:avLst/>
          </a:prstGeom>
          <a:noFill/>
          <a:ln w="9525">
            <a:noFill/>
            <a:miter lim="800000"/>
            <a:headEnd/>
            <a:tailEnd/>
          </a:ln>
        </p:spPr>
      </p:pic>
      <p:sp>
        <p:nvSpPr>
          <p:cNvPr id="8" name="Rectangle à coins arrondis 7"/>
          <p:cNvSpPr>
            <a:spLocks noChangeArrowheads="1"/>
          </p:cNvSpPr>
          <p:nvPr/>
        </p:nvSpPr>
        <p:spPr bwMode="auto">
          <a:xfrm>
            <a:off x="2987675" y="188913"/>
            <a:ext cx="3201988" cy="430212"/>
          </a:xfrm>
          <a:prstGeom prst="roundRect">
            <a:avLst>
              <a:gd name="adj" fmla="val 16667"/>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round/>
            <a:headEnd/>
            <a:tailEnd/>
          </a:ln>
          <a:effectLst/>
        </p:spPr>
        <p:txBody>
          <a:bodyPr>
            <a:spAutoFit/>
          </a:bodyPr>
          <a:lstStyle/>
          <a:p>
            <a:pPr algn="ctr" eaLnBrk="0" hangingPunct="0"/>
            <a:r>
              <a:rPr lang="fr-FR" sz="2000" b="1"/>
              <a:t>ANHYDRITE et GYPSE</a:t>
            </a:r>
          </a:p>
        </p:txBody>
      </p:sp>
      <p:sp>
        <p:nvSpPr>
          <p:cNvPr id="449540" name="ZoneTexte 8"/>
          <p:cNvSpPr txBox="1">
            <a:spLocks noChangeArrowheads="1"/>
          </p:cNvSpPr>
          <p:nvPr/>
        </p:nvSpPr>
        <p:spPr bwMode="auto">
          <a:xfrm>
            <a:off x="323850" y="1484313"/>
            <a:ext cx="5508625" cy="1355725"/>
          </a:xfrm>
          <a:prstGeom prst="rect">
            <a:avLst/>
          </a:prstGeom>
          <a:noFill/>
          <a:ln w="9525">
            <a:noFill/>
            <a:miter lim="800000"/>
            <a:headEnd/>
            <a:tailEnd/>
          </a:ln>
        </p:spPr>
        <p:txBody>
          <a:bodyPr>
            <a:spAutoFit/>
          </a:bodyPr>
          <a:lstStyle/>
          <a:p>
            <a:pPr marL="266700" indent="-266700" algn="just">
              <a:lnSpc>
                <a:spcPct val="115000"/>
              </a:lnSpc>
              <a:buClr>
                <a:srgbClr val="FF0000"/>
              </a:buClr>
              <a:buFont typeface="Wingdings" pitchFamily="2" charset="2"/>
              <a:buChar char="ü"/>
            </a:pPr>
            <a:r>
              <a:rPr lang="fr-FR" b="1"/>
              <a:t> Anhydrite: roche dure (CaSO4)</a:t>
            </a:r>
            <a:r>
              <a:rPr lang="fr-FR"/>
              <a:t> </a:t>
            </a:r>
            <a:r>
              <a:rPr lang="fr-FR" b="1"/>
              <a:t>mais qui a la propriété de s’hydrater en présence d’eau pour se transformer en gypse (CaSO4, H2O).</a:t>
            </a:r>
          </a:p>
          <a:p>
            <a:pPr marL="266700" indent="-266700" algn="just">
              <a:lnSpc>
                <a:spcPct val="115000"/>
              </a:lnSpc>
              <a:buClr>
                <a:srgbClr val="FF0000"/>
              </a:buClr>
              <a:buFont typeface="Wingdings" pitchFamily="2" charset="2"/>
              <a:buChar char="ü"/>
            </a:pPr>
            <a:endParaRPr lang="fr-FR" b="1"/>
          </a:p>
        </p:txBody>
      </p:sp>
      <p:sp>
        <p:nvSpPr>
          <p:cNvPr id="449541" name="ZoneTexte 8"/>
          <p:cNvSpPr txBox="1">
            <a:spLocks noChangeArrowheads="1"/>
          </p:cNvSpPr>
          <p:nvPr/>
        </p:nvSpPr>
        <p:spPr bwMode="auto">
          <a:xfrm>
            <a:off x="4500563" y="5013325"/>
            <a:ext cx="4287837" cy="915988"/>
          </a:xfrm>
          <a:prstGeom prst="rect">
            <a:avLst/>
          </a:prstGeom>
          <a:noFill/>
          <a:ln w="9525">
            <a:noFill/>
            <a:miter lim="800000"/>
            <a:headEnd/>
            <a:tailEnd/>
          </a:ln>
        </p:spPr>
        <p:txBody>
          <a:bodyPr>
            <a:spAutoFit/>
          </a:bodyPr>
          <a:lstStyle/>
          <a:p>
            <a:pPr marL="266700" indent="-266700">
              <a:buClr>
                <a:srgbClr val="FF0000"/>
              </a:buClr>
              <a:buFont typeface="Wingdings" pitchFamily="2" charset="2"/>
              <a:buChar char="ü"/>
            </a:pPr>
            <a:r>
              <a:rPr lang="fr-FR" b="1"/>
              <a:t>Roche évaporitique (CaSO</a:t>
            </a:r>
            <a:r>
              <a:rPr lang="fr-FR" b="1" baseline="-25000"/>
              <a:t>4</a:t>
            </a:r>
            <a:r>
              <a:rPr lang="fr-FR" b="1"/>
              <a:t>, H</a:t>
            </a:r>
            <a:r>
              <a:rPr lang="fr-FR" b="1" baseline="-25000"/>
              <a:t>2</a:t>
            </a:r>
            <a:r>
              <a:rPr lang="fr-FR" b="1"/>
              <a:t>O)</a:t>
            </a:r>
          </a:p>
          <a:p>
            <a:pPr marL="266700" indent="-266700">
              <a:buClr>
                <a:srgbClr val="FF0000"/>
              </a:buClr>
              <a:buFont typeface="Wingdings" pitchFamily="2" charset="2"/>
              <a:buChar char="ü"/>
            </a:pPr>
            <a:endParaRPr lang="fr-FR" b="1"/>
          </a:p>
          <a:p>
            <a:pPr marL="266700" indent="-266700">
              <a:buClr>
                <a:srgbClr val="FF0000"/>
              </a:buClr>
              <a:buFont typeface="Wingdings" pitchFamily="2" charset="2"/>
              <a:buChar char="ü"/>
            </a:pPr>
            <a:r>
              <a:rPr lang="fr-FR" b="1"/>
              <a:t>Elle est soluble dans l’eau</a:t>
            </a:r>
          </a:p>
        </p:txBody>
      </p:sp>
      <p:pic>
        <p:nvPicPr>
          <p:cNvPr id="449542" name="Picture 2" descr="zoom">
            <a:hlinkClick r:id="rId3"/>
          </p:cNvPr>
          <p:cNvPicPr>
            <a:picLocks noChangeAspect="1" noChangeArrowheads="1"/>
          </p:cNvPicPr>
          <p:nvPr/>
        </p:nvPicPr>
        <p:blipFill>
          <a:blip r:embed="rId4"/>
          <a:srcRect/>
          <a:stretch>
            <a:fillRect/>
          </a:stretch>
        </p:blipFill>
        <p:spPr bwMode="auto">
          <a:xfrm>
            <a:off x="539750" y="4581525"/>
            <a:ext cx="3457575" cy="198437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FBC8956-09C2-4993-B4CB-6453B4F13713}"/>
              </a:ext>
            </a:extLst>
          </p:cNvPr>
          <p:cNvSpPr/>
          <p:nvPr/>
        </p:nvSpPr>
        <p:spPr>
          <a:xfrm>
            <a:off x="575556" y="764704"/>
            <a:ext cx="7992888" cy="646331"/>
          </a:xfrm>
          <a:prstGeom prst="rect">
            <a:avLst/>
          </a:prstGeom>
        </p:spPr>
        <p:txBody>
          <a:bodyPr wrap="square">
            <a:spAutoFit/>
          </a:bodyPr>
          <a:lstStyle/>
          <a:p>
            <a:pPr algn="just"/>
            <a:r>
              <a:rPr lang="fr-FR" b="1" dirty="0">
                <a:solidFill>
                  <a:srgbClr val="000000"/>
                </a:solidFill>
                <a:latin typeface="Times New Roman" panose="02020603050405020304" pitchFamily="18" charset="0"/>
              </a:rPr>
              <a:t>Trois grands types de roches forment la croûte terrestre. Ces trois grands types, ainsi que les processus qui conduisent à leur formation selon un cycle continu</a:t>
            </a:r>
            <a:endParaRPr lang="fr-MA" b="1" dirty="0"/>
          </a:p>
        </p:txBody>
      </p:sp>
      <p:sp>
        <p:nvSpPr>
          <p:cNvPr id="5" name="Rectangle 10">
            <a:extLst>
              <a:ext uri="{FF2B5EF4-FFF2-40B4-BE49-F238E27FC236}">
                <a16:creationId xmlns:a16="http://schemas.microsoft.com/office/drawing/2014/main" xmlns="" id="{1EFD3CBB-159B-476C-8465-2C104D428FEE}"/>
              </a:ext>
            </a:extLst>
          </p:cNvPr>
          <p:cNvSpPr>
            <a:spLocks noChangeArrowheads="1"/>
          </p:cNvSpPr>
          <p:nvPr/>
        </p:nvSpPr>
        <p:spPr bwMode="auto">
          <a:xfrm>
            <a:off x="0" y="0"/>
            <a:ext cx="9144000" cy="457200"/>
          </a:xfrm>
          <a:prstGeom prst="rect">
            <a:avLst/>
          </a:prstGeom>
          <a:gradFill rotWithShape="0">
            <a:gsLst>
              <a:gs pos="0">
                <a:srgbClr val="44A9A9"/>
              </a:gs>
              <a:gs pos="50000">
                <a:srgbClr val="66FFFF"/>
              </a:gs>
              <a:gs pos="100000">
                <a:srgbClr val="44A9A9"/>
              </a:gs>
            </a:gsLst>
            <a:lin ang="5400000" scaled="1"/>
          </a:gradFill>
          <a:ln w="9525" algn="ctr">
            <a:noFill/>
            <a:miter lim="800000"/>
            <a:headEnd/>
            <a:tailEnd/>
          </a:ln>
        </p:spPr>
        <p:txBody>
          <a:bodyPr>
            <a:spAutoFit/>
          </a:bodyPr>
          <a:lstStyle/>
          <a:p>
            <a:pPr algn="ctr" eaLnBrk="0" hangingPunct="0"/>
            <a:r>
              <a:rPr lang="fr-FR" sz="2400" b="1" dirty="0"/>
              <a:t>1. Introduction</a:t>
            </a:r>
          </a:p>
        </p:txBody>
      </p:sp>
      <p:pic>
        <p:nvPicPr>
          <p:cNvPr id="6" name="Picture 5">
            <a:extLst>
              <a:ext uri="{FF2B5EF4-FFF2-40B4-BE49-F238E27FC236}">
                <a16:creationId xmlns:a16="http://schemas.microsoft.com/office/drawing/2014/main" xmlns="" id="{8BE72C73-7367-49B5-9034-4EEC90D18266}"/>
              </a:ext>
            </a:extLst>
          </p:cNvPr>
          <p:cNvPicPr>
            <a:picLocks noChangeAspect="1"/>
          </p:cNvPicPr>
          <p:nvPr/>
        </p:nvPicPr>
        <p:blipFill>
          <a:blip r:embed="rId2"/>
          <a:stretch>
            <a:fillRect/>
          </a:stretch>
        </p:blipFill>
        <p:spPr>
          <a:xfrm>
            <a:off x="1187624" y="1772816"/>
            <a:ext cx="6624736" cy="4911234"/>
          </a:xfrm>
          <a:prstGeom prst="rect">
            <a:avLst/>
          </a:prstGeom>
        </p:spPr>
      </p:pic>
    </p:spTree>
    <p:extLst>
      <p:ext uri="{BB962C8B-B14F-4D97-AF65-F5344CB8AC3E}">
        <p14:creationId xmlns:p14="http://schemas.microsoft.com/office/powerpoint/2010/main" val="2495882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Text Box 2"/>
          <p:cNvSpPr txBox="1">
            <a:spLocks noChangeArrowheads="1"/>
          </p:cNvSpPr>
          <p:nvPr/>
        </p:nvSpPr>
        <p:spPr bwMode="auto">
          <a:xfrm>
            <a:off x="0" y="0"/>
            <a:ext cx="9144000" cy="457200"/>
          </a:xfrm>
          <a:prstGeom prst="rect">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miter lim="800000"/>
            <a:headEnd/>
            <a:tailEnd/>
          </a:ln>
          <a:effectLst/>
        </p:spPr>
        <p:txBody>
          <a:bodyPr>
            <a:spAutoFit/>
          </a:bodyPr>
          <a:lstStyle/>
          <a:p>
            <a:pPr algn="ctr" eaLnBrk="0" hangingPunct="0"/>
            <a:r>
              <a:rPr lang="fr-FR" sz="2400" b="1" dirty="0"/>
              <a:t>2.3. Roches métamorphiques</a:t>
            </a:r>
          </a:p>
        </p:txBody>
      </p:sp>
      <p:sp>
        <p:nvSpPr>
          <p:cNvPr id="428035" name="Rectangle 3"/>
          <p:cNvSpPr>
            <a:spLocks noChangeArrowheads="1"/>
          </p:cNvSpPr>
          <p:nvPr/>
        </p:nvSpPr>
        <p:spPr bwMode="auto">
          <a:xfrm>
            <a:off x="468313" y="647700"/>
            <a:ext cx="8135937" cy="2492375"/>
          </a:xfrm>
          <a:prstGeom prst="rect">
            <a:avLst/>
          </a:prstGeom>
          <a:noFill/>
          <a:ln w="9525">
            <a:noFill/>
            <a:miter lim="800000"/>
            <a:headEnd/>
            <a:tailEnd/>
          </a:ln>
          <a:effectLst/>
        </p:spPr>
        <p:txBody>
          <a:bodyPr anchor="ctr">
            <a:spAutoFit/>
          </a:bodyPr>
          <a:lstStyle/>
          <a:p>
            <a:pPr algn="just">
              <a:lnSpc>
                <a:spcPct val="125000"/>
              </a:lnSpc>
            </a:pPr>
            <a:r>
              <a:rPr lang="fr-FR" b="1" dirty="0"/>
              <a:t>Les roches métamorphiques sont issues de la transformation de roches préexistantes (ignées ou sédimentaires) sous l'effet de température et de pressions élevées (grandes profondeurs). </a:t>
            </a:r>
          </a:p>
          <a:p>
            <a:pPr algn="just">
              <a:lnSpc>
                <a:spcPct val="125000"/>
              </a:lnSpc>
            </a:pPr>
            <a:endParaRPr lang="fr-FR" b="1" dirty="0"/>
          </a:p>
          <a:p>
            <a:pPr algn="just">
              <a:lnSpc>
                <a:spcPct val="125000"/>
              </a:lnSpc>
            </a:pPr>
            <a:r>
              <a:rPr lang="fr-FR" b="1" dirty="0"/>
              <a:t>Deux grands types de métamorphisme produisent la majorité des roches métamorphiques : le </a:t>
            </a:r>
            <a:r>
              <a:rPr lang="fr-FR" b="1" dirty="0">
                <a:solidFill>
                  <a:srgbClr val="0000FF"/>
                </a:solidFill>
              </a:rPr>
              <a:t>métamorphisme de contact</a:t>
            </a:r>
            <a:r>
              <a:rPr lang="fr-FR" b="1" dirty="0"/>
              <a:t> et le </a:t>
            </a:r>
            <a:r>
              <a:rPr lang="fr-FR" b="1" dirty="0">
                <a:solidFill>
                  <a:srgbClr val="0000FF"/>
                </a:solidFill>
              </a:rPr>
              <a:t>métamorphisme régional</a:t>
            </a:r>
            <a:r>
              <a:rPr lang="fr-FR" b="1" dirty="0"/>
              <a:t>. </a:t>
            </a:r>
          </a:p>
        </p:txBody>
      </p:sp>
      <p:pic>
        <p:nvPicPr>
          <p:cNvPr id="428037" name="Picture 5"/>
          <p:cNvPicPr>
            <a:picLocks noChangeAspect="1" noChangeArrowheads="1"/>
          </p:cNvPicPr>
          <p:nvPr/>
        </p:nvPicPr>
        <p:blipFill>
          <a:blip r:embed="rId2"/>
          <a:srcRect l="1302" t="1819" r="1302"/>
          <a:stretch>
            <a:fillRect/>
          </a:stretch>
        </p:blipFill>
        <p:spPr bwMode="auto">
          <a:xfrm>
            <a:off x="2195513" y="3438525"/>
            <a:ext cx="4737100" cy="3419475"/>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9" name="Picture 3" descr="Fig 1"/>
          <p:cNvPicPr>
            <a:picLocks noChangeAspect="1" noChangeArrowheads="1"/>
          </p:cNvPicPr>
          <p:nvPr/>
        </p:nvPicPr>
        <p:blipFill>
          <a:blip r:embed="rId2"/>
          <a:srcRect l="7349" r="28871" b="11758"/>
          <a:stretch>
            <a:fillRect/>
          </a:stretch>
        </p:blipFill>
        <p:spPr bwMode="auto">
          <a:xfrm>
            <a:off x="2124075" y="2060575"/>
            <a:ext cx="4321175" cy="3240088"/>
          </a:xfrm>
          <a:prstGeom prst="rect">
            <a:avLst/>
          </a:prstGeom>
          <a:noFill/>
          <a:ln w="9525">
            <a:noFill/>
            <a:miter lim="800000"/>
            <a:headEnd/>
            <a:tailEnd/>
          </a:ln>
        </p:spPr>
      </p:pic>
      <p:sp>
        <p:nvSpPr>
          <p:cNvPr id="500740" name="Rectangle 4"/>
          <p:cNvSpPr>
            <a:spLocks noChangeArrowheads="1"/>
          </p:cNvSpPr>
          <p:nvPr/>
        </p:nvSpPr>
        <p:spPr bwMode="auto">
          <a:xfrm>
            <a:off x="611188" y="5894388"/>
            <a:ext cx="8280400" cy="825500"/>
          </a:xfrm>
          <a:prstGeom prst="rect">
            <a:avLst/>
          </a:prstGeom>
          <a:noFill/>
          <a:ln w="9525">
            <a:noFill/>
            <a:miter lim="800000"/>
            <a:headEnd/>
            <a:tailEnd/>
          </a:ln>
          <a:effectLst/>
        </p:spPr>
        <p:txBody>
          <a:bodyPr anchor="ctr">
            <a:spAutoFit/>
          </a:bodyPr>
          <a:lstStyle/>
          <a:p>
            <a:pPr indent="449263" algn="just"/>
            <a:endParaRPr kumimoji="1" lang="fr-FR" sz="1600" b="1" i="1"/>
          </a:p>
          <a:p>
            <a:pPr indent="449263" algn="just"/>
            <a:r>
              <a:rPr kumimoji="1" lang="fr-FR" sz="1600" i="1"/>
              <a:t>G.G. : cette limite correspondrait à un gradient géothermique de  6°C/km, valeur exceptionnelle la plus basse connue.</a:t>
            </a:r>
          </a:p>
        </p:txBody>
      </p:sp>
      <p:sp>
        <p:nvSpPr>
          <p:cNvPr id="500741" name="Rectangle 5"/>
          <p:cNvSpPr>
            <a:spLocks noChangeArrowheads="1"/>
          </p:cNvSpPr>
          <p:nvPr/>
        </p:nvSpPr>
        <p:spPr bwMode="auto">
          <a:xfrm>
            <a:off x="323850" y="1125538"/>
            <a:ext cx="8496300" cy="915987"/>
          </a:xfrm>
          <a:prstGeom prst="rect">
            <a:avLst/>
          </a:prstGeom>
          <a:noFill/>
          <a:ln w="9525">
            <a:noFill/>
            <a:miter lim="800000"/>
            <a:headEnd/>
            <a:tailEnd/>
          </a:ln>
          <a:effectLst/>
        </p:spPr>
        <p:txBody>
          <a:bodyPr anchor="ctr">
            <a:spAutoFit/>
          </a:bodyPr>
          <a:lstStyle/>
          <a:p>
            <a:pPr algn="just"/>
            <a:r>
              <a:rPr kumimoji="1" lang="fr-FR" b="1"/>
              <a:t>C’est l’ensemble des transformations minéralogiques et structurales subit par une roche, à l’état solide, suite à l’augmentation de la pression et de la température.</a:t>
            </a:r>
          </a:p>
        </p:txBody>
      </p:sp>
      <p:pic>
        <p:nvPicPr>
          <p:cNvPr id="500744" name="Picture 8"/>
          <p:cNvPicPr>
            <a:picLocks noChangeAspect="1" noChangeArrowheads="1"/>
          </p:cNvPicPr>
          <p:nvPr/>
        </p:nvPicPr>
        <p:blipFill>
          <a:blip r:embed="rId3"/>
          <a:srcRect/>
          <a:stretch>
            <a:fillRect/>
          </a:stretch>
        </p:blipFill>
        <p:spPr bwMode="auto">
          <a:xfrm>
            <a:off x="106363" y="2349500"/>
            <a:ext cx="8929687" cy="3005138"/>
          </a:xfrm>
          <a:prstGeom prst="rect">
            <a:avLst/>
          </a:prstGeom>
          <a:noFill/>
          <a:ln w="9525">
            <a:noFill/>
            <a:miter lim="800000"/>
            <a:headEnd/>
            <a:tailEnd/>
          </a:ln>
          <a:effectLst/>
        </p:spPr>
      </p:pic>
      <p:sp>
        <p:nvSpPr>
          <p:cNvPr id="8" name="Text Box 2"/>
          <p:cNvSpPr txBox="1">
            <a:spLocks noChangeArrowheads="1"/>
          </p:cNvSpPr>
          <p:nvPr/>
        </p:nvSpPr>
        <p:spPr bwMode="auto">
          <a:xfrm>
            <a:off x="0" y="0"/>
            <a:ext cx="9144000" cy="457200"/>
          </a:xfrm>
          <a:prstGeom prst="rect">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miter lim="800000"/>
            <a:headEnd/>
            <a:tailEnd/>
          </a:ln>
          <a:effectLst/>
        </p:spPr>
        <p:txBody>
          <a:bodyPr>
            <a:spAutoFit/>
          </a:bodyPr>
          <a:lstStyle/>
          <a:p>
            <a:pPr algn="ctr" eaLnBrk="0" hangingPunct="0"/>
            <a:r>
              <a:rPr lang="fr-FR" sz="2400" b="1" dirty="0"/>
              <a:t>2.3. Roches métamorphiques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00744"/>
                                        </p:tgtEl>
                                        <p:attrNameLst>
                                          <p:attrName>style.visibility</p:attrName>
                                        </p:attrNameLst>
                                      </p:cBhvr>
                                      <p:to>
                                        <p:strVal val="visible"/>
                                      </p:to>
                                    </p:set>
                                    <p:anim calcmode="lin" valueType="num">
                                      <p:cBhvr>
                                        <p:cTn id="7" dur="500" fill="hold"/>
                                        <p:tgtEl>
                                          <p:spTgt spid="500744"/>
                                        </p:tgtEl>
                                        <p:attrNameLst>
                                          <p:attrName>ppt_w</p:attrName>
                                        </p:attrNameLst>
                                      </p:cBhvr>
                                      <p:tavLst>
                                        <p:tav tm="0">
                                          <p:val>
                                            <p:fltVal val="0"/>
                                          </p:val>
                                        </p:tav>
                                        <p:tav tm="100000">
                                          <p:val>
                                            <p:strVal val="#ppt_w"/>
                                          </p:val>
                                        </p:tav>
                                      </p:tavLst>
                                    </p:anim>
                                    <p:anim calcmode="lin" valueType="num">
                                      <p:cBhvr>
                                        <p:cTn id="8" dur="500" fill="hold"/>
                                        <p:tgtEl>
                                          <p:spTgt spid="500744"/>
                                        </p:tgtEl>
                                        <p:attrNameLst>
                                          <p:attrName>ppt_h</p:attrName>
                                        </p:attrNameLst>
                                      </p:cBhvr>
                                      <p:tavLst>
                                        <p:tav tm="0">
                                          <p:val>
                                            <p:fltVal val="0"/>
                                          </p:val>
                                        </p:tav>
                                        <p:tav tm="100000">
                                          <p:val>
                                            <p:strVal val="#ppt_h"/>
                                          </p:val>
                                        </p:tav>
                                      </p:tavLst>
                                    </p:anim>
                                    <p:animEffect transition="in" filter="fade">
                                      <p:cBhvr>
                                        <p:cTn id="9" dur="500"/>
                                        <p:tgtEl>
                                          <p:spTgt spid="500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ChangeArrowheads="1"/>
          </p:cNvSpPr>
          <p:nvPr/>
        </p:nvSpPr>
        <p:spPr bwMode="auto">
          <a:xfrm>
            <a:off x="58277" y="619096"/>
            <a:ext cx="4645952" cy="400110"/>
          </a:xfrm>
          <a:prstGeom prst="rect">
            <a:avLst/>
          </a:prstGeom>
          <a:noFill/>
          <a:ln w="9525">
            <a:noFill/>
            <a:miter lim="800000"/>
            <a:headEnd/>
            <a:tailEnd/>
          </a:ln>
          <a:effectLst/>
        </p:spPr>
        <p:txBody>
          <a:bodyPr wrap="none" anchor="ctr">
            <a:spAutoFit/>
          </a:bodyPr>
          <a:lstStyle/>
          <a:p>
            <a:pPr algn="ctr"/>
            <a:r>
              <a:rPr kumimoji="1" lang="fr-FR" sz="2000" b="1" i="1" dirty="0">
                <a:solidFill>
                  <a:srgbClr val="0000FF"/>
                </a:solidFill>
              </a:rPr>
              <a:t>Métamorphisme de contact (BP , HT)</a:t>
            </a:r>
          </a:p>
        </p:txBody>
      </p:sp>
      <p:sp>
        <p:nvSpPr>
          <p:cNvPr id="430083" name="Rectangle 3"/>
          <p:cNvSpPr>
            <a:spLocks noChangeArrowheads="1"/>
          </p:cNvSpPr>
          <p:nvPr/>
        </p:nvSpPr>
        <p:spPr bwMode="auto">
          <a:xfrm>
            <a:off x="250825" y="1333500"/>
            <a:ext cx="8424863" cy="641350"/>
          </a:xfrm>
          <a:prstGeom prst="rect">
            <a:avLst/>
          </a:prstGeom>
          <a:noFill/>
          <a:ln w="9525">
            <a:noFill/>
            <a:miter lim="800000"/>
            <a:headEnd/>
            <a:tailEnd/>
          </a:ln>
          <a:effectLst/>
        </p:spPr>
        <p:txBody>
          <a:bodyPr anchor="ctr">
            <a:spAutoFit/>
          </a:bodyPr>
          <a:lstStyle/>
          <a:p>
            <a:pPr algn="justLow"/>
            <a:r>
              <a:rPr kumimoji="1" lang="fr-FR" b="1"/>
              <a:t>Il est localisé au contact des intrusions magmatiques ; le facteur principal est donc la température, la pression intervient accessoirement.</a:t>
            </a:r>
          </a:p>
        </p:txBody>
      </p:sp>
      <p:sp>
        <p:nvSpPr>
          <p:cNvPr id="430084" name="Rectangle 4"/>
          <p:cNvSpPr>
            <a:spLocks noChangeArrowheads="1"/>
          </p:cNvSpPr>
          <p:nvPr/>
        </p:nvSpPr>
        <p:spPr bwMode="auto">
          <a:xfrm>
            <a:off x="179388" y="2349500"/>
            <a:ext cx="8713787" cy="1190625"/>
          </a:xfrm>
          <a:prstGeom prst="rect">
            <a:avLst/>
          </a:prstGeom>
          <a:noFill/>
          <a:ln w="9525" algn="ctr">
            <a:noFill/>
            <a:miter lim="800000"/>
            <a:headEnd/>
            <a:tailEnd/>
          </a:ln>
          <a:effectLst/>
        </p:spPr>
        <p:txBody>
          <a:bodyPr anchor="ctr">
            <a:spAutoFit/>
          </a:bodyPr>
          <a:lstStyle/>
          <a:p>
            <a:pPr algn="justLow"/>
            <a:r>
              <a:rPr kumimoji="1" lang="fr-FR" b="1"/>
              <a:t>Autour de l’intrusion l’augmentation de la température aboutit à des zones transformées concentriques caractérisées par des recristallisations minérales plus ou moins importantes. Ces zones sont appelées </a:t>
            </a:r>
            <a:r>
              <a:rPr kumimoji="1" lang="fr-FR" b="1">
                <a:solidFill>
                  <a:srgbClr val="0000FF"/>
                </a:solidFill>
              </a:rPr>
              <a:t>auréoles métamorphiques. </a:t>
            </a:r>
          </a:p>
        </p:txBody>
      </p:sp>
      <p:pic>
        <p:nvPicPr>
          <p:cNvPr id="430085" name="Picture 5" descr="2"/>
          <p:cNvPicPr>
            <a:picLocks noChangeAspect="1" noChangeArrowheads="1"/>
          </p:cNvPicPr>
          <p:nvPr/>
        </p:nvPicPr>
        <p:blipFill>
          <a:blip r:embed="rId2"/>
          <a:srcRect b="6374"/>
          <a:stretch>
            <a:fillRect/>
          </a:stretch>
        </p:blipFill>
        <p:spPr bwMode="auto">
          <a:xfrm>
            <a:off x="1979613" y="3819525"/>
            <a:ext cx="5688012" cy="2994025"/>
          </a:xfrm>
          <a:prstGeom prst="rect">
            <a:avLst/>
          </a:prstGeom>
          <a:noFill/>
          <a:ln w="9525">
            <a:noFill/>
            <a:miter lim="800000"/>
            <a:headEnd/>
            <a:tailEnd/>
          </a:ln>
        </p:spPr>
      </p:pic>
      <p:sp>
        <p:nvSpPr>
          <p:cNvPr id="7" name="Text Box 2"/>
          <p:cNvSpPr txBox="1">
            <a:spLocks noChangeArrowheads="1"/>
          </p:cNvSpPr>
          <p:nvPr/>
        </p:nvSpPr>
        <p:spPr bwMode="auto">
          <a:xfrm>
            <a:off x="0" y="0"/>
            <a:ext cx="9144000" cy="457200"/>
          </a:xfrm>
          <a:prstGeom prst="rect">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miter lim="800000"/>
            <a:headEnd/>
            <a:tailEnd/>
          </a:ln>
          <a:effectLst/>
        </p:spPr>
        <p:txBody>
          <a:bodyPr>
            <a:spAutoFit/>
          </a:bodyPr>
          <a:lstStyle/>
          <a:p>
            <a:pPr algn="ctr" eaLnBrk="0" hangingPunct="0"/>
            <a:r>
              <a:rPr lang="fr-FR" sz="2400" b="1" dirty="0"/>
              <a:t>2.3. Roches métamorphiques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ChangeArrowheads="1"/>
          </p:cNvSpPr>
          <p:nvPr/>
        </p:nvSpPr>
        <p:spPr bwMode="auto">
          <a:xfrm>
            <a:off x="-35918" y="577821"/>
            <a:ext cx="4440639" cy="400110"/>
          </a:xfrm>
          <a:prstGeom prst="rect">
            <a:avLst/>
          </a:prstGeom>
          <a:noFill/>
          <a:ln w="9525" algn="ctr">
            <a:noFill/>
            <a:miter lim="800000"/>
            <a:headEnd/>
            <a:tailEnd/>
          </a:ln>
          <a:effectLst/>
        </p:spPr>
        <p:txBody>
          <a:bodyPr wrap="none" anchor="ctr">
            <a:spAutoFit/>
          </a:bodyPr>
          <a:lstStyle/>
          <a:p>
            <a:pPr algn="ctr"/>
            <a:r>
              <a:rPr kumimoji="1" lang="fr-FR" sz="2000" b="1" i="1" dirty="0">
                <a:solidFill>
                  <a:srgbClr val="0000FF"/>
                </a:solidFill>
              </a:rPr>
              <a:t>Métamorphisme régional  (BT , HP)</a:t>
            </a:r>
          </a:p>
        </p:txBody>
      </p:sp>
      <p:sp>
        <p:nvSpPr>
          <p:cNvPr id="432131" name="Rectangle 3"/>
          <p:cNvSpPr>
            <a:spLocks noChangeArrowheads="1"/>
          </p:cNvSpPr>
          <p:nvPr/>
        </p:nvSpPr>
        <p:spPr bwMode="auto">
          <a:xfrm>
            <a:off x="323850" y="2349500"/>
            <a:ext cx="8497888" cy="915988"/>
          </a:xfrm>
          <a:prstGeom prst="rect">
            <a:avLst/>
          </a:prstGeom>
          <a:noFill/>
          <a:ln w="9525">
            <a:noFill/>
            <a:miter lim="800000"/>
            <a:headEnd/>
            <a:tailEnd/>
          </a:ln>
          <a:effectLst/>
        </p:spPr>
        <p:txBody>
          <a:bodyPr anchor="ctr">
            <a:spAutoFit/>
          </a:bodyPr>
          <a:lstStyle/>
          <a:p>
            <a:pPr algn="just"/>
            <a:r>
              <a:rPr kumimoji="1" lang="fr-FR" b="1" dirty="0"/>
              <a:t>Il est lié à la formation des chaînes de montagne (donc régional) et en résulte que les roches subissent des transformations minéralogiques et structurales importantes.</a:t>
            </a:r>
          </a:p>
        </p:txBody>
      </p:sp>
      <p:pic>
        <p:nvPicPr>
          <p:cNvPr id="432132" name="Picture 4" descr="FIG4"/>
          <p:cNvPicPr>
            <a:picLocks noChangeAspect="1" noChangeArrowheads="1"/>
          </p:cNvPicPr>
          <p:nvPr/>
        </p:nvPicPr>
        <p:blipFill>
          <a:blip r:embed="rId2"/>
          <a:srcRect r="34645" b="8398"/>
          <a:stretch>
            <a:fillRect/>
          </a:stretch>
        </p:blipFill>
        <p:spPr bwMode="auto">
          <a:xfrm>
            <a:off x="971550" y="3455988"/>
            <a:ext cx="4535488" cy="3402012"/>
          </a:xfrm>
          <a:prstGeom prst="rect">
            <a:avLst/>
          </a:prstGeom>
          <a:noFill/>
          <a:ln w="9525">
            <a:noFill/>
            <a:miter lim="800000"/>
            <a:headEnd/>
            <a:tailEnd/>
          </a:ln>
        </p:spPr>
      </p:pic>
      <p:sp>
        <p:nvSpPr>
          <p:cNvPr id="432133" name="Rectangle 5"/>
          <p:cNvSpPr>
            <a:spLocks noChangeArrowheads="1"/>
          </p:cNvSpPr>
          <p:nvPr/>
        </p:nvSpPr>
        <p:spPr bwMode="auto">
          <a:xfrm>
            <a:off x="395288" y="938213"/>
            <a:ext cx="8389937" cy="1235075"/>
          </a:xfrm>
          <a:prstGeom prst="rect">
            <a:avLst/>
          </a:prstGeom>
          <a:noFill/>
          <a:ln w="9525">
            <a:noFill/>
            <a:miter lim="800000"/>
            <a:headEnd/>
            <a:tailEnd/>
          </a:ln>
          <a:effectLst/>
        </p:spPr>
        <p:txBody>
          <a:bodyPr anchor="ctr">
            <a:spAutoFit/>
          </a:bodyPr>
          <a:lstStyle/>
          <a:p>
            <a:pPr algn="just">
              <a:lnSpc>
                <a:spcPct val="125000"/>
              </a:lnSpc>
            </a:pPr>
            <a:r>
              <a:rPr lang="fr-FR" sz="2000" b="1"/>
              <a:t>Le métamorphisme régional est celui qui affecte de grandes régions. Il est à la fois contrôlé par des augmentations importantes de pression et de température. </a:t>
            </a:r>
          </a:p>
        </p:txBody>
      </p:sp>
      <p:pic>
        <p:nvPicPr>
          <p:cNvPr id="432135" name="Picture 7"/>
          <p:cNvPicPr>
            <a:picLocks noChangeAspect="1" noChangeArrowheads="1"/>
          </p:cNvPicPr>
          <p:nvPr/>
        </p:nvPicPr>
        <p:blipFill>
          <a:blip r:embed="rId3"/>
          <a:srcRect l="8539" t="1961" r="7115" b="2614"/>
          <a:stretch>
            <a:fillRect/>
          </a:stretch>
        </p:blipFill>
        <p:spPr bwMode="auto">
          <a:xfrm>
            <a:off x="6732588" y="3068638"/>
            <a:ext cx="1509712" cy="3716337"/>
          </a:xfrm>
          <a:prstGeom prst="rect">
            <a:avLst/>
          </a:prstGeom>
          <a:noFill/>
          <a:ln w="9525">
            <a:noFill/>
            <a:miter lim="800000"/>
            <a:headEnd/>
            <a:tailEnd/>
          </a:ln>
          <a:effectLst/>
        </p:spPr>
      </p:pic>
      <p:sp>
        <p:nvSpPr>
          <p:cNvPr id="8" name="Text Box 2"/>
          <p:cNvSpPr txBox="1">
            <a:spLocks noChangeArrowheads="1"/>
          </p:cNvSpPr>
          <p:nvPr/>
        </p:nvSpPr>
        <p:spPr bwMode="auto">
          <a:xfrm>
            <a:off x="0" y="0"/>
            <a:ext cx="9144000" cy="457200"/>
          </a:xfrm>
          <a:prstGeom prst="rect">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miter lim="800000"/>
            <a:headEnd/>
            <a:tailEnd/>
          </a:ln>
          <a:effectLst/>
        </p:spPr>
        <p:txBody>
          <a:bodyPr>
            <a:spAutoFit/>
          </a:bodyPr>
          <a:lstStyle/>
          <a:p>
            <a:pPr algn="ctr" eaLnBrk="0" hangingPunct="0"/>
            <a:r>
              <a:rPr lang="fr-FR" sz="2400" b="1" dirty="0"/>
              <a:t>2.3. Roches métamorphiques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descr="2"/>
          <p:cNvPicPr>
            <a:picLocks noChangeAspect="1" noChangeArrowheads="1"/>
          </p:cNvPicPr>
          <p:nvPr/>
        </p:nvPicPr>
        <p:blipFill>
          <a:blip r:embed="rId2"/>
          <a:srcRect/>
          <a:stretch>
            <a:fillRect/>
          </a:stretch>
        </p:blipFill>
        <p:spPr bwMode="auto">
          <a:xfrm>
            <a:off x="4572000" y="1773238"/>
            <a:ext cx="4170363" cy="4868862"/>
          </a:xfrm>
          <a:prstGeom prst="rect">
            <a:avLst/>
          </a:prstGeom>
          <a:noFill/>
          <a:ln w="9525">
            <a:noFill/>
            <a:miter lim="800000"/>
            <a:headEnd/>
            <a:tailEnd/>
          </a:ln>
        </p:spPr>
      </p:pic>
      <p:sp>
        <p:nvSpPr>
          <p:cNvPr id="433155" name="Rectangle 3"/>
          <p:cNvSpPr>
            <a:spLocks noChangeArrowheads="1"/>
          </p:cNvSpPr>
          <p:nvPr/>
        </p:nvSpPr>
        <p:spPr bwMode="auto">
          <a:xfrm>
            <a:off x="490659" y="4754990"/>
            <a:ext cx="3389069" cy="830997"/>
          </a:xfrm>
          <a:prstGeom prst="rect">
            <a:avLst/>
          </a:prstGeom>
          <a:noFill/>
          <a:ln w="9525" algn="ctr">
            <a:noFill/>
            <a:miter lim="800000"/>
            <a:headEnd/>
            <a:tailEnd/>
          </a:ln>
          <a:effectLst/>
        </p:spPr>
        <p:txBody>
          <a:bodyPr wrap="none" anchor="ctr">
            <a:spAutoFit/>
          </a:bodyPr>
          <a:lstStyle/>
          <a:p>
            <a:pPr algn="ctr"/>
            <a:r>
              <a:rPr kumimoji="1" lang="fr-FR" sz="2400" b="1" i="1" dirty="0">
                <a:solidFill>
                  <a:srgbClr val="0000FF"/>
                </a:solidFill>
                <a:latin typeface="Times New Roman" pitchFamily="18" charset="0"/>
              </a:rPr>
              <a:t>Métamorphisme régional</a:t>
            </a:r>
          </a:p>
          <a:p>
            <a:pPr algn="ctr"/>
            <a:r>
              <a:rPr kumimoji="1" lang="fr-FR" sz="2400" b="1" i="1" dirty="0">
                <a:solidFill>
                  <a:srgbClr val="0000FF"/>
                </a:solidFill>
                <a:latin typeface="Times New Roman" pitchFamily="18" charset="0"/>
              </a:rPr>
              <a:t>HP, BT, </a:t>
            </a:r>
            <a:r>
              <a:rPr kumimoji="1" lang="fr-FR" sz="2400" b="1" i="1" dirty="0" err="1">
                <a:solidFill>
                  <a:srgbClr val="0000FF"/>
                </a:solidFill>
                <a:latin typeface="Times New Roman" pitchFamily="18" charset="0"/>
              </a:rPr>
              <a:t>Mnx</a:t>
            </a:r>
            <a:r>
              <a:rPr kumimoji="1" lang="fr-FR" sz="2400" b="1" i="1" dirty="0">
                <a:solidFill>
                  <a:srgbClr val="0000FF"/>
                </a:solidFill>
                <a:latin typeface="Times New Roman" pitchFamily="18" charset="0"/>
              </a:rPr>
              <a:t> orientés </a:t>
            </a:r>
          </a:p>
        </p:txBody>
      </p:sp>
      <p:sp>
        <p:nvSpPr>
          <p:cNvPr id="433156" name="Rectangle 4"/>
          <p:cNvSpPr>
            <a:spLocks noChangeArrowheads="1"/>
          </p:cNvSpPr>
          <p:nvPr/>
        </p:nvSpPr>
        <p:spPr bwMode="auto">
          <a:xfrm>
            <a:off x="593955" y="2305477"/>
            <a:ext cx="3695242" cy="830997"/>
          </a:xfrm>
          <a:prstGeom prst="rect">
            <a:avLst/>
          </a:prstGeom>
          <a:noFill/>
          <a:ln w="9525">
            <a:noFill/>
            <a:miter lim="800000"/>
            <a:headEnd/>
            <a:tailEnd/>
          </a:ln>
          <a:effectLst/>
        </p:spPr>
        <p:txBody>
          <a:bodyPr wrap="none" anchor="ctr">
            <a:spAutoFit/>
          </a:bodyPr>
          <a:lstStyle/>
          <a:p>
            <a:pPr algn="ctr"/>
            <a:r>
              <a:rPr kumimoji="1" lang="fr-FR" sz="2400" b="1" i="1" dirty="0">
                <a:solidFill>
                  <a:srgbClr val="0000FF"/>
                </a:solidFill>
                <a:latin typeface="Times New Roman" pitchFamily="18" charset="0"/>
              </a:rPr>
              <a:t>Métamorphisme de contact </a:t>
            </a:r>
          </a:p>
          <a:p>
            <a:pPr algn="ctr"/>
            <a:r>
              <a:rPr kumimoji="1" lang="fr-FR" sz="2400" b="1" i="1" dirty="0">
                <a:solidFill>
                  <a:srgbClr val="0000FF"/>
                </a:solidFill>
                <a:latin typeface="Times New Roman" pitchFamily="18" charset="0"/>
              </a:rPr>
              <a:t>BP, HT, </a:t>
            </a:r>
            <a:r>
              <a:rPr kumimoji="1" lang="fr-FR" sz="2400" b="1" i="1" dirty="0" err="1">
                <a:solidFill>
                  <a:srgbClr val="0000FF"/>
                </a:solidFill>
                <a:latin typeface="Times New Roman" pitchFamily="18" charset="0"/>
              </a:rPr>
              <a:t>Mnx</a:t>
            </a:r>
            <a:r>
              <a:rPr kumimoji="1" lang="fr-FR" sz="2400" b="1" i="1" dirty="0">
                <a:solidFill>
                  <a:srgbClr val="0000FF"/>
                </a:solidFill>
                <a:latin typeface="Times New Roman" pitchFamily="18" charset="0"/>
              </a:rPr>
              <a:t> désorientés</a:t>
            </a:r>
          </a:p>
        </p:txBody>
      </p:sp>
      <p:sp>
        <p:nvSpPr>
          <p:cNvPr id="6" name="Text Box 2"/>
          <p:cNvSpPr txBox="1">
            <a:spLocks noChangeArrowheads="1"/>
          </p:cNvSpPr>
          <p:nvPr/>
        </p:nvSpPr>
        <p:spPr bwMode="auto">
          <a:xfrm>
            <a:off x="0" y="0"/>
            <a:ext cx="9144000" cy="457200"/>
          </a:xfrm>
          <a:prstGeom prst="rect">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miter lim="800000"/>
            <a:headEnd/>
            <a:tailEnd/>
          </a:ln>
          <a:effectLst/>
        </p:spPr>
        <p:txBody>
          <a:bodyPr>
            <a:spAutoFit/>
          </a:bodyPr>
          <a:lstStyle/>
          <a:p>
            <a:pPr algn="ctr" eaLnBrk="0" hangingPunct="0"/>
            <a:r>
              <a:rPr lang="fr-FR" sz="2400" b="1" dirty="0"/>
              <a:t>2.3 Roches métamorphiques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descr="2"/>
          <p:cNvPicPr>
            <a:picLocks noChangeAspect="1" noChangeArrowheads="1"/>
          </p:cNvPicPr>
          <p:nvPr/>
        </p:nvPicPr>
        <p:blipFill>
          <a:blip r:embed="rId2"/>
          <a:srcRect/>
          <a:stretch>
            <a:fillRect/>
          </a:stretch>
        </p:blipFill>
        <p:spPr bwMode="auto">
          <a:xfrm>
            <a:off x="611188" y="1916113"/>
            <a:ext cx="7775575" cy="3468687"/>
          </a:xfrm>
          <a:prstGeom prst="rect">
            <a:avLst/>
          </a:prstGeom>
          <a:noFill/>
          <a:ln w="9525">
            <a:noFill/>
            <a:miter lim="800000"/>
            <a:headEnd/>
            <a:tailEnd/>
          </a:ln>
        </p:spPr>
      </p:pic>
      <p:sp>
        <p:nvSpPr>
          <p:cNvPr id="4" name="Text Box 2"/>
          <p:cNvSpPr txBox="1">
            <a:spLocks noChangeArrowheads="1"/>
          </p:cNvSpPr>
          <p:nvPr/>
        </p:nvSpPr>
        <p:spPr bwMode="auto">
          <a:xfrm>
            <a:off x="0" y="0"/>
            <a:ext cx="9144000" cy="457200"/>
          </a:xfrm>
          <a:prstGeom prst="rect">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miter lim="800000"/>
            <a:headEnd/>
            <a:tailEnd/>
          </a:ln>
          <a:effectLst/>
        </p:spPr>
        <p:txBody>
          <a:bodyPr>
            <a:spAutoFit/>
          </a:bodyPr>
          <a:lstStyle/>
          <a:p>
            <a:pPr algn="ctr" eaLnBrk="0" hangingPunct="0"/>
            <a:r>
              <a:rPr lang="fr-FR" sz="2400" b="1" dirty="0"/>
              <a:t>2.3 Roches métamorphiques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33" name="Picture 9"/>
          <p:cNvPicPr>
            <a:picLocks noChangeAspect="1" noChangeArrowheads="1"/>
          </p:cNvPicPr>
          <p:nvPr/>
        </p:nvPicPr>
        <p:blipFill>
          <a:blip r:embed="rId2"/>
          <a:srcRect/>
          <a:stretch>
            <a:fillRect/>
          </a:stretch>
        </p:blipFill>
        <p:spPr bwMode="auto">
          <a:xfrm>
            <a:off x="928662" y="1142984"/>
            <a:ext cx="7168652" cy="5314964"/>
          </a:xfrm>
          <a:prstGeom prst="rect">
            <a:avLst/>
          </a:prstGeom>
          <a:noFill/>
          <a:ln w="9525">
            <a:noFill/>
            <a:miter lim="800000"/>
            <a:headEnd/>
            <a:tailEnd/>
          </a:ln>
          <a:effectLst/>
        </p:spPr>
      </p:pic>
      <p:sp>
        <p:nvSpPr>
          <p:cNvPr id="538634" name="Rectangle 10"/>
          <p:cNvSpPr>
            <a:spLocks noChangeArrowheads="1"/>
          </p:cNvSpPr>
          <p:nvPr/>
        </p:nvSpPr>
        <p:spPr bwMode="auto">
          <a:xfrm>
            <a:off x="0" y="0"/>
            <a:ext cx="9144000" cy="457200"/>
          </a:xfrm>
          <a:prstGeom prst="rect">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miter lim="800000"/>
            <a:headEnd/>
            <a:tailEnd/>
          </a:ln>
          <a:effectLst/>
        </p:spPr>
        <p:txBody>
          <a:bodyPr>
            <a:spAutoFit/>
          </a:bodyPr>
          <a:lstStyle/>
          <a:p>
            <a:pPr algn="ctr" eaLnBrk="0" hangingPunct="0"/>
            <a:r>
              <a:rPr lang="fr-FR" sz="2400" b="1" dirty="0"/>
              <a:t>3. Cycle des roches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625878" y="4646632"/>
            <a:ext cx="1296988" cy="396875"/>
          </a:xfrm>
          <a:prstGeom prst="rect">
            <a:avLst/>
          </a:prstGeom>
          <a:noFill/>
          <a:ln w="9525">
            <a:noFill/>
            <a:miter lim="800000"/>
            <a:headEnd/>
            <a:tailEnd/>
          </a:ln>
        </p:spPr>
        <p:txBody>
          <a:bodyPr anchor="ctr">
            <a:spAutoFit/>
          </a:bodyPr>
          <a:lstStyle/>
          <a:p>
            <a:pPr algn="ctr"/>
            <a:r>
              <a:rPr kumimoji="1" lang="fr-FR" sz="2000" b="1"/>
              <a:t>Roches</a:t>
            </a:r>
            <a:r>
              <a:rPr kumimoji="1" lang="fr-FR" sz="2000" b="1" i="1" u="sng"/>
              <a:t> </a:t>
            </a:r>
          </a:p>
        </p:txBody>
      </p:sp>
      <p:sp>
        <p:nvSpPr>
          <p:cNvPr id="5123" name="Line 3"/>
          <p:cNvSpPr>
            <a:spLocks noChangeShapeType="1"/>
          </p:cNvSpPr>
          <p:nvPr/>
        </p:nvSpPr>
        <p:spPr bwMode="auto">
          <a:xfrm flipH="1">
            <a:off x="2259041" y="5094307"/>
            <a:ext cx="2016125" cy="647700"/>
          </a:xfrm>
          <a:prstGeom prst="line">
            <a:avLst/>
          </a:prstGeom>
          <a:noFill/>
          <a:ln w="19050">
            <a:solidFill>
              <a:srgbClr val="FF0000"/>
            </a:solidFill>
            <a:round/>
            <a:headEnd/>
            <a:tailEnd type="triangle" w="med" len="med"/>
          </a:ln>
        </p:spPr>
        <p:txBody>
          <a:bodyPr/>
          <a:lstStyle/>
          <a:p>
            <a:endParaRPr lang="fr-FR"/>
          </a:p>
        </p:txBody>
      </p:sp>
      <p:sp>
        <p:nvSpPr>
          <p:cNvPr id="5124" name="Line 4"/>
          <p:cNvSpPr>
            <a:spLocks noChangeShapeType="1"/>
          </p:cNvSpPr>
          <p:nvPr/>
        </p:nvSpPr>
        <p:spPr bwMode="auto">
          <a:xfrm>
            <a:off x="4275166" y="5094307"/>
            <a:ext cx="0" cy="720725"/>
          </a:xfrm>
          <a:prstGeom prst="line">
            <a:avLst/>
          </a:prstGeom>
          <a:noFill/>
          <a:ln w="19050">
            <a:solidFill>
              <a:srgbClr val="FF0000"/>
            </a:solidFill>
            <a:round/>
            <a:headEnd/>
            <a:tailEnd type="triangle" w="med" len="med"/>
          </a:ln>
        </p:spPr>
        <p:txBody>
          <a:bodyPr/>
          <a:lstStyle/>
          <a:p>
            <a:endParaRPr lang="fr-FR"/>
          </a:p>
        </p:txBody>
      </p:sp>
      <p:sp>
        <p:nvSpPr>
          <p:cNvPr id="5125" name="Line 5"/>
          <p:cNvSpPr>
            <a:spLocks noChangeShapeType="1"/>
          </p:cNvSpPr>
          <p:nvPr/>
        </p:nvSpPr>
        <p:spPr bwMode="auto">
          <a:xfrm>
            <a:off x="4267228" y="5103832"/>
            <a:ext cx="1879600" cy="709612"/>
          </a:xfrm>
          <a:prstGeom prst="line">
            <a:avLst/>
          </a:prstGeom>
          <a:noFill/>
          <a:ln w="19050">
            <a:solidFill>
              <a:srgbClr val="FF0000"/>
            </a:solidFill>
            <a:round/>
            <a:headEnd/>
            <a:tailEnd type="triangle" w="med" len="med"/>
          </a:ln>
        </p:spPr>
        <p:txBody>
          <a:bodyPr/>
          <a:lstStyle/>
          <a:p>
            <a:endParaRPr lang="fr-FR"/>
          </a:p>
        </p:txBody>
      </p:sp>
      <p:sp>
        <p:nvSpPr>
          <p:cNvPr id="5126" name="Text Box 6"/>
          <p:cNvSpPr txBox="1">
            <a:spLocks noChangeArrowheads="1"/>
          </p:cNvSpPr>
          <p:nvPr/>
        </p:nvSpPr>
        <p:spPr bwMode="auto">
          <a:xfrm>
            <a:off x="962053" y="5848369"/>
            <a:ext cx="2038350" cy="366713"/>
          </a:xfrm>
          <a:prstGeom prst="rect">
            <a:avLst/>
          </a:prstGeom>
          <a:noFill/>
          <a:ln w="9525">
            <a:noFill/>
            <a:miter lim="800000"/>
            <a:headEnd/>
            <a:tailEnd/>
          </a:ln>
        </p:spPr>
        <p:txBody>
          <a:bodyPr wrap="none">
            <a:spAutoFit/>
          </a:bodyPr>
          <a:lstStyle/>
          <a:p>
            <a:r>
              <a:rPr lang="fr-FR" b="1" i="1"/>
              <a:t>R. Sédimentaires</a:t>
            </a:r>
          </a:p>
        </p:txBody>
      </p:sp>
      <p:sp>
        <p:nvSpPr>
          <p:cNvPr id="5127" name="Text Box 7"/>
          <p:cNvSpPr txBox="1">
            <a:spLocks noChangeArrowheads="1"/>
          </p:cNvSpPr>
          <p:nvPr/>
        </p:nvSpPr>
        <p:spPr bwMode="auto">
          <a:xfrm>
            <a:off x="3122641" y="5846782"/>
            <a:ext cx="2305050" cy="366712"/>
          </a:xfrm>
          <a:prstGeom prst="rect">
            <a:avLst/>
          </a:prstGeom>
          <a:noFill/>
          <a:ln w="9525">
            <a:noFill/>
            <a:miter lim="800000"/>
            <a:headEnd/>
            <a:tailEnd/>
          </a:ln>
        </p:spPr>
        <p:txBody>
          <a:bodyPr wrap="none">
            <a:spAutoFit/>
          </a:bodyPr>
          <a:lstStyle/>
          <a:p>
            <a:r>
              <a:rPr lang="fr-FR" b="1" i="1"/>
              <a:t>R. Métamorphiques</a:t>
            </a:r>
          </a:p>
        </p:txBody>
      </p:sp>
      <p:sp>
        <p:nvSpPr>
          <p:cNvPr id="5128" name="Text Box 8"/>
          <p:cNvSpPr txBox="1">
            <a:spLocks noChangeArrowheads="1"/>
          </p:cNvSpPr>
          <p:nvPr/>
        </p:nvSpPr>
        <p:spPr bwMode="auto">
          <a:xfrm>
            <a:off x="5767416" y="5846782"/>
            <a:ext cx="2876550" cy="366712"/>
          </a:xfrm>
          <a:prstGeom prst="rect">
            <a:avLst/>
          </a:prstGeom>
          <a:noFill/>
          <a:ln w="9525">
            <a:noFill/>
            <a:miter lim="800000"/>
            <a:headEnd/>
            <a:tailEnd/>
          </a:ln>
        </p:spPr>
        <p:txBody>
          <a:bodyPr wrap="none">
            <a:spAutoFit/>
          </a:bodyPr>
          <a:lstStyle/>
          <a:p>
            <a:r>
              <a:rPr lang="fr-FR" b="1" i="1"/>
              <a:t>R. Magmatiques (ignées)</a:t>
            </a:r>
          </a:p>
        </p:txBody>
      </p:sp>
      <p:sp>
        <p:nvSpPr>
          <p:cNvPr id="5129" name="Rectangle 10"/>
          <p:cNvSpPr>
            <a:spLocks noChangeArrowheads="1"/>
          </p:cNvSpPr>
          <p:nvPr/>
        </p:nvSpPr>
        <p:spPr bwMode="auto">
          <a:xfrm>
            <a:off x="0" y="0"/>
            <a:ext cx="9144000" cy="457200"/>
          </a:xfrm>
          <a:prstGeom prst="rect">
            <a:avLst/>
          </a:prstGeom>
          <a:gradFill rotWithShape="0">
            <a:gsLst>
              <a:gs pos="0">
                <a:srgbClr val="44A9A9"/>
              </a:gs>
              <a:gs pos="50000">
                <a:srgbClr val="66FFFF"/>
              </a:gs>
              <a:gs pos="100000">
                <a:srgbClr val="44A9A9"/>
              </a:gs>
            </a:gsLst>
            <a:lin ang="5400000" scaled="1"/>
          </a:gradFill>
          <a:ln w="9525" algn="ctr">
            <a:noFill/>
            <a:miter lim="800000"/>
            <a:headEnd/>
            <a:tailEnd/>
          </a:ln>
        </p:spPr>
        <p:txBody>
          <a:bodyPr>
            <a:spAutoFit/>
          </a:bodyPr>
          <a:lstStyle/>
          <a:p>
            <a:pPr algn="ctr" eaLnBrk="0" hangingPunct="0"/>
            <a:r>
              <a:rPr lang="fr-FR" sz="2400" b="1" dirty="0"/>
              <a:t>2. Classification génétique des roches</a:t>
            </a:r>
          </a:p>
        </p:txBody>
      </p:sp>
      <p:sp>
        <p:nvSpPr>
          <p:cNvPr id="10" name="Rectangle 3"/>
          <p:cNvSpPr txBox="1">
            <a:spLocks noChangeArrowheads="1"/>
          </p:cNvSpPr>
          <p:nvPr/>
        </p:nvSpPr>
        <p:spPr>
          <a:xfrm>
            <a:off x="357158" y="928670"/>
            <a:ext cx="8229600" cy="1296987"/>
          </a:xfrm>
          <a:prstGeom prst="rect">
            <a:avLst/>
          </a:prstGeom>
        </p:spPr>
        <p:txBody>
          <a:bodyPr/>
          <a:lstStyle/>
          <a:p>
            <a:pPr marL="342900" marR="0" lvl="0" indent="-342900" algn="just" defTabSz="914400" rtl="0" eaLnBrk="1" fontAlgn="base" latinLnBrk="0" hangingPunct="1">
              <a:lnSpc>
                <a:spcPct val="125000"/>
              </a:lnSpc>
              <a:spcBef>
                <a:spcPct val="20000"/>
              </a:spcBef>
              <a:spcAft>
                <a:spcPct val="0"/>
              </a:spcAft>
              <a:buClrTx/>
              <a:buSzTx/>
              <a:buFontTx/>
              <a:buNone/>
              <a:tabLst/>
              <a:defRPr/>
            </a:pPr>
            <a:r>
              <a:rPr kumimoji="0" lang="fr-CA" sz="2000" b="1" i="0" u="none" strike="noStrike" kern="0" cap="none" spc="0" normalizeH="0" baseline="0" noProof="0" dirty="0">
                <a:ln>
                  <a:noFill/>
                </a:ln>
                <a:solidFill>
                  <a:schemeClr val="tx1"/>
                </a:solidFill>
                <a:effectLst/>
                <a:uLnTx/>
                <a:uFillTx/>
                <a:latin typeface="+mn-lt"/>
                <a:ea typeface="+mn-ea"/>
                <a:cs typeface="+mn-cs"/>
              </a:rPr>
              <a:t>Une roche désigne tout matériau solide et cohésif constitué d’un assemblage de grains ou de plusieurs minéraux en proportions variables.</a:t>
            </a:r>
          </a:p>
        </p:txBody>
      </p:sp>
      <p:pic>
        <p:nvPicPr>
          <p:cNvPr id="11" name="Picture 4" descr="const1"/>
          <p:cNvPicPr>
            <a:picLocks noChangeAspect="1" noChangeArrowheads="1"/>
          </p:cNvPicPr>
          <p:nvPr/>
        </p:nvPicPr>
        <p:blipFill>
          <a:blip r:embed="rId2"/>
          <a:srcRect/>
          <a:stretch>
            <a:fillRect/>
          </a:stretch>
        </p:blipFill>
        <p:spPr bwMode="auto">
          <a:xfrm>
            <a:off x="2928926" y="2071678"/>
            <a:ext cx="2857520" cy="214514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0"/>
            <a:ext cx="9144000" cy="457200"/>
          </a:xfrm>
          <a:prstGeom prst="rect">
            <a:avLst/>
          </a:prstGeom>
          <a:gradFill rotWithShape="0">
            <a:gsLst>
              <a:gs pos="0">
                <a:srgbClr val="44A9A9"/>
              </a:gs>
              <a:gs pos="50000">
                <a:srgbClr val="66FFFF"/>
              </a:gs>
              <a:gs pos="100000">
                <a:srgbClr val="44A9A9"/>
              </a:gs>
            </a:gsLst>
            <a:lin ang="5400000" scaled="1"/>
          </a:gradFill>
          <a:ln w="9525" algn="ctr">
            <a:noFill/>
            <a:miter lim="800000"/>
            <a:headEnd/>
            <a:tailEnd/>
          </a:ln>
        </p:spPr>
        <p:txBody>
          <a:bodyPr>
            <a:spAutoFit/>
          </a:bodyPr>
          <a:lstStyle/>
          <a:p>
            <a:pPr algn="ctr" eaLnBrk="0" hangingPunct="0"/>
            <a:r>
              <a:rPr lang="fr-FR" sz="2400" b="1" dirty="0"/>
              <a:t>2.1. Roches magmatiques ou ignées</a:t>
            </a:r>
          </a:p>
        </p:txBody>
      </p:sp>
      <p:sp>
        <p:nvSpPr>
          <p:cNvPr id="6147" name="Rectangle 3"/>
          <p:cNvSpPr>
            <a:spLocks noChangeArrowheads="1"/>
          </p:cNvSpPr>
          <p:nvPr/>
        </p:nvSpPr>
        <p:spPr bwMode="auto">
          <a:xfrm>
            <a:off x="179388" y="1152525"/>
            <a:ext cx="3348037" cy="5375275"/>
          </a:xfrm>
          <a:prstGeom prst="rect">
            <a:avLst/>
          </a:prstGeom>
          <a:noFill/>
          <a:ln w="9525">
            <a:noFill/>
            <a:miter lim="800000"/>
            <a:headEnd/>
            <a:tailEnd/>
          </a:ln>
        </p:spPr>
        <p:txBody>
          <a:bodyPr anchor="ctr">
            <a:spAutoFit/>
          </a:bodyPr>
          <a:lstStyle/>
          <a:p>
            <a:pPr algn="just">
              <a:lnSpc>
                <a:spcPct val="120000"/>
              </a:lnSpc>
            </a:pPr>
            <a:r>
              <a:rPr lang="fr-FR" b="1"/>
              <a:t>Les magmas proviennent tous du manteau. </a:t>
            </a:r>
          </a:p>
          <a:p>
            <a:pPr algn="just">
              <a:lnSpc>
                <a:spcPct val="120000"/>
              </a:lnSpc>
            </a:pPr>
            <a:endParaRPr lang="fr-FR" b="1"/>
          </a:p>
          <a:p>
            <a:pPr algn="just">
              <a:lnSpc>
                <a:spcPct val="120000"/>
              </a:lnSpc>
            </a:pPr>
            <a:r>
              <a:rPr lang="fr-FR" b="1"/>
              <a:t>Les roches magmatiques, issues de la cristallisation des magmas, devraient donc avoir toutes la même composition. </a:t>
            </a:r>
            <a:r>
              <a:rPr lang="fr-FR" b="1">
                <a:solidFill>
                  <a:srgbClr val="FF0000"/>
                </a:solidFill>
              </a:rPr>
              <a:t>Ça n'est pas le cas. Pourquoi? </a:t>
            </a:r>
          </a:p>
          <a:p>
            <a:pPr algn="just">
              <a:lnSpc>
                <a:spcPct val="120000"/>
              </a:lnSpc>
            </a:pPr>
            <a:endParaRPr lang="fr-FR" b="1">
              <a:solidFill>
                <a:srgbClr val="FF0000"/>
              </a:solidFill>
            </a:endParaRPr>
          </a:p>
          <a:p>
            <a:pPr algn="just">
              <a:lnSpc>
                <a:spcPct val="120000"/>
              </a:lnSpc>
            </a:pPr>
            <a:r>
              <a:rPr lang="fr-FR" b="1"/>
              <a:t>Pour bien répondre à cette question, il est essentiel de connaître deux processus importants: </a:t>
            </a:r>
            <a:r>
              <a:rPr lang="fr-FR" b="1">
                <a:solidFill>
                  <a:srgbClr val="0000FF"/>
                </a:solidFill>
              </a:rPr>
              <a:t>la cristallisation fractionnée et la fusion partielle. </a:t>
            </a:r>
          </a:p>
        </p:txBody>
      </p:sp>
      <p:pic>
        <p:nvPicPr>
          <p:cNvPr id="6148" name="Picture 4" descr="1"/>
          <p:cNvPicPr>
            <a:picLocks noChangeAspect="1" noChangeArrowheads="1"/>
          </p:cNvPicPr>
          <p:nvPr/>
        </p:nvPicPr>
        <p:blipFill>
          <a:blip r:embed="rId2"/>
          <a:srcRect/>
          <a:stretch>
            <a:fillRect/>
          </a:stretch>
        </p:blipFill>
        <p:spPr bwMode="auto">
          <a:xfrm>
            <a:off x="3563938" y="1441450"/>
            <a:ext cx="5580062" cy="54165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23850" y="549275"/>
            <a:ext cx="8640763" cy="1987550"/>
          </a:xfrm>
          <a:prstGeom prst="rect">
            <a:avLst/>
          </a:prstGeom>
          <a:noFill/>
          <a:ln w="9525">
            <a:noFill/>
            <a:miter lim="800000"/>
            <a:headEnd/>
            <a:tailEnd/>
          </a:ln>
        </p:spPr>
        <p:txBody>
          <a:bodyPr anchor="ctr">
            <a:spAutoFit/>
          </a:bodyPr>
          <a:lstStyle/>
          <a:p>
            <a:pPr algn="just">
              <a:lnSpc>
                <a:spcPct val="115000"/>
              </a:lnSpc>
            </a:pPr>
            <a:r>
              <a:rPr lang="fr-FR" b="1">
                <a:solidFill>
                  <a:srgbClr val="0000FF"/>
                </a:solidFill>
              </a:rPr>
              <a:t>La cristallisation fractionnée:</a:t>
            </a:r>
          </a:p>
          <a:p>
            <a:pPr algn="just">
              <a:lnSpc>
                <a:spcPct val="115000"/>
              </a:lnSpc>
            </a:pPr>
            <a:endParaRPr lang="fr-FR" b="1">
              <a:solidFill>
                <a:srgbClr val="0000FF"/>
              </a:solidFill>
            </a:endParaRPr>
          </a:p>
          <a:p>
            <a:pPr algn="just">
              <a:lnSpc>
                <a:spcPct val="115000"/>
              </a:lnSpc>
            </a:pPr>
            <a:r>
              <a:rPr lang="fr-FR" b="1"/>
              <a:t>La cristallisation des silicates dans un magma se fait dans un ordre bien défini, selon la </a:t>
            </a:r>
            <a:r>
              <a:rPr lang="fr-FR" b="1">
                <a:solidFill>
                  <a:srgbClr val="FF0000"/>
                </a:solidFill>
              </a:rPr>
              <a:t>suite réactionnelle de Bowen</a:t>
            </a:r>
            <a:r>
              <a:rPr lang="fr-FR" b="1"/>
              <a:t>, produit des assemblages minéralogiques différents : </a:t>
            </a:r>
            <a:r>
              <a:rPr lang="fr-FR" b="1">
                <a:solidFill>
                  <a:srgbClr val="0000FF"/>
                </a:solidFill>
              </a:rPr>
              <a:t>ultramafiques, mafiques, intermédiaires et felsiques</a:t>
            </a:r>
            <a:r>
              <a:rPr lang="fr-FR" b="1"/>
              <a:t>.</a:t>
            </a:r>
          </a:p>
        </p:txBody>
      </p:sp>
      <p:pic>
        <p:nvPicPr>
          <p:cNvPr id="7172" name="Picture 4"/>
          <p:cNvPicPr>
            <a:picLocks noChangeAspect="1" noChangeArrowheads="1"/>
          </p:cNvPicPr>
          <p:nvPr/>
        </p:nvPicPr>
        <p:blipFill>
          <a:blip r:embed="rId2"/>
          <a:srcRect/>
          <a:stretch>
            <a:fillRect/>
          </a:stretch>
        </p:blipFill>
        <p:spPr bwMode="auto">
          <a:xfrm>
            <a:off x="971550" y="2740025"/>
            <a:ext cx="7273925" cy="4117975"/>
          </a:xfrm>
          <a:prstGeom prst="rect">
            <a:avLst/>
          </a:prstGeom>
          <a:noFill/>
          <a:ln w="9525">
            <a:noFill/>
            <a:miter lim="800000"/>
            <a:headEnd/>
            <a:tailEnd/>
          </a:ln>
        </p:spPr>
      </p:pic>
      <p:sp>
        <p:nvSpPr>
          <p:cNvPr id="5" name="Text Box 2"/>
          <p:cNvSpPr txBox="1">
            <a:spLocks noChangeArrowheads="1"/>
          </p:cNvSpPr>
          <p:nvPr/>
        </p:nvSpPr>
        <p:spPr bwMode="auto">
          <a:xfrm>
            <a:off x="0" y="0"/>
            <a:ext cx="9144000" cy="457200"/>
          </a:xfrm>
          <a:prstGeom prst="rect">
            <a:avLst/>
          </a:prstGeom>
          <a:gradFill rotWithShape="0">
            <a:gsLst>
              <a:gs pos="0">
                <a:srgbClr val="44A9A9"/>
              </a:gs>
              <a:gs pos="50000">
                <a:srgbClr val="66FFFF"/>
              </a:gs>
              <a:gs pos="100000">
                <a:srgbClr val="44A9A9"/>
              </a:gs>
            </a:gsLst>
            <a:lin ang="5400000" scaled="1"/>
          </a:gradFill>
          <a:ln w="9525" algn="ctr">
            <a:noFill/>
            <a:miter lim="800000"/>
            <a:headEnd/>
            <a:tailEnd/>
          </a:ln>
        </p:spPr>
        <p:txBody>
          <a:bodyPr>
            <a:spAutoFit/>
          </a:bodyPr>
          <a:lstStyle/>
          <a:p>
            <a:pPr algn="ctr" eaLnBrk="0" hangingPunct="0"/>
            <a:r>
              <a:rPr lang="fr-FR" sz="2400" b="1" dirty="0"/>
              <a:t>2.1. Roches magmatiques ou ignées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9" name="Picture 3"/>
          <p:cNvPicPr>
            <a:picLocks noChangeAspect="1" noChangeArrowheads="1"/>
          </p:cNvPicPr>
          <p:nvPr/>
        </p:nvPicPr>
        <p:blipFill>
          <a:blip r:embed="rId2"/>
          <a:srcRect/>
          <a:stretch>
            <a:fillRect/>
          </a:stretch>
        </p:blipFill>
        <p:spPr bwMode="auto">
          <a:xfrm>
            <a:off x="2824163" y="692150"/>
            <a:ext cx="5419725" cy="2828925"/>
          </a:xfrm>
          <a:prstGeom prst="rect">
            <a:avLst/>
          </a:prstGeom>
          <a:noFill/>
          <a:ln w="9525">
            <a:noFill/>
            <a:miter lim="800000"/>
            <a:headEnd/>
            <a:tailEnd/>
          </a:ln>
          <a:effectLst/>
        </p:spPr>
      </p:pic>
      <p:sp>
        <p:nvSpPr>
          <p:cNvPr id="382980" name="Rectangle 4"/>
          <p:cNvSpPr>
            <a:spLocks noChangeArrowheads="1"/>
          </p:cNvSpPr>
          <p:nvPr/>
        </p:nvSpPr>
        <p:spPr bwMode="auto">
          <a:xfrm>
            <a:off x="323850" y="3716338"/>
            <a:ext cx="8640763" cy="2838450"/>
          </a:xfrm>
          <a:prstGeom prst="rect">
            <a:avLst/>
          </a:prstGeom>
          <a:noFill/>
          <a:ln w="9525">
            <a:noFill/>
            <a:miter lim="800000"/>
            <a:headEnd/>
            <a:tailEnd/>
          </a:ln>
          <a:effectLst/>
        </p:spPr>
        <p:txBody>
          <a:bodyPr anchor="ctr">
            <a:spAutoFit/>
          </a:bodyPr>
          <a:lstStyle/>
          <a:p>
            <a:pPr algn="just"/>
            <a:r>
              <a:rPr lang="fr-FR" b="1">
                <a:solidFill>
                  <a:srgbClr val="FF3300"/>
                </a:solidFill>
              </a:rPr>
              <a:t>Les premiers minéraux à cristalliser seront évidemment les minéraux de haute température, olivine d'abord, pyroxènes et amphiboles ensuite.</a:t>
            </a:r>
            <a:r>
              <a:rPr lang="fr-FR" b="1"/>
              <a:t> </a:t>
            </a:r>
          </a:p>
          <a:p>
            <a:pPr algn="just"/>
            <a:endParaRPr lang="fr-FR" b="1"/>
          </a:p>
          <a:p>
            <a:pPr algn="just"/>
            <a:r>
              <a:rPr lang="fr-FR" b="1"/>
              <a:t>Ces cristaux vont se former dans le magma et vont sédimenter vers la base de la chambre magmatique pour former une roche riche en olivine, pyroxène et amphibole, une roche ignée </a:t>
            </a:r>
            <a:r>
              <a:rPr lang="fr-FR" b="1">
                <a:solidFill>
                  <a:srgbClr val="0000FF"/>
                </a:solidFill>
              </a:rPr>
              <a:t>mafique</a:t>
            </a:r>
            <a:r>
              <a:rPr lang="fr-FR" b="1"/>
              <a:t>, un </a:t>
            </a:r>
            <a:r>
              <a:rPr lang="fr-FR" b="1">
                <a:solidFill>
                  <a:srgbClr val="0000FF"/>
                </a:solidFill>
              </a:rPr>
              <a:t>gabbro</a:t>
            </a:r>
            <a:r>
              <a:rPr lang="fr-FR" b="1"/>
              <a:t> par exemple. </a:t>
            </a:r>
          </a:p>
          <a:p>
            <a:pPr algn="just"/>
            <a:endParaRPr lang="fr-FR" b="1"/>
          </a:p>
          <a:p>
            <a:pPr algn="just"/>
            <a:r>
              <a:rPr lang="fr-FR" b="1"/>
              <a:t>Le liquide restant sera donc appauvri en ces minéraux; on aura donc un magma de composition différente de sa composition initiale. Ce magma aura une </a:t>
            </a:r>
            <a:r>
              <a:rPr lang="fr-FR" b="1">
                <a:solidFill>
                  <a:srgbClr val="0000FF"/>
                </a:solidFill>
              </a:rPr>
              <a:t>composition disons</a:t>
            </a:r>
            <a:r>
              <a:rPr lang="fr-FR" b="1"/>
              <a:t> </a:t>
            </a:r>
            <a:r>
              <a:rPr lang="fr-FR" b="1">
                <a:solidFill>
                  <a:srgbClr val="0000FF"/>
                </a:solidFill>
              </a:rPr>
              <a:t>intermédiaire</a:t>
            </a:r>
            <a:r>
              <a:rPr lang="fr-FR" b="1"/>
              <a:t>. </a:t>
            </a:r>
          </a:p>
        </p:txBody>
      </p:sp>
      <p:sp>
        <p:nvSpPr>
          <p:cNvPr id="382981" name="Rectangle 5"/>
          <p:cNvSpPr>
            <a:spLocks noChangeArrowheads="1"/>
          </p:cNvSpPr>
          <p:nvPr/>
        </p:nvSpPr>
        <p:spPr bwMode="auto">
          <a:xfrm>
            <a:off x="0" y="549275"/>
            <a:ext cx="3276600" cy="422275"/>
          </a:xfrm>
          <a:prstGeom prst="rect">
            <a:avLst/>
          </a:prstGeom>
          <a:noFill/>
          <a:ln w="9525">
            <a:noFill/>
            <a:miter lim="800000"/>
            <a:headEnd/>
            <a:tailEnd/>
          </a:ln>
          <a:effectLst/>
        </p:spPr>
        <p:txBody>
          <a:bodyPr>
            <a:spAutoFit/>
          </a:bodyPr>
          <a:lstStyle/>
          <a:p>
            <a:pPr>
              <a:lnSpc>
                <a:spcPct val="120000"/>
              </a:lnSpc>
            </a:pPr>
            <a:r>
              <a:rPr lang="fr-FR" b="1">
                <a:solidFill>
                  <a:srgbClr val="0000FF"/>
                </a:solidFill>
              </a:rPr>
              <a:t>Cristallisation fractionnée</a:t>
            </a:r>
            <a:endParaRPr lang="fr-FR"/>
          </a:p>
        </p:txBody>
      </p:sp>
      <p:sp>
        <p:nvSpPr>
          <p:cNvPr id="382982" name="Text Box 6"/>
          <p:cNvSpPr txBox="1">
            <a:spLocks noChangeArrowheads="1"/>
          </p:cNvSpPr>
          <p:nvPr/>
        </p:nvSpPr>
        <p:spPr bwMode="auto">
          <a:xfrm>
            <a:off x="0" y="0"/>
            <a:ext cx="9144000" cy="457200"/>
          </a:xfrm>
          <a:prstGeom prst="rect">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miter lim="800000"/>
            <a:headEnd/>
            <a:tailEnd/>
          </a:ln>
          <a:effectLst/>
        </p:spPr>
        <p:txBody>
          <a:bodyPr>
            <a:spAutoFit/>
          </a:bodyPr>
          <a:lstStyle/>
          <a:p>
            <a:pPr algn="ctr" eaLnBrk="0" hangingPunct="0"/>
            <a:r>
              <a:rPr lang="fr-FR" sz="2400" b="1" dirty="0"/>
              <a:t>2.1. Roches magmatiques ou ignées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7" name="Picture 3"/>
          <p:cNvPicPr>
            <a:picLocks noChangeAspect="1" noChangeArrowheads="1"/>
          </p:cNvPicPr>
          <p:nvPr/>
        </p:nvPicPr>
        <p:blipFill>
          <a:blip r:embed="rId2"/>
          <a:srcRect/>
          <a:stretch>
            <a:fillRect/>
          </a:stretch>
        </p:blipFill>
        <p:spPr bwMode="auto">
          <a:xfrm>
            <a:off x="2339975" y="469900"/>
            <a:ext cx="5832475" cy="3413125"/>
          </a:xfrm>
          <a:prstGeom prst="rect">
            <a:avLst/>
          </a:prstGeom>
          <a:noFill/>
          <a:ln w="9525">
            <a:noFill/>
            <a:miter lim="800000"/>
            <a:headEnd/>
            <a:tailEnd/>
          </a:ln>
          <a:effectLst/>
        </p:spPr>
      </p:pic>
      <p:sp>
        <p:nvSpPr>
          <p:cNvPr id="477188" name="Rectangle 4"/>
          <p:cNvSpPr>
            <a:spLocks noChangeArrowheads="1"/>
          </p:cNvSpPr>
          <p:nvPr/>
        </p:nvSpPr>
        <p:spPr bwMode="auto">
          <a:xfrm>
            <a:off x="144463" y="3952875"/>
            <a:ext cx="8820150" cy="2838450"/>
          </a:xfrm>
          <a:prstGeom prst="rect">
            <a:avLst/>
          </a:prstGeom>
          <a:noFill/>
          <a:ln w="9525">
            <a:noFill/>
            <a:miter lim="800000"/>
            <a:headEnd/>
            <a:tailEnd/>
          </a:ln>
          <a:effectLst/>
        </p:spPr>
        <p:txBody>
          <a:bodyPr anchor="ctr">
            <a:spAutoFit/>
          </a:bodyPr>
          <a:lstStyle/>
          <a:p>
            <a:pPr algn="just"/>
            <a:r>
              <a:rPr lang="fr-FR" b="1"/>
              <a:t>Si ce magma (liquide restant) est introduit dans une chambre secondaire et qu'il poursuit son refroidissement, </a:t>
            </a:r>
            <a:r>
              <a:rPr lang="fr-FR" b="1">
                <a:solidFill>
                  <a:srgbClr val="FF3300"/>
                </a:solidFill>
              </a:rPr>
              <a:t>les premiers minéraux à cristalliser seront les amphiboles, les biotites, le quartz et certains feldspaths plagioclases</a:t>
            </a:r>
            <a:r>
              <a:rPr lang="fr-FR" b="1"/>
              <a:t>, ce qui produira une </a:t>
            </a:r>
            <a:r>
              <a:rPr lang="fr-FR" b="1">
                <a:solidFill>
                  <a:srgbClr val="0000FF"/>
                </a:solidFill>
              </a:rPr>
              <a:t>roche ignée intermédiaire</a:t>
            </a:r>
            <a:r>
              <a:rPr lang="fr-FR" b="1"/>
              <a:t>, une diorite par exemple. </a:t>
            </a:r>
          </a:p>
          <a:p>
            <a:pPr algn="just"/>
            <a:endParaRPr lang="fr-FR" b="1"/>
          </a:p>
          <a:p>
            <a:pPr algn="just"/>
            <a:r>
              <a:rPr lang="fr-FR" b="1"/>
              <a:t>Si ce magma fait son chemin jusqu'à la surface, on aura des laves andésitiques. </a:t>
            </a:r>
          </a:p>
          <a:p>
            <a:pPr algn="just"/>
            <a:endParaRPr lang="fr-FR" b="1"/>
          </a:p>
          <a:p>
            <a:pPr algn="just"/>
            <a:r>
              <a:rPr lang="fr-FR" b="1"/>
              <a:t>Ainsi, à partir d'un magma de composition donnée, on peut obtenir plus d'un type de roche ignée. </a:t>
            </a:r>
          </a:p>
        </p:txBody>
      </p:sp>
      <p:sp>
        <p:nvSpPr>
          <p:cNvPr id="477189" name="Rectangle 5"/>
          <p:cNvSpPr>
            <a:spLocks noChangeArrowheads="1"/>
          </p:cNvSpPr>
          <p:nvPr/>
        </p:nvSpPr>
        <p:spPr bwMode="auto">
          <a:xfrm>
            <a:off x="179388" y="692150"/>
            <a:ext cx="2124075" cy="752475"/>
          </a:xfrm>
          <a:prstGeom prst="rect">
            <a:avLst/>
          </a:prstGeom>
          <a:noFill/>
          <a:ln w="9525">
            <a:noFill/>
            <a:miter lim="800000"/>
            <a:headEnd/>
            <a:tailEnd/>
          </a:ln>
          <a:effectLst/>
        </p:spPr>
        <p:txBody>
          <a:bodyPr>
            <a:spAutoFit/>
          </a:bodyPr>
          <a:lstStyle/>
          <a:p>
            <a:pPr>
              <a:lnSpc>
                <a:spcPct val="120000"/>
              </a:lnSpc>
            </a:pPr>
            <a:r>
              <a:rPr lang="fr-FR" b="1">
                <a:solidFill>
                  <a:srgbClr val="0000FF"/>
                </a:solidFill>
              </a:rPr>
              <a:t>Cristallisation fractionnée</a:t>
            </a:r>
            <a:endParaRPr lang="fr-FR"/>
          </a:p>
        </p:txBody>
      </p:sp>
      <p:sp>
        <p:nvSpPr>
          <p:cNvPr id="477190" name="Text Box 6"/>
          <p:cNvSpPr txBox="1">
            <a:spLocks noChangeArrowheads="1"/>
          </p:cNvSpPr>
          <p:nvPr/>
        </p:nvSpPr>
        <p:spPr bwMode="auto">
          <a:xfrm>
            <a:off x="0" y="0"/>
            <a:ext cx="9144000" cy="457200"/>
          </a:xfrm>
          <a:prstGeom prst="rect">
            <a:avLst/>
          </a:prstGeom>
          <a:gradFill rotWithShape="0">
            <a:gsLst>
              <a:gs pos="0">
                <a:srgbClr val="66FFFF">
                  <a:gamma/>
                  <a:shade val="66275"/>
                  <a:invGamma/>
                </a:srgbClr>
              </a:gs>
              <a:gs pos="50000">
                <a:srgbClr val="66FFFF"/>
              </a:gs>
              <a:gs pos="100000">
                <a:srgbClr val="66FFFF">
                  <a:gamma/>
                  <a:shade val="66275"/>
                  <a:invGamma/>
                </a:srgbClr>
              </a:gs>
            </a:gsLst>
            <a:lin ang="5400000" scaled="1"/>
          </a:gradFill>
          <a:ln w="9525" algn="ctr">
            <a:noFill/>
            <a:miter lim="800000"/>
            <a:headEnd/>
            <a:tailEnd/>
          </a:ln>
          <a:effectLst/>
        </p:spPr>
        <p:txBody>
          <a:bodyPr>
            <a:spAutoFit/>
          </a:bodyPr>
          <a:lstStyle/>
          <a:p>
            <a:pPr algn="ctr" eaLnBrk="0" hangingPunct="0"/>
            <a:r>
              <a:rPr lang="fr-FR" sz="2400" b="1" dirty="0"/>
              <a:t>2.1. Roches magmatiques ou ignées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042988" y="1041400"/>
            <a:ext cx="7416800" cy="5842000"/>
          </a:xfrm>
          <a:prstGeom prst="rect">
            <a:avLst/>
          </a:prstGeom>
          <a:noFill/>
          <a:ln w="9525">
            <a:noFill/>
            <a:miter lim="800000"/>
            <a:headEnd/>
            <a:tailEnd/>
          </a:ln>
        </p:spPr>
      </p:pic>
      <p:sp>
        <p:nvSpPr>
          <p:cNvPr id="8195" name="Text Box 3"/>
          <p:cNvSpPr txBox="1">
            <a:spLocks noChangeArrowheads="1"/>
          </p:cNvSpPr>
          <p:nvPr/>
        </p:nvSpPr>
        <p:spPr bwMode="auto">
          <a:xfrm>
            <a:off x="323850" y="549275"/>
            <a:ext cx="4119563" cy="396875"/>
          </a:xfrm>
          <a:prstGeom prst="rect">
            <a:avLst/>
          </a:prstGeom>
          <a:noFill/>
          <a:ln w="9525">
            <a:noFill/>
            <a:miter lim="800000"/>
            <a:headEnd/>
            <a:tailEnd/>
          </a:ln>
        </p:spPr>
        <p:txBody>
          <a:bodyPr wrap="none">
            <a:spAutoFit/>
          </a:bodyPr>
          <a:lstStyle/>
          <a:p>
            <a:r>
              <a:rPr lang="fr-FR" sz="2000" b="1">
                <a:solidFill>
                  <a:srgbClr val="0000FF"/>
                </a:solidFill>
              </a:rPr>
              <a:t>Classification des roches ignées</a:t>
            </a:r>
          </a:p>
        </p:txBody>
      </p:sp>
      <p:sp>
        <p:nvSpPr>
          <p:cNvPr id="8196" name="Line 4"/>
          <p:cNvSpPr>
            <a:spLocks noChangeShapeType="1"/>
          </p:cNvSpPr>
          <p:nvPr/>
        </p:nvSpPr>
        <p:spPr bwMode="auto">
          <a:xfrm>
            <a:off x="5667375" y="1844675"/>
            <a:ext cx="0" cy="5013325"/>
          </a:xfrm>
          <a:prstGeom prst="line">
            <a:avLst/>
          </a:prstGeom>
          <a:noFill/>
          <a:ln w="9525">
            <a:solidFill>
              <a:srgbClr val="FFFF00"/>
            </a:solidFill>
            <a:round/>
            <a:headEnd/>
            <a:tailEnd/>
          </a:ln>
        </p:spPr>
        <p:txBody>
          <a:bodyPr/>
          <a:lstStyle/>
          <a:p>
            <a:endParaRPr lang="fr-FR"/>
          </a:p>
        </p:txBody>
      </p:sp>
      <p:sp>
        <p:nvSpPr>
          <p:cNvPr id="8197" name="Line 5"/>
          <p:cNvSpPr>
            <a:spLocks noChangeShapeType="1"/>
          </p:cNvSpPr>
          <p:nvPr/>
        </p:nvSpPr>
        <p:spPr bwMode="auto">
          <a:xfrm>
            <a:off x="4471988" y="1830388"/>
            <a:ext cx="0" cy="5013325"/>
          </a:xfrm>
          <a:prstGeom prst="line">
            <a:avLst/>
          </a:prstGeom>
          <a:noFill/>
          <a:ln w="9525">
            <a:solidFill>
              <a:srgbClr val="FFFF00"/>
            </a:solidFill>
            <a:round/>
            <a:headEnd/>
            <a:tailEnd/>
          </a:ln>
        </p:spPr>
        <p:txBody>
          <a:bodyPr/>
          <a:lstStyle/>
          <a:p>
            <a:endParaRPr lang="fr-FR"/>
          </a:p>
        </p:txBody>
      </p:sp>
      <p:sp>
        <p:nvSpPr>
          <p:cNvPr id="8198" name="Line 6"/>
          <p:cNvSpPr>
            <a:spLocks noChangeShapeType="1"/>
          </p:cNvSpPr>
          <p:nvPr/>
        </p:nvSpPr>
        <p:spPr bwMode="auto">
          <a:xfrm>
            <a:off x="2901950" y="1844675"/>
            <a:ext cx="0" cy="5013325"/>
          </a:xfrm>
          <a:prstGeom prst="line">
            <a:avLst/>
          </a:prstGeom>
          <a:noFill/>
          <a:ln w="9525">
            <a:solidFill>
              <a:srgbClr val="FFFF00"/>
            </a:solidFill>
            <a:round/>
            <a:headEnd/>
            <a:tailEnd/>
          </a:ln>
        </p:spPr>
        <p:txBody>
          <a:bodyPr/>
          <a:lstStyle/>
          <a:p>
            <a:endParaRPr lang="fr-FR"/>
          </a:p>
        </p:txBody>
      </p:sp>
      <p:sp>
        <p:nvSpPr>
          <p:cNvPr id="8199" name="Line 7"/>
          <p:cNvSpPr>
            <a:spLocks noChangeShapeType="1"/>
          </p:cNvSpPr>
          <p:nvPr/>
        </p:nvSpPr>
        <p:spPr bwMode="auto">
          <a:xfrm>
            <a:off x="3836988" y="1844675"/>
            <a:ext cx="0" cy="5013325"/>
          </a:xfrm>
          <a:prstGeom prst="line">
            <a:avLst/>
          </a:prstGeom>
          <a:noFill/>
          <a:ln w="9525">
            <a:solidFill>
              <a:srgbClr val="FFFF00"/>
            </a:solidFill>
            <a:round/>
            <a:headEnd/>
            <a:tailEnd/>
          </a:ln>
        </p:spPr>
        <p:txBody>
          <a:bodyPr/>
          <a:lstStyle/>
          <a:p>
            <a:endParaRPr lang="fr-FR"/>
          </a:p>
        </p:txBody>
      </p:sp>
      <p:sp>
        <p:nvSpPr>
          <p:cNvPr id="9" name="Text Box 2"/>
          <p:cNvSpPr txBox="1">
            <a:spLocks noChangeArrowheads="1"/>
          </p:cNvSpPr>
          <p:nvPr/>
        </p:nvSpPr>
        <p:spPr bwMode="auto">
          <a:xfrm>
            <a:off x="0" y="0"/>
            <a:ext cx="9144000" cy="457200"/>
          </a:xfrm>
          <a:prstGeom prst="rect">
            <a:avLst/>
          </a:prstGeom>
          <a:gradFill rotWithShape="0">
            <a:gsLst>
              <a:gs pos="0">
                <a:srgbClr val="44A9A9"/>
              </a:gs>
              <a:gs pos="50000">
                <a:srgbClr val="66FFFF"/>
              </a:gs>
              <a:gs pos="100000">
                <a:srgbClr val="44A9A9"/>
              </a:gs>
            </a:gsLst>
            <a:lin ang="5400000" scaled="1"/>
          </a:gradFill>
          <a:ln w="9525" algn="ctr">
            <a:noFill/>
            <a:miter lim="800000"/>
            <a:headEnd/>
            <a:tailEnd/>
          </a:ln>
        </p:spPr>
        <p:txBody>
          <a:bodyPr>
            <a:spAutoFit/>
          </a:bodyPr>
          <a:lstStyle/>
          <a:p>
            <a:pPr algn="ctr" eaLnBrk="0" hangingPunct="0"/>
            <a:r>
              <a:rPr lang="fr-FR" sz="2400" b="1" dirty="0"/>
              <a:t>2.1. Roches magmatiques ou ignées</a:t>
            </a:r>
          </a:p>
        </p:txBody>
      </p:sp>
    </p:spTree>
  </p:cSld>
  <p:clrMapOvr>
    <a:masterClrMapping/>
  </p:clrMapOvr>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2855</TotalTime>
  <Words>1297</Words>
  <Application>Microsoft Office PowerPoint</Application>
  <PresentationFormat>On-screen Show (4:3)</PresentationFormat>
  <Paragraphs>200</Paragraphs>
  <Slides>36</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Modèle par défaut</vt:lpstr>
      <vt:lpstr>QuickTime Movie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pc</dc:creator>
  <cp:lastModifiedBy>LENOVO RBZ</cp:lastModifiedBy>
  <cp:revision>282</cp:revision>
  <dcterms:created xsi:type="dcterms:W3CDTF">2010-10-12T17:37:05Z</dcterms:created>
  <dcterms:modified xsi:type="dcterms:W3CDTF">2025-10-22T14:00:30Z</dcterms:modified>
</cp:coreProperties>
</file>