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1" r:id="rId2"/>
    <p:sldId id="396" r:id="rId3"/>
    <p:sldId id="398" r:id="rId4"/>
    <p:sldId id="399" r:id="rId5"/>
    <p:sldId id="347" r:id="rId6"/>
    <p:sldId id="402" r:id="rId7"/>
    <p:sldId id="306" r:id="rId8"/>
    <p:sldId id="349" r:id="rId9"/>
    <p:sldId id="348" r:id="rId10"/>
    <p:sldId id="350" r:id="rId11"/>
    <p:sldId id="307" r:id="rId12"/>
    <p:sldId id="351" r:id="rId13"/>
    <p:sldId id="352" r:id="rId14"/>
    <p:sldId id="353" r:id="rId15"/>
    <p:sldId id="354" r:id="rId16"/>
    <p:sldId id="388" r:id="rId17"/>
    <p:sldId id="424" r:id="rId18"/>
    <p:sldId id="425" r:id="rId19"/>
    <p:sldId id="429" r:id="rId20"/>
    <p:sldId id="436" r:id="rId21"/>
    <p:sldId id="430" r:id="rId22"/>
    <p:sldId id="403" r:id="rId23"/>
    <p:sldId id="404" r:id="rId24"/>
    <p:sldId id="405" r:id="rId25"/>
    <p:sldId id="406" r:id="rId26"/>
    <p:sldId id="407" r:id="rId27"/>
    <p:sldId id="409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2B2B2"/>
    <a:srgbClr val="009900"/>
    <a:srgbClr val="006699"/>
    <a:srgbClr val="33CC33"/>
    <a:srgbClr val="C0C0C0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347A0C-3D60-498A-8F25-6EFA99C5B0A7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9D9646-DA5C-4F8F-8F3B-3DCD403165B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9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8E9A49-0584-43F7-B4DA-51D5EDB19559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C925DF-F9BE-44C4-9887-D0D80453F0F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8210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1E939-09D9-4958-BF8D-2F68CBE6A02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38072B-28FC-40B6-9AAC-7376C8EA71F2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61BA49A-EFD3-470D-B699-09EDB3A17E2E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60225-058B-434C-B77D-256FC3E197F0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018BD-D51E-4F0C-B343-91436272E7D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B2BEA-D285-44D4-B684-20BFCE8FBB84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3E017-6BE3-48FB-81C2-D7CB67FF6CD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B9996-E6B8-4CD8-8D34-860002E3F925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59CB-8942-435D-B441-D33D687E8A3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re. Diagramm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AECA1-17A8-4032-A40A-A18752643D3F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1AABAA-BC76-4C1A-B644-8B829E256BB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986F8-003C-42BA-9C1A-495883678FB7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A1043-5756-457F-87A1-C27C320908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0D563-D79B-4646-80CA-AE5590576EB0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2E2A2-EC4F-4C8B-831F-3D853C0C38C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4AE0A-5B21-4ACA-B62E-91C5270BE131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B586D-D90C-4118-84D5-A4B83E1B7C3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9A3BC9-6753-4447-BF0F-E7EDA6838B9C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42E36-6FEB-47DF-8CD5-CE9C3058FA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F3FDC-24F9-4417-B3C4-32FC2CC4BF52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7BA0D-1D5C-40E5-B586-DC9EF67B585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7CA2B-A5EC-42A8-8D44-6AF90FFC0980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5F10A-196C-419C-ABCD-BFEC8B2C5BA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FB546-88D0-4F9C-8722-FC0815371567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3639A-8826-4942-8CCA-A46E64575D4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20758-F57F-4116-82E7-65C24C081ACB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D710C-F649-42CE-A452-DEE21A18639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F9A9119-2A34-4037-ABA2-B2412C975916}" type="datetime11">
              <a:rPr lang="fr-FR"/>
              <a:pPr/>
              <a:t>15:00:53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/>
              <a:t>S. BENGAMRA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61AC0-8E79-4836-B729-58B48119ABE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-lyon.fr/Planet-Terre/Infosciences/Geodynamique/Structure-interne/Rheologie/profils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u-picardie.fr/beauchamp/eadaa/mecasol_fichiers/meca2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u-picardie.fr/beauchamp/eadaa/mecasol_fichiers/ellips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u-picardie.fr/beauchamp/eadaa/mecasol_fichiers/ellips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57372" y="2003744"/>
            <a:ext cx="5429256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1050" b="1" dirty="0">
              <a:solidFill>
                <a:srgbClr val="333399"/>
              </a:solidFill>
            </a:endParaRPr>
          </a:p>
          <a:p>
            <a:pPr algn="ctr"/>
            <a:r>
              <a:rPr lang="fr-FR" sz="2400" b="1" dirty="0">
                <a:solidFill>
                  <a:srgbClr val="333399"/>
                </a:solidFill>
              </a:rPr>
              <a:t>Cours: Sciences de la terre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31954" y="616530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Année </a:t>
            </a:r>
            <a:r>
              <a:rPr lang="fr-FR"/>
              <a:t>universitaire </a:t>
            </a:r>
            <a:r>
              <a:rPr lang="fr-FR" smtClean="0"/>
              <a:t>2025/2026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158" y="3357562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800" dirty="0">
                <a:solidFill>
                  <a:srgbClr val="0000FF"/>
                </a:solidFill>
                <a:latin typeface="Britannic Bold" pitchFamily="34" charset="0"/>
              </a:rPr>
              <a:t>Chap. 3: </a:t>
            </a:r>
            <a:r>
              <a:rPr lang="fr-FR" sz="2800" b="1" dirty="0">
                <a:solidFill>
                  <a:srgbClr val="0000FF"/>
                </a:solidFill>
                <a:latin typeface="Britannic Bold" pitchFamily="34" charset="0"/>
              </a:rPr>
              <a:t>Tectonique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 l="1500" t="1889" r="1500" b="1889"/>
          <a:stretch>
            <a:fillRect/>
          </a:stretch>
        </p:blipFill>
        <p:spPr bwMode="auto">
          <a:xfrm>
            <a:off x="3316295" y="4000504"/>
            <a:ext cx="23272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67D316-3C13-4193-A18D-1924699B3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668" y="-66782"/>
            <a:ext cx="4550664" cy="1549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68313" y="260350"/>
            <a:ext cx="3324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III.2. Géométrie des failles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50825" y="4149725"/>
            <a:ext cx="84978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b="1">
                <a:solidFill>
                  <a:srgbClr val="006699"/>
                </a:solidFill>
              </a:rPr>
              <a:t>Le rejet pente se décompose lui-même en :</a:t>
            </a:r>
          </a:p>
          <a:p>
            <a:pPr algn="just">
              <a:lnSpc>
                <a:spcPct val="125000"/>
              </a:lnSpc>
            </a:pPr>
            <a:r>
              <a:rPr lang="fr-FR" b="1"/>
              <a:t>** Un </a:t>
            </a:r>
            <a:r>
              <a:rPr lang="fr-FR" b="1">
                <a:solidFill>
                  <a:srgbClr val="FF0000"/>
                </a:solidFill>
              </a:rPr>
              <a:t>rejet vertical</a:t>
            </a:r>
            <a:r>
              <a:rPr lang="fr-FR" b="1"/>
              <a:t> (AE) qui donne la différence d’altitude entre les deux blocs ;</a:t>
            </a:r>
          </a:p>
          <a:p>
            <a:pPr algn="just">
              <a:lnSpc>
                <a:spcPct val="125000"/>
              </a:lnSpc>
            </a:pPr>
            <a:r>
              <a:rPr lang="fr-FR" b="1"/>
              <a:t>** Un </a:t>
            </a:r>
            <a:r>
              <a:rPr lang="fr-FR" b="1">
                <a:solidFill>
                  <a:srgbClr val="FF0000"/>
                </a:solidFill>
              </a:rPr>
              <a:t>rejet transversal</a:t>
            </a:r>
            <a:r>
              <a:rPr lang="fr-FR" b="1"/>
              <a:t> (ED) qui donne la valeur de déplacement horizontal transversal des deux compartiments (allongement ou raccourcissement).</a:t>
            </a:r>
          </a:p>
          <a:p>
            <a:pPr algn="just">
              <a:lnSpc>
                <a:spcPct val="125000"/>
              </a:lnSpc>
            </a:pPr>
            <a:endParaRPr lang="fr-FR" b="1"/>
          </a:p>
          <a:p>
            <a:pPr algn="just">
              <a:lnSpc>
                <a:spcPct val="125000"/>
              </a:lnSpc>
            </a:pPr>
            <a:r>
              <a:rPr lang="fr-FR" b="1"/>
              <a:t>3- Un </a:t>
            </a:r>
            <a:r>
              <a:rPr lang="fr-FR" b="1">
                <a:solidFill>
                  <a:srgbClr val="006699"/>
                </a:solidFill>
              </a:rPr>
              <a:t>escarpement</a:t>
            </a:r>
            <a:r>
              <a:rPr lang="fr-FR" b="1"/>
              <a:t>, c’est le relief crée par une faille (différent rejets).</a:t>
            </a:r>
          </a:p>
        </p:txBody>
      </p:sp>
      <p:pic>
        <p:nvPicPr>
          <p:cNvPr id="102405" name="Picture 5" descr="Numériser0009"/>
          <p:cNvPicPr>
            <a:picLocks noChangeAspect="1" noChangeArrowheads="1"/>
          </p:cNvPicPr>
          <p:nvPr/>
        </p:nvPicPr>
        <p:blipFill>
          <a:blip r:embed="rId2"/>
          <a:srcRect l="13498" r="13498" b="32329"/>
          <a:stretch>
            <a:fillRect/>
          </a:stretch>
        </p:blipFill>
        <p:spPr bwMode="auto">
          <a:xfrm>
            <a:off x="2555875" y="836613"/>
            <a:ext cx="410527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98438" y="171370"/>
            <a:ext cx="58609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III.3. Classification ou nomenclature des failles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68313" y="1368425"/>
            <a:ext cx="81232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sz="2000" b="1"/>
              <a:t>-- </a:t>
            </a:r>
            <a:r>
              <a:rPr lang="fr-FR" sz="2000" b="1">
                <a:solidFill>
                  <a:schemeClr val="accent2"/>
                </a:solidFill>
              </a:rPr>
              <a:t>Faille normale</a:t>
            </a:r>
            <a:r>
              <a:rPr lang="fr-FR" sz="2000" b="1"/>
              <a:t> : Le plan de faille est incliné vers le bloc affaissé, </a:t>
            </a:r>
          </a:p>
          <a:p>
            <a:pPr algn="just">
              <a:lnSpc>
                <a:spcPct val="125000"/>
              </a:lnSpc>
            </a:pPr>
            <a:r>
              <a:rPr lang="fr-FR" sz="2000" b="1"/>
              <a:t>RHT = +ΔL =&gt; écartement horizontal des 2 blocs = </a:t>
            </a:r>
            <a:r>
              <a:rPr lang="fr-FR" sz="2000" b="1" i="1"/>
              <a:t>extension horizontale.</a:t>
            </a:r>
          </a:p>
          <a:p>
            <a:pPr algn="just">
              <a:lnSpc>
                <a:spcPct val="125000"/>
              </a:lnSpc>
            </a:pPr>
            <a:endParaRPr lang="fr-FR" sz="2000" b="1" i="1"/>
          </a:p>
          <a:p>
            <a:pPr algn="just">
              <a:lnSpc>
                <a:spcPct val="125000"/>
              </a:lnSpc>
            </a:pPr>
            <a:endParaRPr lang="fr-FR" sz="2000" b="1" i="1"/>
          </a:p>
          <a:p>
            <a:pPr algn="just">
              <a:lnSpc>
                <a:spcPct val="125000"/>
              </a:lnSpc>
            </a:pPr>
            <a:r>
              <a:rPr lang="fr-FR" sz="2000" b="1"/>
              <a:t>-- </a:t>
            </a:r>
            <a:r>
              <a:rPr lang="fr-FR" sz="2000" b="1">
                <a:solidFill>
                  <a:schemeClr val="accent2"/>
                </a:solidFill>
              </a:rPr>
              <a:t>Faille inverse</a:t>
            </a:r>
            <a:r>
              <a:rPr lang="fr-FR" sz="2000" b="1"/>
              <a:t> : Le plan de faille est incliné vers le bloc soulevé,</a:t>
            </a:r>
          </a:p>
          <a:p>
            <a:pPr algn="just">
              <a:lnSpc>
                <a:spcPct val="125000"/>
              </a:lnSpc>
            </a:pPr>
            <a:r>
              <a:rPr lang="fr-FR" sz="2000" b="1"/>
              <a:t>RHT = - ΔL =&gt; rapprochement horizontal des 2 blocs </a:t>
            </a:r>
            <a:br>
              <a:rPr lang="fr-FR" sz="2000" b="1"/>
            </a:br>
            <a:r>
              <a:rPr lang="fr-FR" sz="2000" b="1"/>
              <a:t>= </a:t>
            </a:r>
            <a:r>
              <a:rPr lang="fr-FR" sz="2000" b="1" i="1"/>
              <a:t>raccourcissements horizontale.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95300" y="5022850"/>
            <a:ext cx="8035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sz="2000" b="1"/>
              <a:t>-- </a:t>
            </a:r>
            <a:r>
              <a:rPr lang="fr-FR" sz="2000" b="1">
                <a:solidFill>
                  <a:schemeClr val="accent2"/>
                </a:solidFill>
              </a:rPr>
              <a:t>Faille décrochante</a:t>
            </a:r>
            <a:r>
              <a:rPr lang="fr-FR" sz="2000" b="1"/>
              <a:t> : C’est une faille à glissement horizontale </a:t>
            </a:r>
            <a:br>
              <a:rPr lang="fr-FR" sz="2000" b="1"/>
            </a:br>
            <a:r>
              <a:rPr lang="fr-FR" sz="2000" b="1"/>
              <a:t>(RD = RHL, RV=0) et le plan de faille est verticale.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5049838" y="4171950"/>
            <a:ext cx="0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3314700" y="3016250"/>
            <a:ext cx="2527300" cy="1346200"/>
            <a:chOff x="1247" y="1661"/>
            <a:chExt cx="1592" cy="848"/>
          </a:xfrm>
        </p:grpSpPr>
        <p:grpSp>
          <p:nvGrpSpPr>
            <p:cNvPr id="103428" name="Group 4"/>
            <p:cNvGrpSpPr>
              <a:grpSpLocks/>
            </p:cNvGrpSpPr>
            <p:nvPr/>
          </p:nvGrpSpPr>
          <p:grpSpPr bwMode="auto">
            <a:xfrm>
              <a:off x="1247" y="1661"/>
              <a:ext cx="1592" cy="848"/>
              <a:chOff x="336" y="1363"/>
              <a:chExt cx="1592" cy="848"/>
            </a:xfrm>
          </p:grpSpPr>
          <p:grpSp>
            <p:nvGrpSpPr>
              <p:cNvPr id="103429" name="Group 5"/>
              <p:cNvGrpSpPr>
                <a:grpSpLocks/>
              </p:cNvGrpSpPr>
              <p:nvPr/>
            </p:nvGrpSpPr>
            <p:grpSpPr bwMode="auto">
              <a:xfrm>
                <a:off x="336" y="1363"/>
                <a:ext cx="1364" cy="845"/>
                <a:chOff x="336" y="1363"/>
                <a:chExt cx="1364" cy="845"/>
              </a:xfrm>
            </p:grpSpPr>
            <p:sp>
              <p:nvSpPr>
                <p:cNvPr id="103430" name="Freeform 6"/>
                <p:cNvSpPr>
                  <a:spLocks/>
                </p:cNvSpPr>
                <p:nvPr/>
              </p:nvSpPr>
              <p:spPr bwMode="auto">
                <a:xfrm>
                  <a:off x="340" y="1363"/>
                  <a:ext cx="1360" cy="845"/>
                </a:xfrm>
                <a:custGeom>
                  <a:avLst/>
                  <a:gdLst/>
                  <a:ahLst/>
                  <a:cxnLst>
                    <a:cxn ang="0">
                      <a:pos x="907" y="845"/>
                    </a:cxn>
                    <a:cxn ang="0">
                      <a:pos x="0" y="845"/>
                    </a:cxn>
                    <a:cxn ang="0">
                      <a:pos x="0" y="301"/>
                    </a:cxn>
                    <a:cxn ang="0">
                      <a:pos x="499" y="13"/>
                    </a:cxn>
                    <a:cxn ang="0">
                      <a:pos x="1140" y="0"/>
                    </a:cxn>
                    <a:cxn ang="0">
                      <a:pos x="1360" y="482"/>
                    </a:cxn>
                    <a:cxn ang="0">
                      <a:pos x="907" y="845"/>
                    </a:cxn>
                  </a:cxnLst>
                  <a:rect l="0" t="0" r="r" b="b"/>
                  <a:pathLst>
                    <a:path w="1360" h="845">
                      <a:moveTo>
                        <a:pt x="907" y="845"/>
                      </a:moveTo>
                      <a:lnTo>
                        <a:pt x="0" y="845"/>
                      </a:lnTo>
                      <a:lnTo>
                        <a:pt x="0" y="301"/>
                      </a:lnTo>
                      <a:lnTo>
                        <a:pt x="499" y="13"/>
                      </a:lnTo>
                      <a:lnTo>
                        <a:pt x="1140" y="0"/>
                      </a:lnTo>
                      <a:lnTo>
                        <a:pt x="1360" y="482"/>
                      </a:lnTo>
                      <a:lnTo>
                        <a:pt x="907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1" name="Freeform 7"/>
                <p:cNvSpPr>
                  <a:spLocks/>
                </p:cNvSpPr>
                <p:nvPr/>
              </p:nvSpPr>
              <p:spPr bwMode="auto">
                <a:xfrm>
                  <a:off x="348" y="1555"/>
                  <a:ext cx="1268" cy="449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710" y="338"/>
                    </a:cxn>
                    <a:cxn ang="0">
                      <a:pos x="1216" y="0"/>
                    </a:cxn>
                    <a:cxn ang="0">
                      <a:pos x="1268" y="100"/>
                    </a:cxn>
                    <a:cxn ang="0">
                      <a:pos x="780" y="445"/>
                    </a:cxn>
                    <a:cxn ang="0">
                      <a:pos x="0" y="449"/>
                    </a:cxn>
                  </a:cxnLst>
                  <a:rect l="0" t="0" r="r" b="b"/>
                  <a:pathLst>
                    <a:path w="1268" h="449">
                      <a:moveTo>
                        <a:pt x="0" y="332"/>
                      </a:moveTo>
                      <a:lnTo>
                        <a:pt x="710" y="338"/>
                      </a:lnTo>
                      <a:lnTo>
                        <a:pt x="1216" y="0"/>
                      </a:lnTo>
                      <a:lnTo>
                        <a:pt x="1268" y="100"/>
                      </a:lnTo>
                      <a:lnTo>
                        <a:pt x="780" y="445"/>
                      </a:lnTo>
                      <a:lnTo>
                        <a:pt x="0" y="449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2" name="Freeform 8"/>
                <p:cNvSpPr>
                  <a:spLocks/>
                </p:cNvSpPr>
                <p:nvPr/>
              </p:nvSpPr>
              <p:spPr bwMode="auto">
                <a:xfrm>
                  <a:off x="940" y="1363"/>
                  <a:ext cx="536" cy="844"/>
                </a:xfrm>
                <a:custGeom>
                  <a:avLst/>
                  <a:gdLst/>
                  <a:ahLst/>
                  <a:cxnLst>
                    <a:cxn ang="0">
                      <a:pos x="308" y="844"/>
                    </a:cxn>
                    <a:cxn ang="0">
                      <a:pos x="0" y="312"/>
                    </a:cxn>
                    <a:cxn ang="0">
                      <a:pos x="536" y="0"/>
                    </a:cxn>
                  </a:cxnLst>
                  <a:rect l="0" t="0" r="r" b="b"/>
                  <a:pathLst>
                    <a:path w="536" h="844">
                      <a:moveTo>
                        <a:pt x="308" y="844"/>
                      </a:moveTo>
                      <a:lnTo>
                        <a:pt x="0" y="312"/>
                      </a:lnTo>
                      <a:lnTo>
                        <a:pt x="53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3" name="Freeform 9"/>
                <p:cNvSpPr>
                  <a:spLocks/>
                </p:cNvSpPr>
                <p:nvPr/>
              </p:nvSpPr>
              <p:spPr bwMode="auto">
                <a:xfrm>
                  <a:off x="336" y="1675"/>
                  <a:ext cx="60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0" y="0"/>
                    </a:cxn>
                  </a:cxnLst>
                  <a:rect l="0" t="0" r="r" b="b"/>
                  <a:pathLst>
                    <a:path w="600" h="1">
                      <a:moveTo>
                        <a:pt x="0" y="0"/>
                      </a:moveTo>
                      <a:lnTo>
                        <a:pt x="60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434" name="Group 10"/>
              <p:cNvGrpSpPr>
                <a:grpSpLocks/>
              </p:cNvGrpSpPr>
              <p:nvPr/>
            </p:nvGrpSpPr>
            <p:grpSpPr bwMode="auto">
              <a:xfrm>
                <a:off x="941" y="1366"/>
                <a:ext cx="987" cy="845"/>
                <a:chOff x="2020" y="1344"/>
                <a:chExt cx="987" cy="845"/>
              </a:xfrm>
            </p:grpSpPr>
            <p:sp>
              <p:nvSpPr>
                <p:cNvPr id="103435" name="Freeform 11"/>
                <p:cNvSpPr>
                  <a:spLocks/>
                </p:cNvSpPr>
                <p:nvPr/>
              </p:nvSpPr>
              <p:spPr bwMode="auto">
                <a:xfrm>
                  <a:off x="2020" y="1344"/>
                  <a:ext cx="986" cy="845"/>
                </a:xfrm>
                <a:custGeom>
                  <a:avLst/>
                  <a:gdLst/>
                  <a:ahLst/>
                  <a:cxnLst>
                    <a:cxn ang="0">
                      <a:pos x="303" y="845"/>
                    </a:cxn>
                    <a:cxn ang="0">
                      <a:pos x="0" y="308"/>
                    </a:cxn>
                    <a:cxn ang="0">
                      <a:pos x="533" y="0"/>
                    </a:cxn>
                    <a:cxn ang="0">
                      <a:pos x="986" y="0"/>
                    </a:cxn>
                    <a:cxn ang="0">
                      <a:pos x="986" y="545"/>
                    </a:cxn>
                    <a:cxn ang="0">
                      <a:pos x="499" y="841"/>
                    </a:cxn>
                    <a:cxn ang="0">
                      <a:pos x="303" y="845"/>
                    </a:cxn>
                  </a:cxnLst>
                  <a:rect l="0" t="0" r="r" b="b"/>
                  <a:pathLst>
                    <a:path w="986" h="845">
                      <a:moveTo>
                        <a:pt x="303" y="845"/>
                      </a:moveTo>
                      <a:lnTo>
                        <a:pt x="0" y="308"/>
                      </a:lnTo>
                      <a:lnTo>
                        <a:pt x="533" y="0"/>
                      </a:lnTo>
                      <a:lnTo>
                        <a:pt x="986" y="0"/>
                      </a:lnTo>
                      <a:lnTo>
                        <a:pt x="986" y="545"/>
                      </a:lnTo>
                      <a:lnTo>
                        <a:pt x="499" y="841"/>
                      </a:lnTo>
                      <a:lnTo>
                        <a:pt x="303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6" name="Freeform 12"/>
                <p:cNvSpPr>
                  <a:spLocks/>
                </p:cNvSpPr>
                <p:nvPr/>
              </p:nvSpPr>
              <p:spPr bwMode="auto">
                <a:xfrm>
                  <a:off x="2148" y="1585"/>
                  <a:ext cx="858" cy="395"/>
                </a:xfrm>
                <a:custGeom>
                  <a:avLst/>
                  <a:gdLst/>
                  <a:ahLst/>
                  <a:cxnLst>
                    <a:cxn ang="0">
                      <a:pos x="0" y="287"/>
                    </a:cxn>
                    <a:cxn ang="0">
                      <a:pos x="359" y="288"/>
                    </a:cxn>
                    <a:cxn ang="0">
                      <a:pos x="858" y="0"/>
                    </a:cxn>
                    <a:cxn ang="0">
                      <a:pos x="858" y="106"/>
                    </a:cxn>
                    <a:cxn ang="0">
                      <a:pos x="359" y="394"/>
                    </a:cxn>
                    <a:cxn ang="0">
                      <a:pos x="60" y="395"/>
                    </a:cxn>
                  </a:cxnLst>
                  <a:rect l="0" t="0" r="r" b="b"/>
                  <a:pathLst>
                    <a:path w="858" h="395">
                      <a:moveTo>
                        <a:pt x="0" y="287"/>
                      </a:moveTo>
                      <a:lnTo>
                        <a:pt x="359" y="288"/>
                      </a:lnTo>
                      <a:lnTo>
                        <a:pt x="858" y="0"/>
                      </a:lnTo>
                      <a:lnTo>
                        <a:pt x="858" y="106"/>
                      </a:lnTo>
                      <a:lnTo>
                        <a:pt x="359" y="394"/>
                      </a:lnTo>
                      <a:lnTo>
                        <a:pt x="60" y="395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7" name="Freeform 13"/>
                <p:cNvSpPr>
                  <a:spLocks/>
                </p:cNvSpPr>
                <p:nvPr/>
              </p:nvSpPr>
              <p:spPr bwMode="auto">
                <a:xfrm>
                  <a:off x="2028" y="1654"/>
                  <a:ext cx="47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9" y="1"/>
                    </a:cxn>
                  </a:cxnLst>
                  <a:rect l="0" t="0" r="r" b="b"/>
                  <a:pathLst>
                    <a:path w="479" h="1">
                      <a:moveTo>
                        <a:pt x="0" y="0"/>
                      </a:moveTo>
                      <a:lnTo>
                        <a:pt x="479" y="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8" name="Freeform 14"/>
                <p:cNvSpPr>
                  <a:spLocks/>
                </p:cNvSpPr>
                <p:nvPr/>
              </p:nvSpPr>
              <p:spPr bwMode="auto">
                <a:xfrm>
                  <a:off x="2504" y="1344"/>
                  <a:ext cx="503" cy="308"/>
                </a:xfrm>
                <a:custGeom>
                  <a:avLst/>
                  <a:gdLst/>
                  <a:ahLst/>
                  <a:cxnLst>
                    <a:cxn ang="0">
                      <a:pos x="503" y="0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503" h="308">
                      <a:moveTo>
                        <a:pt x="503" y="0"/>
                      </a:moveTo>
                      <a:lnTo>
                        <a:pt x="0" y="30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39" name="Freeform 15"/>
                <p:cNvSpPr>
                  <a:spLocks/>
                </p:cNvSpPr>
                <p:nvPr/>
              </p:nvSpPr>
              <p:spPr bwMode="auto">
                <a:xfrm>
                  <a:off x="2507" y="1662"/>
                  <a:ext cx="1" cy="5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1" h="519">
                      <a:moveTo>
                        <a:pt x="0" y="0"/>
                      </a:moveTo>
                      <a:lnTo>
                        <a:pt x="0" y="51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3440" name="Freeform 16"/>
            <p:cNvSpPr>
              <a:spLocks/>
            </p:cNvSpPr>
            <p:nvPr/>
          </p:nvSpPr>
          <p:spPr bwMode="auto">
            <a:xfrm>
              <a:off x="1820" y="1664"/>
              <a:ext cx="576" cy="308"/>
            </a:xfrm>
            <a:custGeom>
              <a:avLst/>
              <a:gdLst/>
              <a:ahLst/>
              <a:cxnLst>
                <a:cxn ang="0">
                  <a:pos x="376" y="8"/>
                </a:cxn>
                <a:cxn ang="0">
                  <a:pos x="576" y="0"/>
                </a:cxn>
                <a:cxn ang="0">
                  <a:pos x="100" y="304"/>
                </a:cxn>
                <a:cxn ang="0">
                  <a:pos x="0" y="308"/>
                </a:cxn>
                <a:cxn ang="0">
                  <a:pos x="376" y="8"/>
                </a:cxn>
              </a:cxnLst>
              <a:rect l="0" t="0" r="r" b="b"/>
              <a:pathLst>
                <a:path w="576" h="308">
                  <a:moveTo>
                    <a:pt x="376" y="8"/>
                  </a:moveTo>
                  <a:lnTo>
                    <a:pt x="576" y="0"/>
                  </a:lnTo>
                  <a:lnTo>
                    <a:pt x="100" y="304"/>
                  </a:lnTo>
                  <a:lnTo>
                    <a:pt x="0" y="308"/>
                  </a:lnTo>
                  <a:lnTo>
                    <a:pt x="376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auto">
            <a:xfrm>
              <a:off x="1816" y="1976"/>
              <a:ext cx="260" cy="2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2" y="212"/>
                </a:cxn>
                <a:cxn ang="0">
                  <a:pos x="260" y="212"/>
                </a:cxn>
                <a:cxn ang="0">
                  <a:pos x="64" y="0"/>
                </a:cxn>
                <a:cxn ang="0">
                  <a:pos x="0" y="4"/>
                </a:cxn>
              </a:cxnLst>
              <a:rect l="0" t="0" r="r" b="b"/>
              <a:pathLst>
                <a:path w="260" h="212">
                  <a:moveTo>
                    <a:pt x="0" y="4"/>
                  </a:moveTo>
                  <a:lnTo>
                    <a:pt x="112" y="212"/>
                  </a:lnTo>
                  <a:lnTo>
                    <a:pt x="260" y="212"/>
                  </a:lnTo>
                  <a:lnTo>
                    <a:pt x="6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42" name="Freeform 18"/>
            <p:cNvSpPr>
              <a:spLocks/>
            </p:cNvSpPr>
            <p:nvPr/>
          </p:nvSpPr>
          <p:spPr bwMode="auto">
            <a:xfrm>
              <a:off x="1960" y="2196"/>
              <a:ext cx="140" cy="1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0"/>
                </a:cxn>
                <a:cxn ang="0">
                  <a:pos x="56" y="104"/>
                </a:cxn>
                <a:cxn ang="0">
                  <a:pos x="140" y="92"/>
                </a:cxn>
                <a:cxn ang="0">
                  <a:pos x="68" y="0"/>
                </a:cxn>
              </a:cxnLst>
              <a:rect l="0" t="0" r="r" b="b"/>
              <a:pathLst>
                <a:path w="140" h="104">
                  <a:moveTo>
                    <a:pt x="68" y="0"/>
                  </a:moveTo>
                  <a:lnTo>
                    <a:pt x="0" y="0"/>
                  </a:lnTo>
                  <a:lnTo>
                    <a:pt x="56" y="104"/>
                  </a:lnTo>
                  <a:lnTo>
                    <a:pt x="140" y="9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43" name="Freeform 19"/>
            <p:cNvSpPr>
              <a:spLocks/>
            </p:cNvSpPr>
            <p:nvPr/>
          </p:nvSpPr>
          <p:spPr bwMode="auto">
            <a:xfrm>
              <a:off x="2020" y="2304"/>
              <a:ext cx="180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0"/>
                </a:cxn>
                <a:cxn ang="0">
                  <a:pos x="180" y="196"/>
                </a:cxn>
                <a:cxn ang="0">
                  <a:pos x="72" y="204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12" y="0"/>
                  </a:lnTo>
                  <a:lnTo>
                    <a:pt x="180" y="196"/>
                  </a:lnTo>
                  <a:lnTo>
                    <a:pt x="72" y="204"/>
                  </a:lnTo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3316288" y="3017838"/>
            <a:ext cx="2165350" cy="1341437"/>
            <a:chOff x="336" y="1363"/>
            <a:chExt cx="1364" cy="845"/>
          </a:xfrm>
        </p:grpSpPr>
        <p:sp>
          <p:nvSpPr>
            <p:cNvPr id="103445" name="Freeform 21"/>
            <p:cNvSpPr>
              <a:spLocks/>
            </p:cNvSpPr>
            <p:nvPr/>
          </p:nvSpPr>
          <p:spPr bwMode="auto">
            <a:xfrm>
              <a:off x="340" y="1363"/>
              <a:ext cx="1360" cy="845"/>
            </a:xfrm>
            <a:custGeom>
              <a:avLst/>
              <a:gdLst/>
              <a:ahLst/>
              <a:cxnLst>
                <a:cxn ang="0">
                  <a:pos x="907" y="845"/>
                </a:cxn>
                <a:cxn ang="0">
                  <a:pos x="0" y="845"/>
                </a:cxn>
                <a:cxn ang="0">
                  <a:pos x="0" y="301"/>
                </a:cxn>
                <a:cxn ang="0">
                  <a:pos x="499" y="13"/>
                </a:cxn>
                <a:cxn ang="0">
                  <a:pos x="1140" y="0"/>
                </a:cxn>
                <a:cxn ang="0">
                  <a:pos x="1360" y="482"/>
                </a:cxn>
                <a:cxn ang="0">
                  <a:pos x="907" y="845"/>
                </a:cxn>
              </a:cxnLst>
              <a:rect l="0" t="0" r="r" b="b"/>
              <a:pathLst>
                <a:path w="1360" h="845">
                  <a:moveTo>
                    <a:pt x="907" y="845"/>
                  </a:moveTo>
                  <a:lnTo>
                    <a:pt x="0" y="845"/>
                  </a:lnTo>
                  <a:lnTo>
                    <a:pt x="0" y="301"/>
                  </a:lnTo>
                  <a:lnTo>
                    <a:pt x="499" y="13"/>
                  </a:lnTo>
                  <a:lnTo>
                    <a:pt x="1140" y="0"/>
                  </a:lnTo>
                  <a:lnTo>
                    <a:pt x="1360" y="482"/>
                  </a:lnTo>
                  <a:lnTo>
                    <a:pt x="907" y="8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46" name="Freeform 22"/>
            <p:cNvSpPr>
              <a:spLocks/>
            </p:cNvSpPr>
            <p:nvPr/>
          </p:nvSpPr>
          <p:spPr bwMode="auto">
            <a:xfrm>
              <a:off x="348" y="1555"/>
              <a:ext cx="1268" cy="449"/>
            </a:xfrm>
            <a:custGeom>
              <a:avLst/>
              <a:gdLst/>
              <a:ahLst/>
              <a:cxnLst>
                <a:cxn ang="0">
                  <a:pos x="0" y="332"/>
                </a:cxn>
                <a:cxn ang="0">
                  <a:pos x="710" y="338"/>
                </a:cxn>
                <a:cxn ang="0">
                  <a:pos x="1216" y="0"/>
                </a:cxn>
                <a:cxn ang="0">
                  <a:pos x="1268" y="100"/>
                </a:cxn>
                <a:cxn ang="0">
                  <a:pos x="780" y="445"/>
                </a:cxn>
                <a:cxn ang="0">
                  <a:pos x="0" y="449"/>
                </a:cxn>
              </a:cxnLst>
              <a:rect l="0" t="0" r="r" b="b"/>
              <a:pathLst>
                <a:path w="1268" h="449">
                  <a:moveTo>
                    <a:pt x="0" y="332"/>
                  </a:moveTo>
                  <a:lnTo>
                    <a:pt x="710" y="338"/>
                  </a:lnTo>
                  <a:lnTo>
                    <a:pt x="1216" y="0"/>
                  </a:lnTo>
                  <a:lnTo>
                    <a:pt x="1268" y="100"/>
                  </a:lnTo>
                  <a:lnTo>
                    <a:pt x="780" y="445"/>
                  </a:lnTo>
                  <a:lnTo>
                    <a:pt x="0" y="449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47" name="Freeform 23"/>
            <p:cNvSpPr>
              <a:spLocks/>
            </p:cNvSpPr>
            <p:nvPr/>
          </p:nvSpPr>
          <p:spPr bwMode="auto">
            <a:xfrm>
              <a:off x="940" y="1363"/>
              <a:ext cx="536" cy="844"/>
            </a:xfrm>
            <a:custGeom>
              <a:avLst/>
              <a:gdLst/>
              <a:ahLst/>
              <a:cxnLst>
                <a:cxn ang="0">
                  <a:pos x="308" y="844"/>
                </a:cxn>
                <a:cxn ang="0">
                  <a:pos x="0" y="312"/>
                </a:cxn>
                <a:cxn ang="0">
                  <a:pos x="536" y="0"/>
                </a:cxn>
              </a:cxnLst>
              <a:rect l="0" t="0" r="r" b="b"/>
              <a:pathLst>
                <a:path w="536" h="844">
                  <a:moveTo>
                    <a:pt x="308" y="844"/>
                  </a:moveTo>
                  <a:lnTo>
                    <a:pt x="0" y="312"/>
                  </a:lnTo>
                  <a:lnTo>
                    <a:pt x="5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48" name="Freeform 24"/>
            <p:cNvSpPr>
              <a:spLocks/>
            </p:cNvSpPr>
            <p:nvPr/>
          </p:nvSpPr>
          <p:spPr bwMode="auto">
            <a:xfrm>
              <a:off x="336" y="1675"/>
              <a:ext cx="6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0" y="0"/>
                </a:cxn>
              </a:cxnLst>
              <a:rect l="0" t="0" r="r" b="b"/>
              <a:pathLst>
                <a:path w="600" h="1">
                  <a:moveTo>
                    <a:pt x="0" y="0"/>
                  </a:moveTo>
                  <a:lnTo>
                    <a:pt x="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449" name="Group 25"/>
          <p:cNvGrpSpPr>
            <a:grpSpLocks/>
          </p:cNvGrpSpPr>
          <p:nvPr/>
        </p:nvGrpSpPr>
        <p:grpSpPr bwMode="auto">
          <a:xfrm>
            <a:off x="4276725" y="3022600"/>
            <a:ext cx="1566863" cy="1341438"/>
            <a:chOff x="2020" y="1344"/>
            <a:chExt cx="987" cy="845"/>
          </a:xfrm>
        </p:grpSpPr>
        <p:sp>
          <p:nvSpPr>
            <p:cNvPr id="103450" name="Freeform 26"/>
            <p:cNvSpPr>
              <a:spLocks/>
            </p:cNvSpPr>
            <p:nvPr/>
          </p:nvSpPr>
          <p:spPr bwMode="auto">
            <a:xfrm>
              <a:off x="2020" y="1344"/>
              <a:ext cx="986" cy="845"/>
            </a:xfrm>
            <a:custGeom>
              <a:avLst/>
              <a:gdLst/>
              <a:ahLst/>
              <a:cxnLst>
                <a:cxn ang="0">
                  <a:pos x="303" y="845"/>
                </a:cxn>
                <a:cxn ang="0">
                  <a:pos x="0" y="308"/>
                </a:cxn>
                <a:cxn ang="0">
                  <a:pos x="533" y="0"/>
                </a:cxn>
                <a:cxn ang="0">
                  <a:pos x="986" y="0"/>
                </a:cxn>
                <a:cxn ang="0">
                  <a:pos x="986" y="545"/>
                </a:cxn>
                <a:cxn ang="0">
                  <a:pos x="499" y="841"/>
                </a:cxn>
                <a:cxn ang="0">
                  <a:pos x="303" y="845"/>
                </a:cxn>
              </a:cxnLst>
              <a:rect l="0" t="0" r="r" b="b"/>
              <a:pathLst>
                <a:path w="986" h="845">
                  <a:moveTo>
                    <a:pt x="303" y="845"/>
                  </a:moveTo>
                  <a:lnTo>
                    <a:pt x="0" y="308"/>
                  </a:lnTo>
                  <a:lnTo>
                    <a:pt x="533" y="0"/>
                  </a:lnTo>
                  <a:lnTo>
                    <a:pt x="986" y="0"/>
                  </a:lnTo>
                  <a:lnTo>
                    <a:pt x="986" y="545"/>
                  </a:lnTo>
                  <a:lnTo>
                    <a:pt x="499" y="841"/>
                  </a:lnTo>
                  <a:lnTo>
                    <a:pt x="303" y="8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1" name="Freeform 27"/>
            <p:cNvSpPr>
              <a:spLocks/>
            </p:cNvSpPr>
            <p:nvPr/>
          </p:nvSpPr>
          <p:spPr bwMode="auto">
            <a:xfrm>
              <a:off x="2148" y="1585"/>
              <a:ext cx="858" cy="395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359" y="288"/>
                </a:cxn>
                <a:cxn ang="0">
                  <a:pos x="858" y="0"/>
                </a:cxn>
                <a:cxn ang="0">
                  <a:pos x="858" y="106"/>
                </a:cxn>
                <a:cxn ang="0">
                  <a:pos x="359" y="394"/>
                </a:cxn>
                <a:cxn ang="0">
                  <a:pos x="60" y="395"/>
                </a:cxn>
              </a:cxnLst>
              <a:rect l="0" t="0" r="r" b="b"/>
              <a:pathLst>
                <a:path w="858" h="395">
                  <a:moveTo>
                    <a:pt x="0" y="287"/>
                  </a:moveTo>
                  <a:lnTo>
                    <a:pt x="359" y="288"/>
                  </a:lnTo>
                  <a:lnTo>
                    <a:pt x="858" y="0"/>
                  </a:lnTo>
                  <a:lnTo>
                    <a:pt x="858" y="106"/>
                  </a:lnTo>
                  <a:lnTo>
                    <a:pt x="359" y="394"/>
                  </a:lnTo>
                  <a:lnTo>
                    <a:pt x="60" y="395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2" name="Freeform 28"/>
            <p:cNvSpPr>
              <a:spLocks/>
            </p:cNvSpPr>
            <p:nvPr/>
          </p:nvSpPr>
          <p:spPr bwMode="auto">
            <a:xfrm>
              <a:off x="2028" y="1654"/>
              <a:ext cx="4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9" y="1"/>
                </a:cxn>
              </a:cxnLst>
              <a:rect l="0" t="0" r="r" b="b"/>
              <a:pathLst>
                <a:path w="479" h="1">
                  <a:moveTo>
                    <a:pt x="0" y="0"/>
                  </a:moveTo>
                  <a:lnTo>
                    <a:pt x="479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3" name="Freeform 29"/>
            <p:cNvSpPr>
              <a:spLocks/>
            </p:cNvSpPr>
            <p:nvPr/>
          </p:nvSpPr>
          <p:spPr bwMode="auto">
            <a:xfrm>
              <a:off x="2504" y="1344"/>
              <a:ext cx="503" cy="308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0" y="308"/>
                </a:cxn>
              </a:cxnLst>
              <a:rect l="0" t="0" r="r" b="b"/>
              <a:pathLst>
                <a:path w="503" h="308">
                  <a:moveTo>
                    <a:pt x="503" y="0"/>
                  </a:moveTo>
                  <a:lnTo>
                    <a:pt x="0" y="3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54" name="Freeform 30"/>
            <p:cNvSpPr>
              <a:spLocks/>
            </p:cNvSpPr>
            <p:nvPr/>
          </p:nvSpPr>
          <p:spPr bwMode="auto">
            <a:xfrm>
              <a:off x="2507" y="1662"/>
              <a:ext cx="1" cy="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9"/>
                </a:cxn>
              </a:cxnLst>
              <a:rect l="0" t="0" r="r" b="b"/>
              <a:pathLst>
                <a:path w="1" h="519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456" name="Group 32"/>
          <p:cNvGrpSpPr>
            <a:grpSpLocks/>
          </p:cNvGrpSpPr>
          <p:nvPr/>
        </p:nvGrpSpPr>
        <p:grpSpPr bwMode="auto">
          <a:xfrm>
            <a:off x="3313113" y="3011488"/>
            <a:ext cx="2527300" cy="1346200"/>
            <a:chOff x="1247" y="1661"/>
            <a:chExt cx="1592" cy="848"/>
          </a:xfrm>
        </p:grpSpPr>
        <p:grpSp>
          <p:nvGrpSpPr>
            <p:cNvPr id="103457" name="Group 33"/>
            <p:cNvGrpSpPr>
              <a:grpSpLocks/>
            </p:cNvGrpSpPr>
            <p:nvPr/>
          </p:nvGrpSpPr>
          <p:grpSpPr bwMode="auto">
            <a:xfrm>
              <a:off x="1247" y="1661"/>
              <a:ext cx="1592" cy="848"/>
              <a:chOff x="336" y="1363"/>
              <a:chExt cx="1592" cy="848"/>
            </a:xfrm>
          </p:grpSpPr>
          <p:grpSp>
            <p:nvGrpSpPr>
              <p:cNvPr id="103458" name="Group 34"/>
              <p:cNvGrpSpPr>
                <a:grpSpLocks/>
              </p:cNvGrpSpPr>
              <p:nvPr/>
            </p:nvGrpSpPr>
            <p:grpSpPr bwMode="auto">
              <a:xfrm>
                <a:off x="336" y="1363"/>
                <a:ext cx="1364" cy="845"/>
                <a:chOff x="336" y="1363"/>
                <a:chExt cx="1364" cy="845"/>
              </a:xfrm>
            </p:grpSpPr>
            <p:sp>
              <p:nvSpPr>
                <p:cNvPr id="103459" name="Freeform 35"/>
                <p:cNvSpPr>
                  <a:spLocks/>
                </p:cNvSpPr>
                <p:nvPr/>
              </p:nvSpPr>
              <p:spPr bwMode="auto">
                <a:xfrm>
                  <a:off x="340" y="1363"/>
                  <a:ext cx="1360" cy="845"/>
                </a:xfrm>
                <a:custGeom>
                  <a:avLst/>
                  <a:gdLst/>
                  <a:ahLst/>
                  <a:cxnLst>
                    <a:cxn ang="0">
                      <a:pos x="907" y="845"/>
                    </a:cxn>
                    <a:cxn ang="0">
                      <a:pos x="0" y="845"/>
                    </a:cxn>
                    <a:cxn ang="0">
                      <a:pos x="0" y="301"/>
                    </a:cxn>
                    <a:cxn ang="0">
                      <a:pos x="499" y="13"/>
                    </a:cxn>
                    <a:cxn ang="0">
                      <a:pos x="1140" y="0"/>
                    </a:cxn>
                    <a:cxn ang="0">
                      <a:pos x="1360" y="482"/>
                    </a:cxn>
                    <a:cxn ang="0">
                      <a:pos x="907" y="845"/>
                    </a:cxn>
                  </a:cxnLst>
                  <a:rect l="0" t="0" r="r" b="b"/>
                  <a:pathLst>
                    <a:path w="1360" h="845">
                      <a:moveTo>
                        <a:pt x="907" y="845"/>
                      </a:moveTo>
                      <a:lnTo>
                        <a:pt x="0" y="845"/>
                      </a:lnTo>
                      <a:lnTo>
                        <a:pt x="0" y="301"/>
                      </a:lnTo>
                      <a:lnTo>
                        <a:pt x="499" y="13"/>
                      </a:lnTo>
                      <a:lnTo>
                        <a:pt x="1140" y="0"/>
                      </a:lnTo>
                      <a:lnTo>
                        <a:pt x="1360" y="482"/>
                      </a:lnTo>
                      <a:lnTo>
                        <a:pt x="907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0" name="Freeform 36"/>
                <p:cNvSpPr>
                  <a:spLocks/>
                </p:cNvSpPr>
                <p:nvPr/>
              </p:nvSpPr>
              <p:spPr bwMode="auto">
                <a:xfrm>
                  <a:off x="348" y="1555"/>
                  <a:ext cx="1268" cy="449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710" y="338"/>
                    </a:cxn>
                    <a:cxn ang="0">
                      <a:pos x="1216" y="0"/>
                    </a:cxn>
                    <a:cxn ang="0">
                      <a:pos x="1268" y="100"/>
                    </a:cxn>
                    <a:cxn ang="0">
                      <a:pos x="780" y="445"/>
                    </a:cxn>
                    <a:cxn ang="0">
                      <a:pos x="0" y="449"/>
                    </a:cxn>
                  </a:cxnLst>
                  <a:rect l="0" t="0" r="r" b="b"/>
                  <a:pathLst>
                    <a:path w="1268" h="449">
                      <a:moveTo>
                        <a:pt x="0" y="332"/>
                      </a:moveTo>
                      <a:lnTo>
                        <a:pt x="710" y="338"/>
                      </a:lnTo>
                      <a:lnTo>
                        <a:pt x="1216" y="0"/>
                      </a:lnTo>
                      <a:lnTo>
                        <a:pt x="1268" y="100"/>
                      </a:lnTo>
                      <a:lnTo>
                        <a:pt x="780" y="445"/>
                      </a:lnTo>
                      <a:lnTo>
                        <a:pt x="0" y="449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1" name="Freeform 37"/>
                <p:cNvSpPr>
                  <a:spLocks/>
                </p:cNvSpPr>
                <p:nvPr/>
              </p:nvSpPr>
              <p:spPr bwMode="auto">
                <a:xfrm>
                  <a:off x="940" y="1363"/>
                  <a:ext cx="536" cy="844"/>
                </a:xfrm>
                <a:custGeom>
                  <a:avLst/>
                  <a:gdLst/>
                  <a:ahLst/>
                  <a:cxnLst>
                    <a:cxn ang="0">
                      <a:pos x="308" y="844"/>
                    </a:cxn>
                    <a:cxn ang="0">
                      <a:pos x="0" y="312"/>
                    </a:cxn>
                    <a:cxn ang="0">
                      <a:pos x="536" y="0"/>
                    </a:cxn>
                  </a:cxnLst>
                  <a:rect l="0" t="0" r="r" b="b"/>
                  <a:pathLst>
                    <a:path w="536" h="844">
                      <a:moveTo>
                        <a:pt x="308" y="844"/>
                      </a:moveTo>
                      <a:lnTo>
                        <a:pt x="0" y="312"/>
                      </a:lnTo>
                      <a:lnTo>
                        <a:pt x="53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2" name="Freeform 38"/>
                <p:cNvSpPr>
                  <a:spLocks/>
                </p:cNvSpPr>
                <p:nvPr/>
              </p:nvSpPr>
              <p:spPr bwMode="auto">
                <a:xfrm>
                  <a:off x="336" y="1675"/>
                  <a:ext cx="60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0" y="0"/>
                    </a:cxn>
                  </a:cxnLst>
                  <a:rect l="0" t="0" r="r" b="b"/>
                  <a:pathLst>
                    <a:path w="600" h="1">
                      <a:moveTo>
                        <a:pt x="0" y="0"/>
                      </a:moveTo>
                      <a:lnTo>
                        <a:pt x="60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463" name="Group 39"/>
              <p:cNvGrpSpPr>
                <a:grpSpLocks/>
              </p:cNvGrpSpPr>
              <p:nvPr/>
            </p:nvGrpSpPr>
            <p:grpSpPr bwMode="auto">
              <a:xfrm>
                <a:off x="941" y="1366"/>
                <a:ext cx="987" cy="845"/>
                <a:chOff x="2020" y="1344"/>
                <a:chExt cx="987" cy="845"/>
              </a:xfrm>
            </p:grpSpPr>
            <p:sp>
              <p:nvSpPr>
                <p:cNvPr id="103464" name="Freeform 40"/>
                <p:cNvSpPr>
                  <a:spLocks/>
                </p:cNvSpPr>
                <p:nvPr/>
              </p:nvSpPr>
              <p:spPr bwMode="auto">
                <a:xfrm>
                  <a:off x="2020" y="1344"/>
                  <a:ext cx="986" cy="845"/>
                </a:xfrm>
                <a:custGeom>
                  <a:avLst/>
                  <a:gdLst/>
                  <a:ahLst/>
                  <a:cxnLst>
                    <a:cxn ang="0">
                      <a:pos x="303" y="845"/>
                    </a:cxn>
                    <a:cxn ang="0">
                      <a:pos x="0" y="308"/>
                    </a:cxn>
                    <a:cxn ang="0">
                      <a:pos x="533" y="0"/>
                    </a:cxn>
                    <a:cxn ang="0">
                      <a:pos x="986" y="0"/>
                    </a:cxn>
                    <a:cxn ang="0">
                      <a:pos x="986" y="545"/>
                    </a:cxn>
                    <a:cxn ang="0">
                      <a:pos x="499" y="841"/>
                    </a:cxn>
                    <a:cxn ang="0">
                      <a:pos x="303" y="845"/>
                    </a:cxn>
                  </a:cxnLst>
                  <a:rect l="0" t="0" r="r" b="b"/>
                  <a:pathLst>
                    <a:path w="986" h="845">
                      <a:moveTo>
                        <a:pt x="303" y="845"/>
                      </a:moveTo>
                      <a:lnTo>
                        <a:pt x="0" y="308"/>
                      </a:lnTo>
                      <a:lnTo>
                        <a:pt x="533" y="0"/>
                      </a:lnTo>
                      <a:lnTo>
                        <a:pt x="986" y="0"/>
                      </a:lnTo>
                      <a:lnTo>
                        <a:pt x="986" y="545"/>
                      </a:lnTo>
                      <a:lnTo>
                        <a:pt x="499" y="841"/>
                      </a:lnTo>
                      <a:lnTo>
                        <a:pt x="303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5" name="Freeform 41"/>
                <p:cNvSpPr>
                  <a:spLocks/>
                </p:cNvSpPr>
                <p:nvPr/>
              </p:nvSpPr>
              <p:spPr bwMode="auto">
                <a:xfrm>
                  <a:off x="2148" y="1585"/>
                  <a:ext cx="858" cy="395"/>
                </a:xfrm>
                <a:custGeom>
                  <a:avLst/>
                  <a:gdLst/>
                  <a:ahLst/>
                  <a:cxnLst>
                    <a:cxn ang="0">
                      <a:pos x="0" y="287"/>
                    </a:cxn>
                    <a:cxn ang="0">
                      <a:pos x="359" y="288"/>
                    </a:cxn>
                    <a:cxn ang="0">
                      <a:pos x="858" y="0"/>
                    </a:cxn>
                    <a:cxn ang="0">
                      <a:pos x="858" y="106"/>
                    </a:cxn>
                    <a:cxn ang="0">
                      <a:pos x="359" y="394"/>
                    </a:cxn>
                    <a:cxn ang="0">
                      <a:pos x="60" y="395"/>
                    </a:cxn>
                  </a:cxnLst>
                  <a:rect l="0" t="0" r="r" b="b"/>
                  <a:pathLst>
                    <a:path w="858" h="395">
                      <a:moveTo>
                        <a:pt x="0" y="287"/>
                      </a:moveTo>
                      <a:lnTo>
                        <a:pt x="359" y="288"/>
                      </a:lnTo>
                      <a:lnTo>
                        <a:pt x="858" y="0"/>
                      </a:lnTo>
                      <a:lnTo>
                        <a:pt x="858" y="106"/>
                      </a:lnTo>
                      <a:lnTo>
                        <a:pt x="359" y="394"/>
                      </a:lnTo>
                      <a:lnTo>
                        <a:pt x="60" y="395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6" name="Freeform 42"/>
                <p:cNvSpPr>
                  <a:spLocks/>
                </p:cNvSpPr>
                <p:nvPr/>
              </p:nvSpPr>
              <p:spPr bwMode="auto">
                <a:xfrm>
                  <a:off x="2028" y="1654"/>
                  <a:ext cx="47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9" y="1"/>
                    </a:cxn>
                  </a:cxnLst>
                  <a:rect l="0" t="0" r="r" b="b"/>
                  <a:pathLst>
                    <a:path w="479" h="1">
                      <a:moveTo>
                        <a:pt x="0" y="0"/>
                      </a:moveTo>
                      <a:lnTo>
                        <a:pt x="479" y="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7" name="Freeform 43"/>
                <p:cNvSpPr>
                  <a:spLocks/>
                </p:cNvSpPr>
                <p:nvPr/>
              </p:nvSpPr>
              <p:spPr bwMode="auto">
                <a:xfrm>
                  <a:off x="2504" y="1344"/>
                  <a:ext cx="503" cy="308"/>
                </a:xfrm>
                <a:custGeom>
                  <a:avLst/>
                  <a:gdLst/>
                  <a:ahLst/>
                  <a:cxnLst>
                    <a:cxn ang="0">
                      <a:pos x="503" y="0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503" h="308">
                      <a:moveTo>
                        <a:pt x="503" y="0"/>
                      </a:moveTo>
                      <a:lnTo>
                        <a:pt x="0" y="30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468" name="Freeform 44"/>
                <p:cNvSpPr>
                  <a:spLocks/>
                </p:cNvSpPr>
                <p:nvPr/>
              </p:nvSpPr>
              <p:spPr bwMode="auto">
                <a:xfrm>
                  <a:off x="2507" y="1662"/>
                  <a:ext cx="1" cy="5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1" h="519">
                      <a:moveTo>
                        <a:pt x="0" y="0"/>
                      </a:moveTo>
                      <a:lnTo>
                        <a:pt x="0" y="51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3469" name="Freeform 45"/>
            <p:cNvSpPr>
              <a:spLocks/>
            </p:cNvSpPr>
            <p:nvPr/>
          </p:nvSpPr>
          <p:spPr bwMode="auto">
            <a:xfrm>
              <a:off x="1820" y="1664"/>
              <a:ext cx="576" cy="308"/>
            </a:xfrm>
            <a:custGeom>
              <a:avLst/>
              <a:gdLst/>
              <a:ahLst/>
              <a:cxnLst>
                <a:cxn ang="0">
                  <a:pos x="376" y="8"/>
                </a:cxn>
                <a:cxn ang="0">
                  <a:pos x="576" y="0"/>
                </a:cxn>
                <a:cxn ang="0">
                  <a:pos x="100" y="304"/>
                </a:cxn>
                <a:cxn ang="0">
                  <a:pos x="0" y="308"/>
                </a:cxn>
                <a:cxn ang="0">
                  <a:pos x="376" y="8"/>
                </a:cxn>
              </a:cxnLst>
              <a:rect l="0" t="0" r="r" b="b"/>
              <a:pathLst>
                <a:path w="576" h="308">
                  <a:moveTo>
                    <a:pt x="376" y="8"/>
                  </a:moveTo>
                  <a:lnTo>
                    <a:pt x="576" y="0"/>
                  </a:lnTo>
                  <a:lnTo>
                    <a:pt x="100" y="304"/>
                  </a:lnTo>
                  <a:lnTo>
                    <a:pt x="0" y="308"/>
                  </a:lnTo>
                  <a:lnTo>
                    <a:pt x="376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70" name="Freeform 46"/>
            <p:cNvSpPr>
              <a:spLocks/>
            </p:cNvSpPr>
            <p:nvPr/>
          </p:nvSpPr>
          <p:spPr bwMode="auto">
            <a:xfrm>
              <a:off x="1816" y="1976"/>
              <a:ext cx="260" cy="2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2" y="212"/>
                </a:cxn>
                <a:cxn ang="0">
                  <a:pos x="260" y="212"/>
                </a:cxn>
                <a:cxn ang="0">
                  <a:pos x="64" y="0"/>
                </a:cxn>
                <a:cxn ang="0">
                  <a:pos x="0" y="4"/>
                </a:cxn>
              </a:cxnLst>
              <a:rect l="0" t="0" r="r" b="b"/>
              <a:pathLst>
                <a:path w="260" h="212">
                  <a:moveTo>
                    <a:pt x="0" y="4"/>
                  </a:moveTo>
                  <a:lnTo>
                    <a:pt x="112" y="212"/>
                  </a:lnTo>
                  <a:lnTo>
                    <a:pt x="260" y="212"/>
                  </a:lnTo>
                  <a:lnTo>
                    <a:pt x="6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71" name="Freeform 47"/>
            <p:cNvSpPr>
              <a:spLocks/>
            </p:cNvSpPr>
            <p:nvPr/>
          </p:nvSpPr>
          <p:spPr bwMode="auto">
            <a:xfrm>
              <a:off x="1960" y="2196"/>
              <a:ext cx="140" cy="1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0"/>
                </a:cxn>
                <a:cxn ang="0">
                  <a:pos x="56" y="104"/>
                </a:cxn>
                <a:cxn ang="0">
                  <a:pos x="140" y="92"/>
                </a:cxn>
                <a:cxn ang="0">
                  <a:pos x="68" y="0"/>
                </a:cxn>
              </a:cxnLst>
              <a:rect l="0" t="0" r="r" b="b"/>
              <a:pathLst>
                <a:path w="140" h="104">
                  <a:moveTo>
                    <a:pt x="68" y="0"/>
                  </a:moveTo>
                  <a:lnTo>
                    <a:pt x="0" y="0"/>
                  </a:lnTo>
                  <a:lnTo>
                    <a:pt x="56" y="104"/>
                  </a:lnTo>
                  <a:lnTo>
                    <a:pt x="140" y="9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72" name="Freeform 48"/>
            <p:cNvSpPr>
              <a:spLocks/>
            </p:cNvSpPr>
            <p:nvPr/>
          </p:nvSpPr>
          <p:spPr bwMode="auto">
            <a:xfrm>
              <a:off x="2020" y="2304"/>
              <a:ext cx="180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0"/>
                </a:cxn>
                <a:cxn ang="0">
                  <a:pos x="180" y="196"/>
                </a:cxn>
                <a:cxn ang="0">
                  <a:pos x="72" y="204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12" y="0"/>
                  </a:lnTo>
                  <a:lnTo>
                    <a:pt x="180" y="196"/>
                  </a:lnTo>
                  <a:lnTo>
                    <a:pt x="72" y="204"/>
                  </a:lnTo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473" name="AutoShape 49"/>
          <p:cNvSpPr>
            <a:spLocks noChangeArrowheads="1"/>
          </p:cNvSpPr>
          <p:nvPr/>
        </p:nvSpPr>
        <p:spPr bwMode="auto">
          <a:xfrm>
            <a:off x="3314700" y="4903788"/>
            <a:ext cx="1725613" cy="144462"/>
          </a:xfrm>
          <a:prstGeom prst="leftRightArrow">
            <a:avLst>
              <a:gd name="adj1" fmla="val 50000"/>
              <a:gd name="adj2" fmla="val 238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474" name="Line 50"/>
          <p:cNvSpPr>
            <a:spLocks noChangeShapeType="1"/>
          </p:cNvSpPr>
          <p:nvPr/>
        </p:nvSpPr>
        <p:spPr bwMode="auto">
          <a:xfrm>
            <a:off x="3317875" y="4152900"/>
            <a:ext cx="0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475" name="AutoShape 51"/>
          <p:cNvSpPr>
            <a:spLocks noChangeArrowheads="1"/>
          </p:cNvSpPr>
          <p:nvPr/>
        </p:nvSpPr>
        <p:spPr bwMode="auto">
          <a:xfrm>
            <a:off x="3314700" y="5294313"/>
            <a:ext cx="2093913" cy="144462"/>
          </a:xfrm>
          <a:prstGeom prst="leftRightArrow">
            <a:avLst>
              <a:gd name="adj1" fmla="val 50000"/>
              <a:gd name="adj2" fmla="val 2898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>
            <a:off x="5395913" y="41656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3477" name="Group 53"/>
          <p:cNvGrpSpPr>
            <a:grpSpLocks/>
          </p:cNvGrpSpPr>
          <p:nvPr/>
        </p:nvGrpSpPr>
        <p:grpSpPr bwMode="auto">
          <a:xfrm>
            <a:off x="4029075" y="4789488"/>
            <a:ext cx="296863" cy="336550"/>
            <a:chOff x="1179" y="2530"/>
            <a:chExt cx="187" cy="212"/>
          </a:xfrm>
        </p:grpSpPr>
        <p:sp>
          <p:nvSpPr>
            <p:cNvPr id="103478" name="Rectangle 54" descr="Papier lettre"/>
            <p:cNvSpPr>
              <a:spLocks noChangeArrowheads="1"/>
            </p:cNvSpPr>
            <p:nvPr/>
          </p:nvSpPr>
          <p:spPr bwMode="auto">
            <a:xfrm>
              <a:off x="1204" y="2591"/>
              <a:ext cx="136" cy="91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79" name="Text Box 55"/>
            <p:cNvSpPr txBox="1">
              <a:spLocks noChangeArrowheads="1"/>
            </p:cNvSpPr>
            <p:nvPr/>
          </p:nvSpPr>
          <p:spPr bwMode="auto">
            <a:xfrm>
              <a:off x="1179" y="253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a</a:t>
              </a:r>
            </a:p>
          </p:txBody>
        </p:sp>
      </p:grpSp>
      <p:grpSp>
        <p:nvGrpSpPr>
          <p:cNvPr id="103480" name="Group 56"/>
          <p:cNvGrpSpPr>
            <a:grpSpLocks/>
          </p:cNvGrpSpPr>
          <p:nvPr/>
        </p:nvGrpSpPr>
        <p:grpSpPr bwMode="auto">
          <a:xfrm>
            <a:off x="4176713" y="5173663"/>
            <a:ext cx="369887" cy="336550"/>
            <a:chOff x="1111" y="2980"/>
            <a:chExt cx="233" cy="212"/>
          </a:xfrm>
        </p:grpSpPr>
        <p:sp>
          <p:nvSpPr>
            <p:cNvPr id="103481" name="Rectangle 57" descr="Papier lettre"/>
            <p:cNvSpPr>
              <a:spLocks noChangeArrowheads="1"/>
            </p:cNvSpPr>
            <p:nvPr/>
          </p:nvSpPr>
          <p:spPr bwMode="auto">
            <a:xfrm>
              <a:off x="1159" y="3018"/>
              <a:ext cx="136" cy="13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82" name="Text Box 58"/>
            <p:cNvSpPr txBox="1">
              <a:spLocks noChangeArrowheads="1"/>
            </p:cNvSpPr>
            <p:nvPr/>
          </p:nvSpPr>
          <p:spPr bwMode="auto">
            <a:xfrm>
              <a:off x="1111" y="2980"/>
              <a:ext cx="2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 b="1"/>
                <a:t>b</a:t>
              </a:r>
            </a:p>
          </p:txBody>
        </p:sp>
      </p:grp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3276600" y="5654675"/>
            <a:ext cx="2203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 &gt; a = allongement</a:t>
            </a:r>
          </a:p>
        </p:txBody>
      </p:sp>
      <p:sp>
        <p:nvSpPr>
          <p:cNvPr id="103484" name="Line 60"/>
          <p:cNvSpPr>
            <a:spLocks noChangeShapeType="1"/>
          </p:cNvSpPr>
          <p:nvPr/>
        </p:nvSpPr>
        <p:spPr bwMode="auto">
          <a:xfrm>
            <a:off x="3317875" y="418782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485" name="Rectangle 61" descr="Papier lettre"/>
          <p:cNvSpPr>
            <a:spLocks noChangeArrowheads="1"/>
          </p:cNvSpPr>
          <p:nvPr/>
        </p:nvSpPr>
        <p:spPr bwMode="auto">
          <a:xfrm>
            <a:off x="3060700" y="2701925"/>
            <a:ext cx="3167063" cy="1944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3486" name="Group 62"/>
          <p:cNvGrpSpPr>
            <a:grpSpLocks/>
          </p:cNvGrpSpPr>
          <p:nvPr/>
        </p:nvGrpSpPr>
        <p:grpSpPr bwMode="auto">
          <a:xfrm>
            <a:off x="5076825" y="1773238"/>
            <a:ext cx="679450" cy="1544637"/>
            <a:chOff x="3314" y="824"/>
            <a:chExt cx="428" cy="973"/>
          </a:xfrm>
        </p:grpSpPr>
        <p:sp>
          <p:nvSpPr>
            <p:cNvPr id="103487" name="AutoShape 63"/>
            <p:cNvSpPr>
              <a:spLocks noChangeArrowheads="1"/>
            </p:cNvSpPr>
            <p:nvPr/>
          </p:nvSpPr>
          <p:spPr bwMode="auto">
            <a:xfrm>
              <a:off x="3428" y="1298"/>
              <a:ext cx="182" cy="499"/>
            </a:xfrm>
            <a:prstGeom prst="downArrow">
              <a:avLst>
                <a:gd name="adj1" fmla="val 50000"/>
                <a:gd name="adj2" fmla="val 68544"/>
              </a:avLst>
            </a:prstGeom>
            <a:solidFill>
              <a:srgbClr val="005E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88" name="Text Box 64"/>
            <p:cNvSpPr txBox="1">
              <a:spLocks noChangeArrowheads="1"/>
            </p:cNvSpPr>
            <p:nvPr/>
          </p:nvSpPr>
          <p:spPr bwMode="auto">
            <a:xfrm>
              <a:off x="3314" y="824"/>
              <a:ext cx="4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800" b="1">
                  <a:latin typeface="Symbol" pitchFamily="18" charset="2"/>
                </a:rPr>
                <a:t>s</a:t>
              </a:r>
              <a:r>
                <a:rPr lang="fr-FR"/>
                <a:t>1</a:t>
              </a:r>
            </a:p>
          </p:txBody>
        </p:sp>
      </p:grpSp>
      <p:grpSp>
        <p:nvGrpSpPr>
          <p:cNvPr id="103489" name="Group 65"/>
          <p:cNvGrpSpPr>
            <a:grpSpLocks/>
          </p:cNvGrpSpPr>
          <p:nvPr/>
        </p:nvGrpSpPr>
        <p:grpSpPr bwMode="auto">
          <a:xfrm>
            <a:off x="6300788" y="3781425"/>
            <a:ext cx="1327150" cy="823913"/>
            <a:chOff x="3969" y="2387"/>
            <a:chExt cx="836" cy="519"/>
          </a:xfrm>
        </p:grpSpPr>
        <p:sp>
          <p:nvSpPr>
            <p:cNvPr id="103490" name="AutoShape 66"/>
            <p:cNvSpPr>
              <a:spLocks noChangeArrowheads="1"/>
            </p:cNvSpPr>
            <p:nvPr/>
          </p:nvSpPr>
          <p:spPr bwMode="auto">
            <a:xfrm rot="5400000">
              <a:off x="4037" y="2569"/>
              <a:ext cx="182" cy="317"/>
            </a:xfrm>
            <a:prstGeom prst="downArrow">
              <a:avLst>
                <a:gd name="adj1" fmla="val 50000"/>
                <a:gd name="adj2" fmla="val 43544"/>
              </a:avLst>
            </a:prstGeom>
            <a:solidFill>
              <a:srgbClr val="005E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91" name="Text Box 67"/>
            <p:cNvSpPr txBox="1">
              <a:spLocks noChangeArrowheads="1"/>
            </p:cNvSpPr>
            <p:nvPr/>
          </p:nvSpPr>
          <p:spPr bwMode="auto">
            <a:xfrm>
              <a:off x="4377" y="2387"/>
              <a:ext cx="4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800" b="1">
                  <a:latin typeface="Symbol" pitchFamily="18" charset="2"/>
                </a:rPr>
                <a:t>s</a:t>
              </a:r>
              <a:r>
                <a:rPr lang="fr-FR"/>
                <a:t>3</a:t>
              </a:r>
            </a:p>
          </p:txBody>
        </p:sp>
      </p:grpSp>
      <p:sp>
        <p:nvSpPr>
          <p:cNvPr id="103492" name="WordArt 68"/>
          <p:cNvSpPr>
            <a:spLocks noChangeArrowheads="1" noChangeShapeType="1" noTextEdit="1"/>
          </p:cNvSpPr>
          <p:nvPr/>
        </p:nvSpPr>
        <p:spPr bwMode="auto">
          <a:xfrm>
            <a:off x="2903538" y="989013"/>
            <a:ext cx="33242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spc="560">
                <a:ln w="9525">
                  <a:noFill/>
                  <a:round/>
                  <a:headEnd/>
                  <a:tailEnd/>
                </a:ln>
                <a:solidFill>
                  <a:srgbClr val="00FF00">
                    <a:alpha val="60001"/>
                  </a:srgb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1 - Faille normale</a:t>
            </a:r>
          </a:p>
        </p:txBody>
      </p:sp>
      <p:sp>
        <p:nvSpPr>
          <p:cNvPr id="103494" name="Rectangle 70"/>
          <p:cNvSpPr>
            <a:spLocks noChangeArrowheads="1"/>
          </p:cNvSpPr>
          <p:nvPr/>
        </p:nvSpPr>
        <p:spPr bwMode="auto">
          <a:xfrm>
            <a:off x="0" y="-14288"/>
            <a:ext cx="586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III.3. Classification ou nomenclature des failles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3854 0.09005 " pathEditMode="relative" ptsTypes="AA">
                                      <p:cBhvr>
                                        <p:cTn id="42" dur="20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0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73" grpId="0" animBg="1"/>
      <p:bldP spid="103474" grpId="0" animBg="1"/>
      <p:bldP spid="103475" grpId="0" animBg="1"/>
      <p:bldP spid="103476" grpId="0" animBg="1"/>
      <p:bldP spid="103483" grpId="0" animBg="1"/>
      <p:bldP spid="103484" grpId="0" animBg="1"/>
      <p:bldP spid="1034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5341938" y="5357813"/>
            <a:ext cx="0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>
            <a:off x="3606800" y="4202113"/>
            <a:ext cx="2527300" cy="1346200"/>
            <a:chOff x="1247" y="1661"/>
            <a:chExt cx="1592" cy="848"/>
          </a:xfrm>
        </p:grpSpPr>
        <p:grpSp>
          <p:nvGrpSpPr>
            <p:cNvPr id="104452" name="Group 4"/>
            <p:cNvGrpSpPr>
              <a:grpSpLocks/>
            </p:cNvGrpSpPr>
            <p:nvPr/>
          </p:nvGrpSpPr>
          <p:grpSpPr bwMode="auto">
            <a:xfrm>
              <a:off x="1247" y="1661"/>
              <a:ext cx="1592" cy="848"/>
              <a:chOff x="336" y="1363"/>
              <a:chExt cx="1592" cy="848"/>
            </a:xfrm>
          </p:grpSpPr>
          <p:grpSp>
            <p:nvGrpSpPr>
              <p:cNvPr id="104453" name="Group 5"/>
              <p:cNvGrpSpPr>
                <a:grpSpLocks/>
              </p:cNvGrpSpPr>
              <p:nvPr/>
            </p:nvGrpSpPr>
            <p:grpSpPr bwMode="auto">
              <a:xfrm>
                <a:off x="336" y="1363"/>
                <a:ext cx="1364" cy="845"/>
                <a:chOff x="336" y="1363"/>
                <a:chExt cx="1364" cy="845"/>
              </a:xfrm>
            </p:grpSpPr>
            <p:sp>
              <p:nvSpPr>
                <p:cNvPr id="104454" name="Freeform 6"/>
                <p:cNvSpPr>
                  <a:spLocks/>
                </p:cNvSpPr>
                <p:nvPr/>
              </p:nvSpPr>
              <p:spPr bwMode="auto">
                <a:xfrm>
                  <a:off x="340" y="1363"/>
                  <a:ext cx="1360" cy="845"/>
                </a:xfrm>
                <a:custGeom>
                  <a:avLst/>
                  <a:gdLst/>
                  <a:ahLst/>
                  <a:cxnLst>
                    <a:cxn ang="0">
                      <a:pos x="907" y="845"/>
                    </a:cxn>
                    <a:cxn ang="0">
                      <a:pos x="0" y="845"/>
                    </a:cxn>
                    <a:cxn ang="0">
                      <a:pos x="0" y="301"/>
                    </a:cxn>
                    <a:cxn ang="0">
                      <a:pos x="499" y="13"/>
                    </a:cxn>
                    <a:cxn ang="0">
                      <a:pos x="1140" y="0"/>
                    </a:cxn>
                    <a:cxn ang="0">
                      <a:pos x="1360" y="482"/>
                    </a:cxn>
                    <a:cxn ang="0">
                      <a:pos x="907" y="845"/>
                    </a:cxn>
                  </a:cxnLst>
                  <a:rect l="0" t="0" r="r" b="b"/>
                  <a:pathLst>
                    <a:path w="1360" h="845">
                      <a:moveTo>
                        <a:pt x="907" y="845"/>
                      </a:moveTo>
                      <a:lnTo>
                        <a:pt x="0" y="845"/>
                      </a:lnTo>
                      <a:lnTo>
                        <a:pt x="0" y="301"/>
                      </a:lnTo>
                      <a:lnTo>
                        <a:pt x="499" y="13"/>
                      </a:lnTo>
                      <a:lnTo>
                        <a:pt x="1140" y="0"/>
                      </a:lnTo>
                      <a:lnTo>
                        <a:pt x="1360" y="482"/>
                      </a:lnTo>
                      <a:lnTo>
                        <a:pt x="907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55" name="Freeform 7"/>
                <p:cNvSpPr>
                  <a:spLocks/>
                </p:cNvSpPr>
                <p:nvPr/>
              </p:nvSpPr>
              <p:spPr bwMode="auto">
                <a:xfrm>
                  <a:off x="348" y="1555"/>
                  <a:ext cx="1268" cy="449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710" y="338"/>
                    </a:cxn>
                    <a:cxn ang="0">
                      <a:pos x="1216" y="0"/>
                    </a:cxn>
                    <a:cxn ang="0">
                      <a:pos x="1268" y="100"/>
                    </a:cxn>
                    <a:cxn ang="0">
                      <a:pos x="780" y="445"/>
                    </a:cxn>
                    <a:cxn ang="0">
                      <a:pos x="0" y="449"/>
                    </a:cxn>
                  </a:cxnLst>
                  <a:rect l="0" t="0" r="r" b="b"/>
                  <a:pathLst>
                    <a:path w="1268" h="449">
                      <a:moveTo>
                        <a:pt x="0" y="332"/>
                      </a:moveTo>
                      <a:lnTo>
                        <a:pt x="710" y="338"/>
                      </a:lnTo>
                      <a:lnTo>
                        <a:pt x="1216" y="0"/>
                      </a:lnTo>
                      <a:lnTo>
                        <a:pt x="1268" y="100"/>
                      </a:lnTo>
                      <a:lnTo>
                        <a:pt x="780" y="445"/>
                      </a:lnTo>
                      <a:lnTo>
                        <a:pt x="0" y="449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56" name="Freeform 8"/>
                <p:cNvSpPr>
                  <a:spLocks/>
                </p:cNvSpPr>
                <p:nvPr/>
              </p:nvSpPr>
              <p:spPr bwMode="auto">
                <a:xfrm>
                  <a:off x="940" y="1363"/>
                  <a:ext cx="536" cy="844"/>
                </a:xfrm>
                <a:custGeom>
                  <a:avLst/>
                  <a:gdLst/>
                  <a:ahLst/>
                  <a:cxnLst>
                    <a:cxn ang="0">
                      <a:pos x="308" y="844"/>
                    </a:cxn>
                    <a:cxn ang="0">
                      <a:pos x="0" y="312"/>
                    </a:cxn>
                    <a:cxn ang="0">
                      <a:pos x="536" y="0"/>
                    </a:cxn>
                  </a:cxnLst>
                  <a:rect l="0" t="0" r="r" b="b"/>
                  <a:pathLst>
                    <a:path w="536" h="844">
                      <a:moveTo>
                        <a:pt x="308" y="844"/>
                      </a:moveTo>
                      <a:lnTo>
                        <a:pt x="0" y="312"/>
                      </a:lnTo>
                      <a:lnTo>
                        <a:pt x="53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57" name="Freeform 9"/>
                <p:cNvSpPr>
                  <a:spLocks/>
                </p:cNvSpPr>
                <p:nvPr/>
              </p:nvSpPr>
              <p:spPr bwMode="auto">
                <a:xfrm>
                  <a:off x="336" y="1675"/>
                  <a:ext cx="60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0" y="0"/>
                    </a:cxn>
                  </a:cxnLst>
                  <a:rect l="0" t="0" r="r" b="b"/>
                  <a:pathLst>
                    <a:path w="600" h="1">
                      <a:moveTo>
                        <a:pt x="0" y="0"/>
                      </a:moveTo>
                      <a:lnTo>
                        <a:pt x="60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458" name="Group 10"/>
              <p:cNvGrpSpPr>
                <a:grpSpLocks/>
              </p:cNvGrpSpPr>
              <p:nvPr/>
            </p:nvGrpSpPr>
            <p:grpSpPr bwMode="auto">
              <a:xfrm>
                <a:off x="941" y="1366"/>
                <a:ext cx="987" cy="845"/>
                <a:chOff x="2020" y="1344"/>
                <a:chExt cx="987" cy="845"/>
              </a:xfrm>
            </p:grpSpPr>
            <p:sp>
              <p:nvSpPr>
                <p:cNvPr id="104459" name="Freeform 11"/>
                <p:cNvSpPr>
                  <a:spLocks/>
                </p:cNvSpPr>
                <p:nvPr/>
              </p:nvSpPr>
              <p:spPr bwMode="auto">
                <a:xfrm>
                  <a:off x="2020" y="1344"/>
                  <a:ext cx="986" cy="845"/>
                </a:xfrm>
                <a:custGeom>
                  <a:avLst/>
                  <a:gdLst/>
                  <a:ahLst/>
                  <a:cxnLst>
                    <a:cxn ang="0">
                      <a:pos x="303" y="845"/>
                    </a:cxn>
                    <a:cxn ang="0">
                      <a:pos x="0" y="308"/>
                    </a:cxn>
                    <a:cxn ang="0">
                      <a:pos x="533" y="0"/>
                    </a:cxn>
                    <a:cxn ang="0">
                      <a:pos x="986" y="0"/>
                    </a:cxn>
                    <a:cxn ang="0">
                      <a:pos x="986" y="545"/>
                    </a:cxn>
                    <a:cxn ang="0">
                      <a:pos x="499" y="841"/>
                    </a:cxn>
                    <a:cxn ang="0">
                      <a:pos x="303" y="845"/>
                    </a:cxn>
                  </a:cxnLst>
                  <a:rect l="0" t="0" r="r" b="b"/>
                  <a:pathLst>
                    <a:path w="986" h="845">
                      <a:moveTo>
                        <a:pt x="303" y="845"/>
                      </a:moveTo>
                      <a:lnTo>
                        <a:pt x="0" y="308"/>
                      </a:lnTo>
                      <a:lnTo>
                        <a:pt x="533" y="0"/>
                      </a:lnTo>
                      <a:lnTo>
                        <a:pt x="986" y="0"/>
                      </a:lnTo>
                      <a:lnTo>
                        <a:pt x="986" y="545"/>
                      </a:lnTo>
                      <a:lnTo>
                        <a:pt x="499" y="841"/>
                      </a:lnTo>
                      <a:lnTo>
                        <a:pt x="303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60" name="Freeform 12"/>
                <p:cNvSpPr>
                  <a:spLocks/>
                </p:cNvSpPr>
                <p:nvPr/>
              </p:nvSpPr>
              <p:spPr bwMode="auto">
                <a:xfrm>
                  <a:off x="2148" y="1585"/>
                  <a:ext cx="858" cy="395"/>
                </a:xfrm>
                <a:custGeom>
                  <a:avLst/>
                  <a:gdLst/>
                  <a:ahLst/>
                  <a:cxnLst>
                    <a:cxn ang="0">
                      <a:pos x="0" y="287"/>
                    </a:cxn>
                    <a:cxn ang="0">
                      <a:pos x="359" y="288"/>
                    </a:cxn>
                    <a:cxn ang="0">
                      <a:pos x="858" y="0"/>
                    </a:cxn>
                    <a:cxn ang="0">
                      <a:pos x="858" y="106"/>
                    </a:cxn>
                    <a:cxn ang="0">
                      <a:pos x="359" y="394"/>
                    </a:cxn>
                    <a:cxn ang="0">
                      <a:pos x="60" y="395"/>
                    </a:cxn>
                  </a:cxnLst>
                  <a:rect l="0" t="0" r="r" b="b"/>
                  <a:pathLst>
                    <a:path w="858" h="395">
                      <a:moveTo>
                        <a:pt x="0" y="287"/>
                      </a:moveTo>
                      <a:lnTo>
                        <a:pt x="359" y="288"/>
                      </a:lnTo>
                      <a:lnTo>
                        <a:pt x="858" y="0"/>
                      </a:lnTo>
                      <a:lnTo>
                        <a:pt x="858" y="106"/>
                      </a:lnTo>
                      <a:lnTo>
                        <a:pt x="359" y="394"/>
                      </a:lnTo>
                      <a:lnTo>
                        <a:pt x="60" y="395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61" name="Freeform 13"/>
                <p:cNvSpPr>
                  <a:spLocks/>
                </p:cNvSpPr>
                <p:nvPr/>
              </p:nvSpPr>
              <p:spPr bwMode="auto">
                <a:xfrm>
                  <a:off x="2028" y="1654"/>
                  <a:ext cx="47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9" y="1"/>
                    </a:cxn>
                  </a:cxnLst>
                  <a:rect l="0" t="0" r="r" b="b"/>
                  <a:pathLst>
                    <a:path w="479" h="1">
                      <a:moveTo>
                        <a:pt x="0" y="0"/>
                      </a:moveTo>
                      <a:lnTo>
                        <a:pt x="479" y="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62" name="Freeform 14"/>
                <p:cNvSpPr>
                  <a:spLocks/>
                </p:cNvSpPr>
                <p:nvPr/>
              </p:nvSpPr>
              <p:spPr bwMode="auto">
                <a:xfrm>
                  <a:off x="2504" y="1344"/>
                  <a:ext cx="503" cy="308"/>
                </a:xfrm>
                <a:custGeom>
                  <a:avLst/>
                  <a:gdLst/>
                  <a:ahLst/>
                  <a:cxnLst>
                    <a:cxn ang="0">
                      <a:pos x="503" y="0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503" h="308">
                      <a:moveTo>
                        <a:pt x="503" y="0"/>
                      </a:moveTo>
                      <a:lnTo>
                        <a:pt x="0" y="30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63" name="Freeform 15"/>
                <p:cNvSpPr>
                  <a:spLocks/>
                </p:cNvSpPr>
                <p:nvPr/>
              </p:nvSpPr>
              <p:spPr bwMode="auto">
                <a:xfrm>
                  <a:off x="2507" y="1662"/>
                  <a:ext cx="1" cy="5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1" h="519">
                      <a:moveTo>
                        <a:pt x="0" y="0"/>
                      </a:moveTo>
                      <a:lnTo>
                        <a:pt x="0" y="51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4464" name="Freeform 16"/>
            <p:cNvSpPr>
              <a:spLocks/>
            </p:cNvSpPr>
            <p:nvPr/>
          </p:nvSpPr>
          <p:spPr bwMode="auto">
            <a:xfrm>
              <a:off x="1820" y="1664"/>
              <a:ext cx="576" cy="308"/>
            </a:xfrm>
            <a:custGeom>
              <a:avLst/>
              <a:gdLst/>
              <a:ahLst/>
              <a:cxnLst>
                <a:cxn ang="0">
                  <a:pos x="376" y="8"/>
                </a:cxn>
                <a:cxn ang="0">
                  <a:pos x="576" y="0"/>
                </a:cxn>
                <a:cxn ang="0">
                  <a:pos x="100" y="304"/>
                </a:cxn>
                <a:cxn ang="0">
                  <a:pos x="0" y="308"/>
                </a:cxn>
                <a:cxn ang="0">
                  <a:pos x="376" y="8"/>
                </a:cxn>
              </a:cxnLst>
              <a:rect l="0" t="0" r="r" b="b"/>
              <a:pathLst>
                <a:path w="576" h="308">
                  <a:moveTo>
                    <a:pt x="376" y="8"/>
                  </a:moveTo>
                  <a:lnTo>
                    <a:pt x="576" y="0"/>
                  </a:lnTo>
                  <a:lnTo>
                    <a:pt x="100" y="304"/>
                  </a:lnTo>
                  <a:lnTo>
                    <a:pt x="0" y="308"/>
                  </a:lnTo>
                  <a:lnTo>
                    <a:pt x="376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1816" y="1976"/>
              <a:ext cx="260" cy="2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2" y="212"/>
                </a:cxn>
                <a:cxn ang="0">
                  <a:pos x="260" y="212"/>
                </a:cxn>
                <a:cxn ang="0">
                  <a:pos x="64" y="0"/>
                </a:cxn>
                <a:cxn ang="0">
                  <a:pos x="0" y="4"/>
                </a:cxn>
              </a:cxnLst>
              <a:rect l="0" t="0" r="r" b="b"/>
              <a:pathLst>
                <a:path w="260" h="212">
                  <a:moveTo>
                    <a:pt x="0" y="4"/>
                  </a:moveTo>
                  <a:lnTo>
                    <a:pt x="112" y="212"/>
                  </a:lnTo>
                  <a:lnTo>
                    <a:pt x="260" y="212"/>
                  </a:lnTo>
                  <a:lnTo>
                    <a:pt x="6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66" name="Freeform 18"/>
            <p:cNvSpPr>
              <a:spLocks/>
            </p:cNvSpPr>
            <p:nvPr/>
          </p:nvSpPr>
          <p:spPr bwMode="auto">
            <a:xfrm>
              <a:off x="1960" y="2196"/>
              <a:ext cx="140" cy="1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0"/>
                </a:cxn>
                <a:cxn ang="0">
                  <a:pos x="56" y="104"/>
                </a:cxn>
                <a:cxn ang="0">
                  <a:pos x="140" y="92"/>
                </a:cxn>
                <a:cxn ang="0">
                  <a:pos x="68" y="0"/>
                </a:cxn>
              </a:cxnLst>
              <a:rect l="0" t="0" r="r" b="b"/>
              <a:pathLst>
                <a:path w="140" h="104">
                  <a:moveTo>
                    <a:pt x="68" y="0"/>
                  </a:moveTo>
                  <a:lnTo>
                    <a:pt x="0" y="0"/>
                  </a:lnTo>
                  <a:lnTo>
                    <a:pt x="56" y="104"/>
                  </a:lnTo>
                  <a:lnTo>
                    <a:pt x="140" y="9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67" name="Freeform 19"/>
            <p:cNvSpPr>
              <a:spLocks/>
            </p:cNvSpPr>
            <p:nvPr/>
          </p:nvSpPr>
          <p:spPr bwMode="auto">
            <a:xfrm>
              <a:off x="2020" y="2304"/>
              <a:ext cx="180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0"/>
                </a:cxn>
                <a:cxn ang="0">
                  <a:pos x="180" y="196"/>
                </a:cxn>
                <a:cxn ang="0">
                  <a:pos x="72" y="204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12" y="0"/>
                  </a:lnTo>
                  <a:lnTo>
                    <a:pt x="180" y="196"/>
                  </a:lnTo>
                  <a:lnTo>
                    <a:pt x="72" y="204"/>
                  </a:lnTo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4468" name="Group 20"/>
          <p:cNvGrpSpPr>
            <a:grpSpLocks/>
          </p:cNvGrpSpPr>
          <p:nvPr/>
        </p:nvGrpSpPr>
        <p:grpSpPr bwMode="auto">
          <a:xfrm>
            <a:off x="3608388" y="4203700"/>
            <a:ext cx="2165350" cy="1341438"/>
            <a:chOff x="336" y="1363"/>
            <a:chExt cx="1364" cy="845"/>
          </a:xfrm>
        </p:grpSpPr>
        <p:sp>
          <p:nvSpPr>
            <p:cNvPr id="104469" name="Freeform 21"/>
            <p:cNvSpPr>
              <a:spLocks/>
            </p:cNvSpPr>
            <p:nvPr/>
          </p:nvSpPr>
          <p:spPr bwMode="auto">
            <a:xfrm>
              <a:off x="340" y="1363"/>
              <a:ext cx="1360" cy="845"/>
            </a:xfrm>
            <a:custGeom>
              <a:avLst/>
              <a:gdLst/>
              <a:ahLst/>
              <a:cxnLst>
                <a:cxn ang="0">
                  <a:pos x="907" y="845"/>
                </a:cxn>
                <a:cxn ang="0">
                  <a:pos x="0" y="845"/>
                </a:cxn>
                <a:cxn ang="0">
                  <a:pos x="0" y="301"/>
                </a:cxn>
                <a:cxn ang="0">
                  <a:pos x="499" y="13"/>
                </a:cxn>
                <a:cxn ang="0">
                  <a:pos x="1140" y="0"/>
                </a:cxn>
                <a:cxn ang="0">
                  <a:pos x="1360" y="482"/>
                </a:cxn>
                <a:cxn ang="0">
                  <a:pos x="907" y="845"/>
                </a:cxn>
              </a:cxnLst>
              <a:rect l="0" t="0" r="r" b="b"/>
              <a:pathLst>
                <a:path w="1360" h="845">
                  <a:moveTo>
                    <a:pt x="907" y="845"/>
                  </a:moveTo>
                  <a:lnTo>
                    <a:pt x="0" y="845"/>
                  </a:lnTo>
                  <a:lnTo>
                    <a:pt x="0" y="301"/>
                  </a:lnTo>
                  <a:lnTo>
                    <a:pt x="499" y="13"/>
                  </a:lnTo>
                  <a:lnTo>
                    <a:pt x="1140" y="0"/>
                  </a:lnTo>
                  <a:lnTo>
                    <a:pt x="1360" y="482"/>
                  </a:lnTo>
                  <a:lnTo>
                    <a:pt x="907" y="8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0" name="Freeform 22"/>
            <p:cNvSpPr>
              <a:spLocks/>
            </p:cNvSpPr>
            <p:nvPr/>
          </p:nvSpPr>
          <p:spPr bwMode="auto">
            <a:xfrm>
              <a:off x="348" y="1555"/>
              <a:ext cx="1268" cy="449"/>
            </a:xfrm>
            <a:custGeom>
              <a:avLst/>
              <a:gdLst/>
              <a:ahLst/>
              <a:cxnLst>
                <a:cxn ang="0">
                  <a:pos x="0" y="332"/>
                </a:cxn>
                <a:cxn ang="0">
                  <a:pos x="710" y="338"/>
                </a:cxn>
                <a:cxn ang="0">
                  <a:pos x="1216" y="0"/>
                </a:cxn>
                <a:cxn ang="0">
                  <a:pos x="1268" y="100"/>
                </a:cxn>
                <a:cxn ang="0">
                  <a:pos x="780" y="445"/>
                </a:cxn>
                <a:cxn ang="0">
                  <a:pos x="0" y="449"/>
                </a:cxn>
              </a:cxnLst>
              <a:rect l="0" t="0" r="r" b="b"/>
              <a:pathLst>
                <a:path w="1268" h="449">
                  <a:moveTo>
                    <a:pt x="0" y="332"/>
                  </a:moveTo>
                  <a:lnTo>
                    <a:pt x="710" y="338"/>
                  </a:lnTo>
                  <a:lnTo>
                    <a:pt x="1216" y="0"/>
                  </a:lnTo>
                  <a:lnTo>
                    <a:pt x="1268" y="100"/>
                  </a:lnTo>
                  <a:lnTo>
                    <a:pt x="780" y="445"/>
                  </a:lnTo>
                  <a:lnTo>
                    <a:pt x="0" y="449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auto">
            <a:xfrm>
              <a:off x="940" y="1363"/>
              <a:ext cx="536" cy="844"/>
            </a:xfrm>
            <a:custGeom>
              <a:avLst/>
              <a:gdLst/>
              <a:ahLst/>
              <a:cxnLst>
                <a:cxn ang="0">
                  <a:pos x="308" y="844"/>
                </a:cxn>
                <a:cxn ang="0">
                  <a:pos x="0" y="312"/>
                </a:cxn>
                <a:cxn ang="0">
                  <a:pos x="536" y="0"/>
                </a:cxn>
              </a:cxnLst>
              <a:rect l="0" t="0" r="r" b="b"/>
              <a:pathLst>
                <a:path w="536" h="844">
                  <a:moveTo>
                    <a:pt x="308" y="844"/>
                  </a:moveTo>
                  <a:lnTo>
                    <a:pt x="0" y="312"/>
                  </a:lnTo>
                  <a:lnTo>
                    <a:pt x="5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auto">
            <a:xfrm>
              <a:off x="336" y="1675"/>
              <a:ext cx="6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0" y="0"/>
                </a:cxn>
              </a:cxnLst>
              <a:rect l="0" t="0" r="r" b="b"/>
              <a:pathLst>
                <a:path w="600" h="1">
                  <a:moveTo>
                    <a:pt x="0" y="0"/>
                  </a:moveTo>
                  <a:lnTo>
                    <a:pt x="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4473" name="Group 25"/>
          <p:cNvGrpSpPr>
            <a:grpSpLocks/>
          </p:cNvGrpSpPr>
          <p:nvPr/>
        </p:nvGrpSpPr>
        <p:grpSpPr bwMode="auto">
          <a:xfrm>
            <a:off x="4568825" y="4208463"/>
            <a:ext cx="1566863" cy="1341437"/>
            <a:chOff x="2020" y="1344"/>
            <a:chExt cx="987" cy="845"/>
          </a:xfrm>
        </p:grpSpPr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2020" y="1344"/>
              <a:ext cx="986" cy="845"/>
            </a:xfrm>
            <a:custGeom>
              <a:avLst/>
              <a:gdLst/>
              <a:ahLst/>
              <a:cxnLst>
                <a:cxn ang="0">
                  <a:pos x="303" y="845"/>
                </a:cxn>
                <a:cxn ang="0">
                  <a:pos x="0" y="308"/>
                </a:cxn>
                <a:cxn ang="0">
                  <a:pos x="533" y="0"/>
                </a:cxn>
                <a:cxn ang="0">
                  <a:pos x="986" y="0"/>
                </a:cxn>
                <a:cxn ang="0">
                  <a:pos x="986" y="545"/>
                </a:cxn>
                <a:cxn ang="0">
                  <a:pos x="499" y="841"/>
                </a:cxn>
                <a:cxn ang="0">
                  <a:pos x="303" y="845"/>
                </a:cxn>
              </a:cxnLst>
              <a:rect l="0" t="0" r="r" b="b"/>
              <a:pathLst>
                <a:path w="986" h="845">
                  <a:moveTo>
                    <a:pt x="303" y="845"/>
                  </a:moveTo>
                  <a:lnTo>
                    <a:pt x="0" y="308"/>
                  </a:lnTo>
                  <a:lnTo>
                    <a:pt x="533" y="0"/>
                  </a:lnTo>
                  <a:lnTo>
                    <a:pt x="986" y="0"/>
                  </a:lnTo>
                  <a:lnTo>
                    <a:pt x="986" y="545"/>
                  </a:lnTo>
                  <a:lnTo>
                    <a:pt x="499" y="841"/>
                  </a:lnTo>
                  <a:lnTo>
                    <a:pt x="303" y="8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2148" y="1585"/>
              <a:ext cx="858" cy="395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359" y="288"/>
                </a:cxn>
                <a:cxn ang="0">
                  <a:pos x="858" y="0"/>
                </a:cxn>
                <a:cxn ang="0">
                  <a:pos x="858" y="106"/>
                </a:cxn>
                <a:cxn ang="0">
                  <a:pos x="359" y="394"/>
                </a:cxn>
                <a:cxn ang="0">
                  <a:pos x="60" y="395"/>
                </a:cxn>
              </a:cxnLst>
              <a:rect l="0" t="0" r="r" b="b"/>
              <a:pathLst>
                <a:path w="858" h="395">
                  <a:moveTo>
                    <a:pt x="0" y="287"/>
                  </a:moveTo>
                  <a:lnTo>
                    <a:pt x="359" y="288"/>
                  </a:lnTo>
                  <a:lnTo>
                    <a:pt x="858" y="0"/>
                  </a:lnTo>
                  <a:lnTo>
                    <a:pt x="858" y="106"/>
                  </a:lnTo>
                  <a:lnTo>
                    <a:pt x="359" y="394"/>
                  </a:lnTo>
                  <a:lnTo>
                    <a:pt x="60" y="395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2028" y="1654"/>
              <a:ext cx="4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9" y="1"/>
                </a:cxn>
              </a:cxnLst>
              <a:rect l="0" t="0" r="r" b="b"/>
              <a:pathLst>
                <a:path w="479" h="1">
                  <a:moveTo>
                    <a:pt x="0" y="0"/>
                  </a:moveTo>
                  <a:lnTo>
                    <a:pt x="479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2504" y="1344"/>
              <a:ext cx="503" cy="308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0" y="308"/>
                </a:cxn>
              </a:cxnLst>
              <a:rect l="0" t="0" r="r" b="b"/>
              <a:pathLst>
                <a:path w="503" h="308">
                  <a:moveTo>
                    <a:pt x="503" y="0"/>
                  </a:moveTo>
                  <a:lnTo>
                    <a:pt x="0" y="3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2507" y="1662"/>
              <a:ext cx="1" cy="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9"/>
                </a:cxn>
              </a:cxnLst>
              <a:rect l="0" t="0" r="r" b="b"/>
              <a:pathLst>
                <a:path w="1" h="519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4479" name="Group 31"/>
          <p:cNvGrpSpPr>
            <a:grpSpLocks/>
          </p:cNvGrpSpPr>
          <p:nvPr/>
        </p:nvGrpSpPr>
        <p:grpSpPr bwMode="auto">
          <a:xfrm>
            <a:off x="3602038" y="4214813"/>
            <a:ext cx="2527300" cy="1346200"/>
            <a:chOff x="1247" y="1661"/>
            <a:chExt cx="1592" cy="848"/>
          </a:xfrm>
        </p:grpSpPr>
        <p:grpSp>
          <p:nvGrpSpPr>
            <p:cNvPr id="104480" name="Group 32"/>
            <p:cNvGrpSpPr>
              <a:grpSpLocks/>
            </p:cNvGrpSpPr>
            <p:nvPr/>
          </p:nvGrpSpPr>
          <p:grpSpPr bwMode="auto">
            <a:xfrm>
              <a:off x="1247" y="1661"/>
              <a:ext cx="1592" cy="848"/>
              <a:chOff x="336" y="1363"/>
              <a:chExt cx="1592" cy="848"/>
            </a:xfrm>
          </p:grpSpPr>
          <p:grpSp>
            <p:nvGrpSpPr>
              <p:cNvPr id="104481" name="Group 33"/>
              <p:cNvGrpSpPr>
                <a:grpSpLocks/>
              </p:cNvGrpSpPr>
              <p:nvPr/>
            </p:nvGrpSpPr>
            <p:grpSpPr bwMode="auto">
              <a:xfrm>
                <a:off x="336" y="1363"/>
                <a:ext cx="1364" cy="845"/>
                <a:chOff x="336" y="1363"/>
                <a:chExt cx="1364" cy="845"/>
              </a:xfrm>
            </p:grpSpPr>
            <p:sp>
              <p:nvSpPr>
                <p:cNvPr id="104482" name="Freeform 34"/>
                <p:cNvSpPr>
                  <a:spLocks/>
                </p:cNvSpPr>
                <p:nvPr/>
              </p:nvSpPr>
              <p:spPr bwMode="auto">
                <a:xfrm>
                  <a:off x="340" y="1363"/>
                  <a:ext cx="1360" cy="845"/>
                </a:xfrm>
                <a:custGeom>
                  <a:avLst/>
                  <a:gdLst/>
                  <a:ahLst/>
                  <a:cxnLst>
                    <a:cxn ang="0">
                      <a:pos x="907" y="845"/>
                    </a:cxn>
                    <a:cxn ang="0">
                      <a:pos x="0" y="845"/>
                    </a:cxn>
                    <a:cxn ang="0">
                      <a:pos x="0" y="301"/>
                    </a:cxn>
                    <a:cxn ang="0">
                      <a:pos x="499" y="13"/>
                    </a:cxn>
                    <a:cxn ang="0">
                      <a:pos x="1140" y="0"/>
                    </a:cxn>
                    <a:cxn ang="0">
                      <a:pos x="1360" y="482"/>
                    </a:cxn>
                    <a:cxn ang="0">
                      <a:pos x="907" y="845"/>
                    </a:cxn>
                  </a:cxnLst>
                  <a:rect l="0" t="0" r="r" b="b"/>
                  <a:pathLst>
                    <a:path w="1360" h="845">
                      <a:moveTo>
                        <a:pt x="907" y="845"/>
                      </a:moveTo>
                      <a:lnTo>
                        <a:pt x="0" y="845"/>
                      </a:lnTo>
                      <a:lnTo>
                        <a:pt x="0" y="301"/>
                      </a:lnTo>
                      <a:lnTo>
                        <a:pt x="499" y="13"/>
                      </a:lnTo>
                      <a:lnTo>
                        <a:pt x="1140" y="0"/>
                      </a:lnTo>
                      <a:lnTo>
                        <a:pt x="1360" y="482"/>
                      </a:lnTo>
                      <a:lnTo>
                        <a:pt x="907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3" name="Freeform 35"/>
                <p:cNvSpPr>
                  <a:spLocks/>
                </p:cNvSpPr>
                <p:nvPr/>
              </p:nvSpPr>
              <p:spPr bwMode="auto">
                <a:xfrm>
                  <a:off x="348" y="1555"/>
                  <a:ext cx="1268" cy="449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710" y="338"/>
                    </a:cxn>
                    <a:cxn ang="0">
                      <a:pos x="1216" y="0"/>
                    </a:cxn>
                    <a:cxn ang="0">
                      <a:pos x="1268" y="100"/>
                    </a:cxn>
                    <a:cxn ang="0">
                      <a:pos x="780" y="445"/>
                    </a:cxn>
                    <a:cxn ang="0">
                      <a:pos x="0" y="449"/>
                    </a:cxn>
                  </a:cxnLst>
                  <a:rect l="0" t="0" r="r" b="b"/>
                  <a:pathLst>
                    <a:path w="1268" h="449">
                      <a:moveTo>
                        <a:pt x="0" y="332"/>
                      </a:moveTo>
                      <a:lnTo>
                        <a:pt x="710" y="338"/>
                      </a:lnTo>
                      <a:lnTo>
                        <a:pt x="1216" y="0"/>
                      </a:lnTo>
                      <a:lnTo>
                        <a:pt x="1268" y="100"/>
                      </a:lnTo>
                      <a:lnTo>
                        <a:pt x="780" y="445"/>
                      </a:lnTo>
                      <a:lnTo>
                        <a:pt x="0" y="449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4" name="Freeform 36"/>
                <p:cNvSpPr>
                  <a:spLocks/>
                </p:cNvSpPr>
                <p:nvPr/>
              </p:nvSpPr>
              <p:spPr bwMode="auto">
                <a:xfrm>
                  <a:off x="940" y="1363"/>
                  <a:ext cx="536" cy="844"/>
                </a:xfrm>
                <a:custGeom>
                  <a:avLst/>
                  <a:gdLst/>
                  <a:ahLst/>
                  <a:cxnLst>
                    <a:cxn ang="0">
                      <a:pos x="308" y="844"/>
                    </a:cxn>
                    <a:cxn ang="0">
                      <a:pos x="0" y="312"/>
                    </a:cxn>
                    <a:cxn ang="0">
                      <a:pos x="536" y="0"/>
                    </a:cxn>
                  </a:cxnLst>
                  <a:rect l="0" t="0" r="r" b="b"/>
                  <a:pathLst>
                    <a:path w="536" h="844">
                      <a:moveTo>
                        <a:pt x="308" y="844"/>
                      </a:moveTo>
                      <a:lnTo>
                        <a:pt x="0" y="312"/>
                      </a:lnTo>
                      <a:lnTo>
                        <a:pt x="53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5" name="Freeform 37"/>
                <p:cNvSpPr>
                  <a:spLocks/>
                </p:cNvSpPr>
                <p:nvPr/>
              </p:nvSpPr>
              <p:spPr bwMode="auto">
                <a:xfrm>
                  <a:off x="336" y="1675"/>
                  <a:ext cx="60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0" y="0"/>
                    </a:cxn>
                  </a:cxnLst>
                  <a:rect l="0" t="0" r="r" b="b"/>
                  <a:pathLst>
                    <a:path w="600" h="1">
                      <a:moveTo>
                        <a:pt x="0" y="0"/>
                      </a:moveTo>
                      <a:lnTo>
                        <a:pt x="60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486" name="Group 38"/>
              <p:cNvGrpSpPr>
                <a:grpSpLocks/>
              </p:cNvGrpSpPr>
              <p:nvPr/>
            </p:nvGrpSpPr>
            <p:grpSpPr bwMode="auto">
              <a:xfrm>
                <a:off x="941" y="1366"/>
                <a:ext cx="987" cy="845"/>
                <a:chOff x="2020" y="1344"/>
                <a:chExt cx="987" cy="845"/>
              </a:xfrm>
            </p:grpSpPr>
            <p:sp>
              <p:nvSpPr>
                <p:cNvPr id="104487" name="Freeform 39"/>
                <p:cNvSpPr>
                  <a:spLocks/>
                </p:cNvSpPr>
                <p:nvPr/>
              </p:nvSpPr>
              <p:spPr bwMode="auto">
                <a:xfrm>
                  <a:off x="2020" y="1344"/>
                  <a:ext cx="986" cy="845"/>
                </a:xfrm>
                <a:custGeom>
                  <a:avLst/>
                  <a:gdLst/>
                  <a:ahLst/>
                  <a:cxnLst>
                    <a:cxn ang="0">
                      <a:pos x="303" y="845"/>
                    </a:cxn>
                    <a:cxn ang="0">
                      <a:pos x="0" y="308"/>
                    </a:cxn>
                    <a:cxn ang="0">
                      <a:pos x="533" y="0"/>
                    </a:cxn>
                    <a:cxn ang="0">
                      <a:pos x="986" y="0"/>
                    </a:cxn>
                    <a:cxn ang="0">
                      <a:pos x="986" y="545"/>
                    </a:cxn>
                    <a:cxn ang="0">
                      <a:pos x="499" y="841"/>
                    </a:cxn>
                    <a:cxn ang="0">
                      <a:pos x="303" y="845"/>
                    </a:cxn>
                  </a:cxnLst>
                  <a:rect l="0" t="0" r="r" b="b"/>
                  <a:pathLst>
                    <a:path w="986" h="845">
                      <a:moveTo>
                        <a:pt x="303" y="845"/>
                      </a:moveTo>
                      <a:lnTo>
                        <a:pt x="0" y="308"/>
                      </a:lnTo>
                      <a:lnTo>
                        <a:pt x="533" y="0"/>
                      </a:lnTo>
                      <a:lnTo>
                        <a:pt x="986" y="0"/>
                      </a:lnTo>
                      <a:lnTo>
                        <a:pt x="986" y="545"/>
                      </a:lnTo>
                      <a:lnTo>
                        <a:pt x="499" y="841"/>
                      </a:lnTo>
                      <a:lnTo>
                        <a:pt x="303" y="8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8" name="Freeform 40"/>
                <p:cNvSpPr>
                  <a:spLocks/>
                </p:cNvSpPr>
                <p:nvPr/>
              </p:nvSpPr>
              <p:spPr bwMode="auto">
                <a:xfrm>
                  <a:off x="2148" y="1585"/>
                  <a:ext cx="858" cy="395"/>
                </a:xfrm>
                <a:custGeom>
                  <a:avLst/>
                  <a:gdLst/>
                  <a:ahLst/>
                  <a:cxnLst>
                    <a:cxn ang="0">
                      <a:pos x="0" y="287"/>
                    </a:cxn>
                    <a:cxn ang="0">
                      <a:pos x="359" y="288"/>
                    </a:cxn>
                    <a:cxn ang="0">
                      <a:pos x="858" y="0"/>
                    </a:cxn>
                    <a:cxn ang="0">
                      <a:pos x="858" y="106"/>
                    </a:cxn>
                    <a:cxn ang="0">
                      <a:pos x="359" y="394"/>
                    </a:cxn>
                    <a:cxn ang="0">
                      <a:pos x="60" y="395"/>
                    </a:cxn>
                  </a:cxnLst>
                  <a:rect l="0" t="0" r="r" b="b"/>
                  <a:pathLst>
                    <a:path w="858" h="395">
                      <a:moveTo>
                        <a:pt x="0" y="287"/>
                      </a:moveTo>
                      <a:lnTo>
                        <a:pt x="359" y="288"/>
                      </a:lnTo>
                      <a:lnTo>
                        <a:pt x="858" y="0"/>
                      </a:lnTo>
                      <a:lnTo>
                        <a:pt x="858" y="106"/>
                      </a:lnTo>
                      <a:lnTo>
                        <a:pt x="359" y="394"/>
                      </a:lnTo>
                      <a:lnTo>
                        <a:pt x="60" y="395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89" name="Freeform 41"/>
                <p:cNvSpPr>
                  <a:spLocks/>
                </p:cNvSpPr>
                <p:nvPr/>
              </p:nvSpPr>
              <p:spPr bwMode="auto">
                <a:xfrm>
                  <a:off x="2028" y="1654"/>
                  <a:ext cx="47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9" y="1"/>
                    </a:cxn>
                  </a:cxnLst>
                  <a:rect l="0" t="0" r="r" b="b"/>
                  <a:pathLst>
                    <a:path w="479" h="1">
                      <a:moveTo>
                        <a:pt x="0" y="0"/>
                      </a:moveTo>
                      <a:lnTo>
                        <a:pt x="479" y="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0" name="Freeform 42"/>
                <p:cNvSpPr>
                  <a:spLocks/>
                </p:cNvSpPr>
                <p:nvPr/>
              </p:nvSpPr>
              <p:spPr bwMode="auto">
                <a:xfrm>
                  <a:off x="2504" y="1344"/>
                  <a:ext cx="503" cy="308"/>
                </a:xfrm>
                <a:custGeom>
                  <a:avLst/>
                  <a:gdLst/>
                  <a:ahLst/>
                  <a:cxnLst>
                    <a:cxn ang="0">
                      <a:pos x="503" y="0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503" h="308">
                      <a:moveTo>
                        <a:pt x="503" y="0"/>
                      </a:moveTo>
                      <a:lnTo>
                        <a:pt x="0" y="30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91" name="Freeform 43"/>
                <p:cNvSpPr>
                  <a:spLocks/>
                </p:cNvSpPr>
                <p:nvPr/>
              </p:nvSpPr>
              <p:spPr bwMode="auto">
                <a:xfrm>
                  <a:off x="2507" y="1662"/>
                  <a:ext cx="1" cy="5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1" h="519">
                      <a:moveTo>
                        <a:pt x="0" y="0"/>
                      </a:moveTo>
                      <a:lnTo>
                        <a:pt x="0" y="51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4492" name="Freeform 44"/>
            <p:cNvSpPr>
              <a:spLocks/>
            </p:cNvSpPr>
            <p:nvPr/>
          </p:nvSpPr>
          <p:spPr bwMode="auto">
            <a:xfrm>
              <a:off x="1820" y="1664"/>
              <a:ext cx="576" cy="308"/>
            </a:xfrm>
            <a:custGeom>
              <a:avLst/>
              <a:gdLst/>
              <a:ahLst/>
              <a:cxnLst>
                <a:cxn ang="0">
                  <a:pos x="376" y="8"/>
                </a:cxn>
                <a:cxn ang="0">
                  <a:pos x="576" y="0"/>
                </a:cxn>
                <a:cxn ang="0">
                  <a:pos x="100" y="304"/>
                </a:cxn>
                <a:cxn ang="0">
                  <a:pos x="0" y="308"/>
                </a:cxn>
                <a:cxn ang="0">
                  <a:pos x="376" y="8"/>
                </a:cxn>
              </a:cxnLst>
              <a:rect l="0" t="0" r="r" b="b"/>
              <a:pathLst>
                <a:path w="576" h="308">
                  <a:moveTo>
                    <a:pt x="376" y="8"/>
                  </a:moveTo>
                  <a:lnTo>
                    <a:pt x="576" y="0"/>
                  </a:lnTo>
                  <a:lnTo>
                    <a:pt x="100" y="304"/>
                  </a:lnTo>
                  <a:lnTo>
                    <a:pt x="0" y="308"/>
                  </a:lnTo>
                  <a:lnTo>
                    <a:pt x="376" y="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93" name="Freeform 45"/>
            <p:cNvSpPr>
              <a:spLocks/>
            </p:cNvSpPr>
            <p:nvPr/>
          </p:nvSpPr>
          <p:spPr bwMode="auto">
            <a:xfrm>
              <a:off x="1816" y="1976"/>
              <a:ext cx="260" cy="2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2" y="212"/>
                </a:cxn>
                <a:cxn ang="0">
                  <a:pos x="260" y="212"/>
                </a:cxn>
                <a:cxn ang="0">
                  <a:pos x="64" y="0"/>
                </a:cxn>
                <a:cxn ang="0">
                  <a:pos x="0" y="4"/>
                </a:cxn>
              </a:cxnLst>
              <a:rect l="0" t="0" r="r" b="b"/>
              <a:pathLst>
                <a:path w="260" h="212">
                  <a:moveTo>
                    <a:pt x="0" y="4"/>
                  </a:moveTo>
                  <a:lnTo>
                    <a:pt x="112" y="212"/>
                  </a:lnTo>
                  <a:lnTo>
                    <a:pt x="260" y="212"/>
                  </a:lnTo>
                  <a:lnTo>
                    <a:pt x="6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94" name="Freeform 46"/>
            <p:cNvSpPr>
              <a:spLocks/>
            </p:cNvSpPr>
            <p:nvPr/>
          </p:nvSpPr>
          <p:spPr bwMode="auto">
            <a:xfrm>
              <a:off x="1960" y="2196"/>
              <a:ext cx="140" cy="1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0"/>
                </a:cxn>
                <a:cxn ang="0">
                  <a:pos x="56" y="104"/>
                </a:cxn>
                <a:cxn ang="0">
                  <a:pos x="140" y="92"/>
                </a:cxn>
                <a:cxn ang="0">
                  <a:pos x="68" y="0"/>
                </a:cxn>
              </a:cxnLst>
              <a:rect l="0" t="0" r="r" b="b"/>
              <a:pathLst>
                <a:path w="140" h="104">
                  <a:moveTo>
                    <a:pt x="68" y="0"/>
                  </a:moveTo>
                  <a:lnTo>
                    <a:pt x="0" y="0"/>
                  </a:lnTo>
                  <a:lnTo>
                    <a:pt x="56" y="104"/>
                  </a:lnTo>
                  <a:lnTo>
                    <a:pt x="140" y="9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495" name="Freeform 47"/>
            <p:cNvSpPr>
              <a:spLocks/>
            </p:cNvSpPr>
            <p:nvPr/>
          </p:nvSpPr>
          <p:spPr bwMode="auto">
            <a:xfrm>
              <a:off x="2020" y="2304"/>
              <a:ext cx="180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0"/>
                </a:cxn>
                <a:cxn ang="0">
                  <a:pos x="180" y="196"/>
                </a:cxn>
                <a:cxn ang="0">
                  <a:pos x="72" y="204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12" y="0"/>
                  </a:lnTo>
                  <a:lnTo>
                    <a:pt x="180" y="196"/>
                  </a:lnTo>
                  <a:lnTo>
                    <a:pt x="72" y="204"/>
                  </a:lnTo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4496" name="AutoShape 48"/>
          <p:cNvSpPr>
            <a:spLocks noChangeArrowheads="1"/>
          </p:cNvSpPr>
          <p:nvPr/>
        </p:nvSpPr>
        <p:spPr bwMode="auto">
          <a:xfrm>
            <a:off x="3606800" y="6089650"/>
            <a:ext cx="1725613" cy="144463"/>
          </a:xfrm>
          <a:prstGeom prst="leftRightArrow">
            <a:avLst>
              <a:gd name="adj1" fmla="val 50000"/>
              <a:gd name="adj2" fmla="val 2389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>
            <a:off x="3609975" y="5338763"/>
            <a:ext cx="0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4498" name="AutoShape 50"/>
          <p:cNvSpPr>
            <a:spLocks noChangeArrowheads="1"/>
          </p:cNvSpPr>
          <p:nvPr/>
        </p:nvSpPr>
        <p:spPr bwMode="auto">
          <a:xfrm>
            <a:off x="3605213" y="3622675"/>
            <a:ext cx="1382712" cy="144463"/>
          </a:xfrm>
          <a:prstGeom prst="leftRightArrow">
            <a:avLst>
              <a:gd name="adj1" fmla="val 50000"/>
              <a:gd name="adj2" fmla="val 191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4499" name="Group 51"/>
          <p:cNvGrpSpPr>
            <a:grpSpLocks/>
          </p:cNvGrpSpPr>
          <p:nvPr/>
        </p:nvGrpSpPr>
        <p:grpSpPr bwMode="auto">
          <a:xfrm>
            <a:off x="4321175" y="5975350"/>
            <a:ext cx="296863" cy="336550"/>
            <a:chOff x="1179" y="2530"/>
            <a:chExt cx="187" cy="212"/>
          </a:xfrm>
        </p:grpSpPr>
        <p:sp>
          <p:nvSpPr>
            <p:cNvPr id="104500" name="Rectangle 52" descr="Papier lettre"/>
            <p:cNvSpPr>
              <a:spLocks noChangeArrowheads="1"/>
            </p:cNvSpPr>
            <p:nvPr/>
          </p:nvSpPr>
          <p:spPr bwMode="auto">
            <a:xfrm>
              <a:off x="1204" y="2591"/>
              <a:ext cx="136" cy="91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01" name="Text Box 53"/>
            <p:cNvSpPr txBox="1">
              <a:spLocks noChangeArrowheads="1"/>
            </p:cNvSpPr>
            <p:nvPr/>
          </p:nvSpPr>
          <p:spPr bwMode="auto">
            <a:xfrm>
              <a:off x="1179" y="253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a</a:t>
              </a:r>
            </a:p>
          </p:txBody>
        </p:sp>
      </p:grpSp>
      <p:grpSp>
        <p:nvGrpSpPr>
          <p:cNvPr id="104502" name="Group 54"/>
          <p:cNvGrpSpPr>
            <a:grpSpLocks/>
          </p:cNvGrpSpPr>
          <p:nvPr/>
        </p:nvGrpSpPr>
        <p:grpSpPr bwMode="auto">
          <a:xfrm>
            <a:off x="4111625" y="3535363"/>
            <a:ext cx="369888" cy="336550"/>
            <a:chOff x="1111" y="2980"/>
            <a:chExt cx="233" cy="212"/>
          </a:xfrm>
        </p:grpSpPr>
        <p:sp>
          <p:nvSpPr>
            <p:cNvPr id="104503" name="Rectangle 55" descr="Papier lettre"/>
            <p:cNvSpPr>
              <a:spLocks noChangeArrowheads="1"/>
            </p:cNvSpPr>
            <p:nvPr/>
          </p:nvSpPr>
          <p:spPr bwMode="auto">
            <a:xfrm>
              <a:off x="1159" y="3018"/>
              <a:ext cx="136" cy="13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04" name="Text Box 56"/>
            <p:cNvSpPr txBox="1">
              <a:spLocks noChangeArrowheads="1"/>
            </p:cNvSpPr>
            <p:nvPr/>
          </p:nvSpPr>
          <p:spPr bwMode="auto">
            <a:xfrm>
              <a:off x="1111" y="2980"/>
              <a:ext cx="2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 b="1"/>
                <a:t>b</a:t>
              </a:r>
            </a:p>
          </p:txBody>
        </p:sp>
      </p:grpSp>
      <p:sp>
        <p:nvSpPr>
          <p:cNvPr id="104505" name="Text Box 57"/>
          <p:cNvSpPr txBox="1">
            <a:spLocks noChangeArrowheads="1"/>
          </p:cNvSpPr>
          <p:nvPr/>
        </p:nvSpPr>
        <p:spPr bwMode="auto">
          <a:xfrm>
            <a:off x="290513" y="3286125"/>
            <a:ext cx="2749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 &lt; a = raccourcissement</a:t>
            </a:r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>
            <a:off x="3609975" y="3478213"/>
            <a:ext cx="0" cy="311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4508" name="WordArt 60"/>
          <p:cNvSpPr>
            <a:spLocks noChangeArrowheads="1" noChangeShapeType="1" noTextEdit="1"/>
          </p:cNvSpPr>
          <p:nvPr/>
        </p:nvSpPr>
        <p:spPr bwMode="auto">
          <a:xfrm>
            <a:off x="2987675" y="1196975"/>
            <a:ext cx="31718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spc="560">
                <a:ln w="9525">
                  <a:noFill/>
                  <a:round/>
                  <a:headEnd/>
                  <a:tailEnd/>
                </a:ln>
                <a:solidFill>
                  <a:srgbClr val="FF6600">
                    <a:alpha val="60001"/>
                  </a:srgb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2 - Faille inverse</a:t>
            </a:r>
          </a:p>
        </p:txBody>
      </p:sp>
      <p:sp>
        <p:nvSpPr>
          <p:cNvPr id="104509" name="Rectangle 61" descr="Papier lettre"/>
          <p:cNvSpPr>
            <a:spLocks noChangeArrowheads="1"/>
          </p:cNvSpPr>
          <p:nvPr/>
        </p:nvSpPr>
        <p:spPr bwMode="auto">
          <a:xfrm>
            <a:off x="3316288" y="3981450"/>
            <a:ext cx="3167062" cy="1944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4991100" y="352425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4511" name="Group 63"/>
          <p:cNvGrpSpPr>
            <a:grpSpLocks/>
          </p:cNvGrpSpPr>
          <p:nvPr/>
        </p:nvGrpSpPr>
        <p:grpSpPr bwMode="auto">
          <a:xfrm>
            <a:off x="6122988" y="4078288"/>
            <a:ext cx="1544637" cy="823912"/>
            <a:chOff x="3787" y="2387"/>
            <a:chExt cx="973" cy="519"/>
          </a:xfrm>
        </p:grpSpPr>
        <p:sp>
          <p:nvSpPr>
            <p:cNvPr id="104512" name="AutoShape 64"/>
            <p:cNvSpPr>
              <a:spLocks noChangeArrowheads="1"/>
            </p:cNvSpPr>
            <p:nvPr/>
          </p:nvSpPr>
          <p:spPr bwMode="auto">
            <a:xfrm rot="5400000">
              <a:off x="3946" y="2441"/>
              <a:ext cx="182" cy="499"/>
            </a:xfrm>
            <a:prstGeom prst="downArrow">
              <a:avLst>
                <a:gd name="adj1" fmla="val 50000"/>
                <a:gd name="adj2" fmla="val 68544"/>
              </a:avLst>
            </a:prstGeom>
            <a:solidFill>
              <a:srgbClr val="005E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13" name="Text Box 65"/>
            <p:cNvSpPr txBox="1">
              <a:spLocks noChangeArrowheads="1"/>
            </p:cNvSpPr>
            <p:nvPr/>
          </p:nvSpPr>
          <p:spPr bwMode="auto">
            <a:xfrm>
              <a:off x="4332" y="2387"/>
              <a:ext cx="4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800" b="1">
                  <a:latin typeface="Symbol" pitchFamily="18" charset="2"/>
                </a:rPr>
                <a:t>s</a:t>
              </a:r>
              <a:r>
                <a:rPr lang="fr-FR"/>
                <a:t>1</a:t>
              </a:r>
            </a:p>
          </p:txBody>
        </p:sp>
      </p:grpSp>
      <p:grpSp>
        <p:nvGrpSpPr>
          <p:cNvPr id="104514" name="Group 66"/>
          <p:cNvGrpSpPr>
            <a:grpSpLocks/>
          </p:cNvGrpSpPr>
          <p:nvPr/>
        </p:nvGrpSpPr>
        <p:grpSpPr bwMode="auto">
          <a:xfrm>
            <a:off x="4435475" y="2062163"/>
            <a:ext cx="679450" cy="1327150"/>
            <a:chOff x="3788" y="1025"/>
            <a:chExt cx="428" cy="836"/>
          </a:xfrm>
        </p:grpSpPr>
        <p:sp>
          <p:nvSpPr>
            <p:cNvPr id="104515" name="AutoShape 67"/>
            <p:cNvSpPr>
              <a:spLocks noChangeArrowheads="1"/>
            </p:cNvSpPr>
            <p:nvPr/>
          </p:nvSpPr>
          <p:spPr bwMode="auto">
            <a:xfrm>
              <a:off x="3911" y="1544"/>
              <a:ext cx="182" cy="317"/>
            </a:xfrm>
            <a:prstGeom prst="downArrow">
              <a:avLst>
                <a:gd name="adj1" fmla="val 50000"/>
                <a:gd name="adj2" fmla="val 43544"/>
              </a:avLst>
            </a:prstGeom>
            <a:solidFill>
              <a:srgbClr val="005E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16" name="Text Box 68"/>
            <p:cNvSpPr txBox="1">
              <a:spLocks noChangeArrowheads="1"/>
            </p:cNvSpPr>
            <p:nvPr/>
          </p:nvSpPr>
          <p:spPr bwMode="auto">
            <a:xfrm>
              <a:off x="3788" y="1025"/>
              <a:ext cx="4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800" b="1">
                  <a:latin typeface="Symbol" pitchFamily="18" charset="2"/>
                </a:rPr>
                <a:t>s</a:t>
              </a:r>
              <a:r>
                <a:rPr lang="fr-FR"/>
                <a:t>3</a:t>
              </a:r>
            </a:p>
          </p:txBody>
        </p:sp>
      </p:grpSp>
      <p:sp>
        <p:nvSpPr>
          <p:cNvPr id="104518" name="Rectangle 70"/>
          <p:cNvSpPr>
            <a:spLocks noChangeArrowheads="1"/>
          </p:cNvSpPr>
          <p:nvPr/>
        </p:nvSpPr>
        <p:spPr bwMode="auto">
          <a:xfrm>
            <a:off x="68422" y="99932"/>
            <a:ext cx="586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III.3. Classification ou nomenclature des failles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66667E-6 L -0.03785 -0.08958 " pathEditMode="relative" ptsTypes="AA">
                                      <p:cBhvr>
                                        <p:cTn id="37" dur="2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96" grpId="0" animBg="1"/>
      <p:bldP spid="104497" grpId="0" animBg="1"/>
      <p:bldP spid="104498" grpId="0" animBg="1"/>
      <p:bldP spid="104505" grpId="0" animBg="1"/>
      <p:bldP spid="104506" grpId="0" animBg="1"/>
      <p:bldP spid="104509" grpId="0" animBg="1"/>
      <p:bldP spid="1045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2987675" y="3429000"/>
            <a:ext cx="1754188" cy="1362075"/>
            <a:chOff x="1052" y="2606"/>
            <a:chExt cx="1105" cy="858"/>
          </a:xfrm>
        </p:grpSpPr>
        <p:sp>
          <p:nvSpPr>
            <p:cNvPr id="105475" name="Freeform 3"/>
            <p:cNvSpPr>
              <a:spLocks/>
            </p:cNvSpPr>
            <p:nvPr/>
          </p:nvSpPr>
          <p:spPr bwMode="auto">
            <a:xfrm>
              <a:off x="1052" y="2608"/>
              <a:ext cx="1105" cy="856"/>
            </a:xfrm>
            <a:custGeom>
              <a:avLst/>
              <a:gdLst/>
              <a:ahLst/>
              <a:cxnLst>
                <a:cxn ang="0">
                  <a:pos x="652" y="851"/>
                </a:cxn>
                <a:cxn ang="0">
                  <a:pos x="0" y="856"/>
                </a:cxn>
                <a:cxn ang="0">
                  <a:pos x="0" y="272"/>
                </a:cxn>
                <a:cxn ang="0">
                  <a:pos x="472" y="4"/>
                </a:cxn>
                <a:cxn ang="0">
                  <a:pos x="1104" y="0"/>
                </a:cxn>
                <a:cxn ang="0">
                  <a:pos x="1105" y="488"/>
                </a:cxn>
                <a:cxn ang="0">
                  <a:pos x="652" y="851"/>
                </a:cxn>
              </a:cxnLst>
              <a:rect l="0" t="0" r="r" b="b"/>
              <a:pathLst>
                <a:path w="1105" h="856">
                  <a:moveTo>
                    <a:pt x="652" y="851"/>
                  </a:moveTo>
                  <a:lnTo>
                    <a:pt x="0" y="856"/>
                  </a:lnTo>
                  <a:lnTo>
                    <a:pt x="0" y="272"/>
                  </a:lnTo>
                  <a:lnTo>
                    <a:pt x="472" y="4"/>
                  </a:lnTo>
                  <a:lnTo>
                    <a:pt x="1104" y="0"/>
                  </a:lnTo>
                  <a:lnTo>
                    <a:pt x="1105" y="488"/>
                  </a:lnTo>
                  <a:lnTo>
                    <a:pt x="652" y="851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auto">
            <a:xfrm>
              <a:off x="1056" y="2812"/>
              <a:ext cx="1100" cy="440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640" y="324"/>
                </a:cxn>
                <a:cxn ang="0">
                  <a:pos x="1100" y="0"/>
                </a:cxn>
                <a:cxn ang="0">
                  <a:pos x="1100" y="108"/>
                </a:cxn>
                <a:cxn ang="0">
                  <a:pos x="640" y="436"/>
                </a:cxn>
                <a:cxn ang="0">
                  <a:pos x="4" y="440"/>
                </a:cxn>
              </a:cxnLst>
              <a:rect l="0" t="0" r="r" b="b"/>
              <a:pathLst>
                <a:path w="1100" h="440">
                  <a:moveTo>
                    <a:pt x="0" y="324"/>
                  </a:moveTo>
                  <a:lnTo>
                    <a:pt x="640" y="324"/>
                  </a:lnTo>
                  <a:lnTo>
                    <a:pt x="1100" y="0"/>
                  </a:lnTo>
                  <a:lnTo>
                    <a:pt x="1100" y="108"/>
                  </a:lnTo>
                  <a:lnTo>
                    <a:pt x="640" y="436"/>
                  </a:lnTo>
                  <a:lnTo>
                    <a:pt x="4" y="440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auto">
            <a:xfrm>
              <a:off x="1700" y="2606"/>
              <a:ext cx="457" cy="850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0" y="278"/>
                </a:cxn>
                <a:cxn ang="0">
                  <a:pos x="457" y="0"/>
                </a:cxn>
              </a:cxnLst>
              <a:rect l="0" t="0" r="r" b="b"/>
              <a:pathLst>
                <a:path w="457" h="850">
                  <a:moveTo>
                    <a:pt x="0" y="850"/>
                  </a:moveTo>
                  <a:lnTo>
                    <a:pt x="0" y="278"/>
                  </a:lnTo>
                  <a:lnTo>
                    <a:pt x="4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auto">
            <a:xfrm>
              <a:off x="1052" y="2884"/>
              <a:ext cx="6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4" y="0"/>
                </a:cxn>
              </a:cxnLst>
              <a:rect l="0" t="0" r="r" b="b"/>
              <a:pathLst>
                <a:path w="644" h="1">
                  <a:moveTo>
                    <a:pt x="0" y="0"/>
                  </a:moveTo>
                  <a:lnTo>
                    <a:pt x="6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3995738" y="3429000"/>
            <a:ext cx="1754187" cy="1362075"/>
            <a:chOff x="1052" y="2606"/>
            <a:chExt cx="1105" cy="858"/>
          </a:xfrm>
        </p:grpSpPr>
        <p:sp>
          <p:nvSpPr>
            <p:cNvPr id="105480" name="Freeform 8"/>
            <p:cNvSpPr>
              <a:spLocks/>
            </p:cNvSpPr>
            <p:nvPr/>
          </p:nvSpPr>
          <p:spPr bwMode="auto">
            <a:xfrm>
              <a:off x="1052" y="2608"/>
              <a:ext cx="1105" cy="856"/>
            </a:xfrm>
            <a:custGeom>
              <a:avLst/>
              <a:gdLst/>
              <a:ahLst/>
              <a:cxnLst>
                <a:cxn ang="0">
                  <a:pos x="652" y="851"/>
                </a:cxn>
                <a:cxn ang="0">
                  <a:pos x="0" y="856"/>
                </a:cxn>
                <a:cxn ang="0">
                  <a:pos x="0" y="272"/>
                </a:cxn>
                <a:cxn ang="0">
                  <a:pos x="472" y="4"/>
                </a:cxn>
                <a:cxn ang="0">
                  <a:pos x="1104" y="0"/>
                </a:cxn>
                <a:cxn ang="0">
                  <a:pos x="1105" y="488"/>
                </a:cxn>
                <a:cxn ang="0">
                  <a:pos x="652" y="851"/>
                </a:cxn>
              </a:cxnLst>
              <a:rect l="0" t="0" r="r" b="b"/>
              <a:pathLst>
                <a:path w="1105" h="856">
                  <a:moveTo>
                    <a:pt x="652" y="851"/>
                  </a:moveTo>
                  <a:lnTo>
                    <a:pt x="0" y="856"/>
                  </a:lnTo>
                  <a:lnTo>
                    <a:pt x="0" y="272"/>
                  </a:lnTo>
                  <a:lnTo>
                    <a:pt x="472" y="4"/>
                  </a:lnTo>
                  <a:lnTo>
                    <a:pt x="1104" y="0"/>
                  </a:lnTo>
                  <a:lnTo>
                    <a:pt x="1105" y="488"/>
                  </a:lnTo>
                  <a:lnTo>
                    <a:pt x="652" y="851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auto">
            <a:xfrm>
              <a:off x="1056" y="2812"/>
              <a:ext cx="1100" cy="440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640" y="324"/>
                </a:cxn>
                <a:cxn ang="0">
                  <a:pos x="1100" y="0"/>
                </a:cxn>
                <a:cxn ang="0">
                  <a:pos x="1100" y="108"/>
                </a:cxn>
                <a:cxn ang="0">
                  <a:pos x="640" y="436"/>
                </a:cxn>
                <a:cxn ang="0">
                  <a:pos x="4" y="440"/>
                </a:cxn>
              </a:cxnLst>
              <a:rect l="0" t="0" r="r" b="b"/>
              <a:pathLst>
                <a:path w="1100" h="440">
                  <a:moveTo>
                    <a:pt x="0" y="324"/>
                  </a:moveTo>
                  <a:lnTo>
                    <a:pt x="640" y="324"/>
                  </a:lnTo>
                  <a:lnTo>
                    <a:pt x="1100" y="0"/>
                  </a:lnTo>
                  <a:lnTo>
                    <a:pt x="1100" y="108"/>
                  </a:lnTo>
                  <a:lnTo>
                    <a:pt x="640" y="436"/>
                  </a:lnTo>
                  <a:lnTo>
                    <a:pt x="4" y="440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auto">
            <a:xfrm>
              <a:off x="1700" y="2606"/>
              <a:ext cx="457" cy="850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0" y="278"/>
                </a:cxn>
                <a:cxn ang="0">
                  <a:pos x="457" y="0"/>
                </a:cxn>
              </a:cxnLst>
              <a:rect l="0" t="0" r="r" b="b"/>
              <a:pathLst>
                <a:path w="457" h="850">
                  <a:moveTo>
                    <a:pt x="0" y="850"/>
                  </a:moveTo>
                  <a:lnTo>
                    <a:pt x="0" y="278"/>
                  </a:lnTo>
                  <a:lnTo>
                    <a:pt x="4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auto">
            <a:xfrm>
              <a:off x="1052" y="2884"/>
              <a:ext cx="6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4" y="0"/>
                </a:cxn>
              </a:cxnLst>
              <a:rect l="0" t="0" r="r" b="b"/>
              <a:pathLst>
                <a:path w="644" h="1">
                  <a:moveTo>
                    <a:pt x="0" y="0"/>
                  </a:moveTo>
                  <a:lnTo>
                    <a:pt x="6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5484" name="Group 12"/>
          <p:cNvGrpSpPr>
            <a:grpSpLocks/>
          </p:cNvGrpSpPr>
          <p:nvPr/>
        </p:nvGrpSpPr>
        <p:grpSpPr bwMode="auto">
          <a:xfrm>
            <a:off x="2987675" y="3429000"/>
            <a:ext cx="2762250" cy="1362075"/>
            <a:chOff x="1338" y="3203"/>
            <a:chExt cx="1740" cy="858"/>
          </a:xfrm>
        </p:grpSpPr>
        <p:grpSp>
          <p:nvGrpSpPr>
            <p:cNvPr id="105485" name="Group 13"/>
            <p:cNvGrpSpPr>
              <a:grpSpLocks/>
            </p:cNvGrpSpPr>
            <p:nvPr/>
          </p:nvGrpSpPr>
          <p:grpSpPr bwMode="auto">
            <a:xfrm>
              <a:off x="1338" y="3203"/>
              <a:ext cx="1105" cy="858"/>
              <a:chOff x="1052" y="2606"/>
              <a:chExt cx="1105" cy="858"/>
            </a:xfrm>
          </p:grpSpPr>
          <p:sp>
            <p:nvSpPr>
              <p:cNvPr id="105486" name="Freeform 14"/>
              <p:cNvSpPr>
                <a:spLocks/>
              </p:cNvSpPr>
              <p:nvPr/>
            </p:nvSpPr>
            <p:spPr bwMode="auto">
              <a:xfrm>
                <a:off x="1052" y="2608"/>
                <a:ext cx="1105" cy="856"/>
              </a:xfrm>
              <a:custGeom>
                <a:avLst/>
                <a:gdLst/>
                <a:ahLst/>
                <a:cxnLst>
                  <a:cxn ang="0">
                    <a:pos x="652" y="851"/>
                  </a:cxn>
                  <a:cxn ang="0">
                    <a:pos x="0" y="856"/>
                  </a:cxn>
                  <a:cxn ang="0">
                    <a:pos x="0" y="272"/>
                  </a:cxn>
                  <a:cxn ang="0">
                    <a:pos x="472" y="4"/>
                  </a:cxn>
                  <a:cxn ang="0">
                    <a:pos x="1104" y="0"/>
                  </a:cxn>
                  <a:cxn ang="0">
                    <a:pos x="1105" y="488"/>
                  </a:cxn>
                  <a:cxn ang="0">
                    <a:pos x="652" y="851"/>
                  </a:cxn>
                </a:cxnLst>
                <a:rect l="0" t="0" r="r" b="b"/>
                <a:pathLst>
                  <a:path w="1105" h="856">
                    <a:moveTo>
                      <a:pt x="652" y="851"/>
                    </a:moveTo>
                    <a:lnTo>
                      <a:pt x="0" y="856"/>
                    </a:lnTo>
                    <a:lnTo>
                      <a:pt x="0" y="272"/>
                    </a:lnTo>
                    <a:lnTo>
                      <a:pt x="472" y="4"/>
                    </a:lnTo>
                    <a:lnTo>
                      <a:pt x="1104" y="0"/>
                    </a:lnTo>
                    <a:lnTo>
                      <a:pt x="1105" y="488"/>
                    </a:lnTo>
                    <a:lnTo>
                      <a:pt x="652" y="85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auto">
              <a:xfrm>
                <a:off x="1056" y="2812"/>
                <a:ext cx="1100" cy="440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640" y="324"/>
                  </a:cxn>
                  <a:cxn ang="0">
                    <a:pos x="1100" y="0"/>
                  </a:cxn>
                  <a:cxn ang="0">
                    <a:pos x="1100" y="108"/>
                  </a:cxn>
                  <a:cxn ang="0">
                    <a:pos x="640" y="436"/>
                  </a:cxn>
                  <a:cxn ang="0">
                    <a:pos x="4" y="440"/>
                  </a:cxn>
                </a:cxnLst>
                <a:rect l="0" t="0" r="r" b="b"/>
                <a:pathLst>
                  <a:path w="1100" h="440">
                    <a:moveTo>
                      <a:pt x="0" y="324"/>
                    </a:moveTo>
                    <a:lnTo>
                      <a:pt x="640" y="324"/>
                    </a:lnTo>
                    <a:lnTo>
                      <a:pt x="1100" y="0"/>
                    </a:lnTo>
                    <a:lnTo>
                      <a:pt x="1100" y="108"/>
                    </a:lnTo>
                    <a:lnTo>
                      <a:pt x="640" y="436"/>
                    </a:lnTo>
                    <a:lnTo>
                      <a:pt x="4" y="440"/>
                    </a:lnTo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88" name="Freeform 16"/>
              <p:cNvSpPr>
                <a:spLocks/>
              </p:cNvSpPr>
              <p:nvPr/>
            </p:nvSpPr>
            <p:spPr bwMode="auto">
              <a:xfrm>
                <a:off x="1700" y="2606"/>
                <a:ext cx="457" cy="850"/>
              </a:xfrm>
              <a:custGeom>
                <a:avLst/>
                <a:gdLst/>
                <a:ahLst/>
                <a:cxnLst>
                  <a:cxn ang="0">
                    <a:pos x="0" y="850"/>
                  </a:cxn>
                  <a:cxn ang="0">
                    <a:pos x="0" y="278"/>
                  </a:cxn>
                  <a:cxn ang="0">
                    <a:pos x="457" y="0"/>
                  </a:cxn>
                </a:cxnLst>
                <a:rect l="0" t="0" r="r" b="b"/>
                <a:pathLst>
                  <a:path w="457" h="850">
                    <a:moveTo>
                      <a:pt x="0" y="850"/>
                    </a:moveTo>
                    <a:lnTo>
                      <a:pt x="0" y="278"/>
                    </a:lnTo>
                    <a:lnTo>
                      <a:pt x="4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89" name="Freeform 17"/>
              <p:cNvSpPr>
                <a:spLocks/>
              </p:cNvSpPr>
              <p:nvPr/>
            </p:nvSpPr>
            <p:spPr bwMode="auto">
              <a:xfrm>
                <a:off x="1052" y="2884"/>
                <a:ext cx="64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4" y="0"/>
                  </a:cxn>
                </a:cxnLst>
                <a:rect l="0" t="0" r="r" b="b"/>
                <a:pathLst>
                  <a:path w="644" h="1">
                    <a:moveTo>
                      <a:pt x="0" y="0"/>
                    </a:moveTo>
                    <a:lnTo>
                      <a:pt x="64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5490" name="Group 18"/>
            <p:cNvGrpSpPr>
              <a:grpSpLocks/>
            </p:cNvGrpSpPr>
            <p:nvPr/>
          </p:nvGrpSpPr>
          <p:grpSpPr bwMode="auto">
            <a:xfrm>
              <a:off x="1896" y="3203"/>
              <a:ext cx="1182" cy="858"/>
              <a:chOff x="1896" y="3203"/>
              <a:chExt cx="1182" cy="858"/>
            </a:xfrm>
          </p:grpSpPr>
          <p:grpSp>
            <p:nvGrpSpPr>
              <p:cNvPr id="105491" name="Group 19"/>
              <p:cNvGrpSpPr>
                <a:grpSpLocks/>
              </p:cNvGrpSpPr>
              <p:nvPr/>
            </p:nvGrpSpPr>
            <p:grpSpPr bwMode="auto">
              <a:xfrm>
                <a:off x="1973" y="3203"/>
                <a:ext cx="1105" cy="858"/>
                <a:chOff x="1052" y="2606"/>
                <a:chExt cx="1105" cy="858"/>
              </a:xfrm>
            </p:grpSpPr>
            <p:sp>
              <p:nvSpPr>
                <p:cNvPr id="105492" name="Freeform 20"/>
                <p:cNvSpPr>
                  <a:spLocks/>
                </p:cNvSpPr>
                <p:nvPr/>
              </p:nvSpPr>
              <p:spPr bwMode="auto">
                <a:xfrm>
                  <a:off x="1052" y="2608"/>
                  <a:ext cx="1105" cy="856"/>
                </a:xfrm>
                <a:custGeom>
                  <a:avLst/>
                  <a:gdLst/>
                  <a:ahLst/>
                  <a:cxnLst>
                    <a:cxn ang="0">
                      <a:pos x="652" y="851"/>
                    </a:cxn>
                    <a:cxn ang="0">
                      <a:pos x="0" y="856"/>
                    </a:cxn>
                    <a:cxn ang="0">
                      <a:pos x="0" y="272"/>
                    </a:cxn>
                    <a:cxn ang="0">
                      <a:pos x="472" y="4"/>
                    </a:cxn>
                    <a:cxn ang="0">
                      <a:pos x="1104" y="0"/>
                    </a:cxn>
                    <a:cxn ang="0">
                      <a:pos x="1105" y="488"/>
                    </a:cxn>
                    <a:cxn ang="0">
                      <a:pos x="652" y="851"/>
                    </a:cxn>
                  </a:cxnLst>
                  <a:rect l="0" t="0" r="r" b="b"/>
                  <a:pathLst>
                    <a:path w="1105" h="856">
                      <a:moveTo>
                        <a:pt x="652" y="851"/>
                      </a:moveTo>
                      <a:lnTo>
                        <a:pt x="0" y="856"/>
                      </a:lnTo>
                      <a:lnTo>
                        <a:pt x="0" y="272"/>
                      </a:lnTo>
                      <a:lnTo>
                        <a:pt x="472" y="4"/>
                      </a:lnTo>
                      <a:lnTo>
                        <a:pt x="1104" y="0"/>
                      </a:lnTo>
                      <a:lnTo>
                        <a:pt x="1105" y="488"/>
                      </a:lnTo>
                      <a:lnTo>
                        <a:pt x="652" y="851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93" name="Freeform 21"/>
                <p:cNvSpPr>
                  <a:spLocks/>
                </p:cNvSpPr>
                <p:nvPr/>
              </p:nvSpPr>
              <p:spPr bwMode="auto">
                <a:xfrm>
                  <a:off x="1056" y="2812"/>
                  <a:ext cx="1100" cy="440"/>
                </a:xfrm>
                <a:custGeom>
                  <a:avLst/>
                  <a:gdLst/>
                  <a:ahLst/>
                  <a:cxnLst>
                    <a:cxn ang="0">
                      <a:pos x="0" y="324"/>
                    </a:cxn>
                    <a:cxn ang="0">
                      <a:pos x="640" y="324"/>
                    </a:cxn>
                    <a:cxn ang="0">
                      <a:pos x="1100" y="0"/>
                    </a:cxn>
                    <a:cxn ang="0">
                      <a:pos x="1100" y="108"/>
                    </a:cxn>
                    <a:cxn ang="0">
                      <a:pos x="640" y="436"/>
                    </a:cxn>
                    <a:cxn ang="0">
                      <a:pos x="4" y="440"/>
                    </a:cxn>
                  </a:cxnLst>
                  <a:rect l="0" t="0" r="r" b="b"/>
                  <a:pathLst>
                    <a:path w="1100" h="440">
                      <a:moveTo>
                        <a:pt x="0" y="324"/>
                      </a:moveTo>
                      <a:lnTo>
                        <a:pt x="640" y="324"/>
                      </a:lnTo>
                      <a:lnTo>
                        <a:pt x="1100" y="0"/>
                      </a:lnTo>
                      <a:lnTo>
                        <a:pt x="1100" y="108"/>
                      </a:lnTo>
                      <a:lnTo>
                        <a:pt x="640" y="436"/>
                      </a:lnTo>
                      <a:lnTo>
                        <a:pt x="4" y="440"/>
                      </a:ln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94" name="Freeform 22"/>
                <p:cNvSpPr>
                  <a:spLocks/>
                </p:cNvSpPr>
                <p:nvPr/>
              </p:nvSpPr>
              <p:spPr bwMode="auto">
                <a:xfrm>
                  <a:off x="1700" y="2606"/>
                  <a:ext cx="457" cy="850"/>
                </a:xfrm>
                <a:custGeom>
                  <a:avLst/>
                  <a:gdLst/>
                  <a:ahLst/>
                  <a:cxnLst>
                    <a:cxn ang="0">
                      <a:pos x="0" y="850"/>
                    </a:cxn>
                    <a:cxn ang="0">
                      <a:pos x="0" y="278"/>
                    </a:cxn>
                    <a:cxn ang="0">
                      <a:pos x="457" y="0"/>
                    </a:cxn>
                  </a:cxnLst>
                  <a:rect l="0" t="0" r="r" b="b"/>
                  <a:pathLst>
                    <a:path w="457" h="850">
                      <a:moveTo>
                        <a:pt x="0" y="850"/>
                      </a:moveTo>
                      <a:lnTo>
                        <a:pt x="0" y="278"/>
                      </a:lnTo>
                      <a:lnTo>
                        <a:pt x="45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495" name="Freeform 23"/>
                <p:cNvSpPr>
                  <a:spLocks/>
                </p:cNvSpPr>
                <p:nvPr/>
              </p:nvSpPr>
              <p:spPr bwMode="auto">
                <a:xfrm>
                  <a:off x="1052" y="2884"/>
                  <a:ext cx="64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44" y="0"/>
                    </a:cxn>
                  </a:cxnLst>
                  <a:rect l="0" t="0" r="r" b="b"/>
                  <a:pathLst>
                    <a:path w="644" h="1">
                      <a:moveTo>
                        <a:pt x="0" y="0"/>
                      </a:moveTo>
                      <a:lnTo>
                        <a:pt x="644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5496" name="Freeform 24"/>
              <p:cNvSpPr>
                <a:spLocks/>
              </p:cNvSpPr>
              <p:nvPr/>
            </p:nvSpPr>
            <p:spPr bwMode="auto">
              <a:xfrm>
                <a:off x="1896" y="3203"/>
                <a:ext cx="644" cy="277"/>
              </a:xfrm>
              <a:custGeom>
                <a:avLst/>
                <a:gdLst/>
                <a:ahLst/>
                <a:cxnLst>
                  <a:cxn ang="0">
                    <a:pos x="485" y="0"/>
                  </a:cxn>
                  <a:cxn ang="0">
                    <a:pos x="644" y="21"/>
                  </a:cxn>
                  <a:cxn ang="0">
                    <a:pos x="440" y="91"/>
                  </a:cxn>
                  <a:cxn ang="0">
                    <a:pos x="168" y="272"/>
                  </a:cxn>
                  <a:cxn ang="0">
                    <a:pos x="0" y="277"/>
                  </a:cxn>
                  <a:cxn ang="0">
                    <a:pos x="485" y="0"/>
                  </a:cxn>
                </a:cxnLst>
                <a:rect l="0" t="0" r="r" b="b"/>
                <a:pathLst>
                  <a:path w="644" h="277">
                    <a:moveTo>
                      <a:pt x="485" y="0"/>
                    </a:moveTo>
                    <a:lnTo>
                      <a:pt x="644" y="21"/>
                    </a:lnTo>
                    <a:lnTo>
                      <a:pt x="440" y="91"/>
                    </a:lnTo>
                    <a:lnTo>
                      <a:pt x="168" y="272"/>
                    </a:lnTo>
                    <a:lnTo>
                      <a:pt x="0" y="277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97" name="Freeform 25"/>
              <p:cNvSpPr>
                <a:spLocks/>
              </p:cNvSpPr>
              <p:nvPr/>
            </p:nvSpPr>
            <p:spPr bwMode="auto">
              <a:xfrm>
                <a:off x="1920" y="3484"/>
                <a:ext cx="128" cy="2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8" y="0"/>
                  </a:cxn>
                  <a:cxn ang="0">
                    <a:pos x="112" y="244"/>
                  </a:cxn>
                  <a:cxn ang="0">
                    <a:pos x="0" y="248"/>
                  </a:cxn>
                  <a:cxn ang="0">
                    <a:pos x="12" y="0"/>
                  </a:cxn>
                </a:cxnLst>
                <a:rect l="0" t="0" r="r" b="b"/>
                <a:pathLst>
                  <a:path w="128" h="248">
                    <a:moveTo>
                      <a:pt x="12" y="0"/>
                    </a:moveTo>
                    <a:lnTo>
                      <a:pt x="128" y="0"/>
                    </a:lnTo>
                    <a:lnTo>
                      <a:pt x="112" y="244"/>
                    </a:lnTo>
                    <a:lnTo>
                      <a:pt x="0" y="2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auto">
              <a:xfrm>
                <a:off x="1916" y="3852"/>
                <a:ext cx="132" cy="204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8" y="0"/>
                  </a:cxn>
                  <a:cxn ang="0">
                    <a:pos x="132" y="204"/>
                  </a:cxn>
                  <a:cxn ang="0">
                    <a:pos x="0" y="200"/>
                  </a:cxn>
                  <a:cxn ang="0">
                    <a:pos x="28" y="0"/>
                  </a:cxn>
                </a:cxnLst>
                <a:rect l="0" t="0" r="r" b="b"/>
                <a:pathLst>
                  <a:path w="132" h="204">
                    <a:moveTo>
                      <a:pt x="28" y="0"/>
                    </a:moveTo>
                    <a:lnTo>
                      <a:pt x="108" y="0"/>
                    </a:lnTo>
                    <a:lnTo>
                      <a:pt x="132" y="204"/>
                    </a:lnTo>
                    <a:lnTo>
                      <a:pt x="0" y="20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auto">
              <a:xfrm>
                <a:off x="1904" y="3732"/>
                <a:ext cx="152" cy="1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4" y="0"/>
                  </a:cxn>
                  <a:cxn ang="0">
                    <a:pos x="152" y="116"/>
                  </a:cxn>
                  <a:cxn ang="0">
                    <a:pos x="4" y="104"/>
                  </a:cxn>
                  <a:cxn ang="0">
                    <a:pos x="0" y="8"/>
                  </a:cxn>
                </a:cxnLst>
                <a:rect l="0" t="0" r="r" b="b"/>
                <a:pathLst>
                  <a:path w="152" h="116">
                    <a:moveTo>
                      <a:pt x="0" y="8"/>
                    </a:moveTo>
                    <a:lnTo>
                      <a:pt x="124" y="0"/>
                    </a:lnTo>
                    <a:lnTo>
                      <a:pt x="152" y="116"/>
                    </a:lnTo>
                    <a:lnTo>
                      <a:pt x="4" y="10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5501" name="WordArt 29"/>
          <p:cNvSpPr>
            <a:spLocks noChangeArrowheads="1" noChangeShapeType="1" noTextEdit="1"/>
          </p:cNvSpPr>
          <p:nvPr/>
        </p:nvSpPr>
        <p:spPr bwMode="auto">
          <a:xfrm>
            <a:off x="2339975" y="1628775"/>
            <a:ext cx="34194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spc="560">
                <a:ln w="9525">
                  <a:noFill/>
                  <a:round/>
                  <a:headEnd/>
                  <a:tailEnd/>
                </a:ln>
                <a:solidFill>
                  <a:srgbClr val="FF00FF">
                    <a:alpha val="60001"/>
                  </a:srgb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3 - Décrochement</a:t>
            </a:r>
          </a:p>
        </p:txBody>
      </p:sp>
      <p:grpSp>
        <p:nvGrpSpPr>
          <p:cNvPr id="105502" name="Group 30"/>
          <p:cNvGrpSpPr>
            <a:grpSpLocks/>
          </p:cNvGrpSpPr>
          <p:nvPr/>
        </p:nvGrpSpPr>
        <p:grpSpPr bwMode="auto">
          <a:xfrm>
            <a:off x="6300788" y="2636838"/>
            <a:ext cx="1327150" cy="936625"/>
            <a:chOff x="3969" y="1661"/>
            <a:chExt cx="836" cy="590"/>
          </a:xfrm>
        </p:grpSpPr>
        <p:sp>
          <p:nvSpPr>
            <p:cNvPr id="105503" name="Text Box 31"/>
            <p:cNvSpPr txBox="1">
              <a:spLocks noChangeArrowheads="1"/>
            </p:cNvSpPr>
            <p:nvPr/>
          </p:nvSpPr>
          <p:spPr bwMode="auto">
            <a:xfrm>
              <a:off x="4377" y="1661"/>
              <a:ext cx="4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800" b="1">
                  <a:latin typeface="Symbol" pitchFamily="18" charset="2"/>
                </a:rPr>
                <a:t>s</a:t>
              </a:r>
              <a:r>
                <a:rPr lang="fr-FR"/>
                <a:t>3</a:t>
              </a:r>
            </a:p>
          </p:txBody>
        </p:sp>
        <p:sp>
          <p:nvSpPr>
            <p:cNvPr id="105504" name="AutoShape 32"/>
            <p:cNvSpPr>
              <a:spLocks noChangeArrowheads="1"/>
            </p:cNvSpPr>
            <p:nvPr/>
          </p:nvSpPr>
          <p:spPr bwMode="auto">
            <a:xfrm rot="5400000">
              <a:off x="4128" y="1910"/>
              <a:ext cx="182" cy="499"/>
            </a:xfrm>
            <a:prstGeom prst="downArrow">
              <a:avLst>
                <a:gd name="adj1" fmla="val 50000"/>
                <a:gd name="adj2" fmla="val 68544"/>
              </a:avLst>
            </a:prstGeom>
            <a:solidFill>
              <a:srgbClr val="005EE8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19499999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5EE8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</p:grpSp>
      <p:sp>
        <p:nvSpPr>
          <p:cNvPr id="105505" name="Line 33"/>
          <p:cNvSpPr>
            <a:spLocks noChangeShapeType="1"/>
          </p:cNvSpPr>
          <p:nvPr/>
        </p:nvSpPr>
        <p:spPr bwMode="auto">
          <a:xfrm flipV="1">
            <a:off x="4427538" y="31416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V="1">
            <a:off x="3779838" y="47974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5507" name="Rectangle 35" descr="Papier lettre"/>
          <p:cNvSpPr>
            <a:spLocks noChangeArrowheads="1"/>
          </p:cNvSpPr>
          <p:nvPr/>
        </p:nvSpPr>
        <p:spPr bwMode="auto">
          <a:xfrm>
            <a:off x="2843213" y="3141663"/>
            <a:ext cx="3167062" cy="19446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5508" name="Group 36"/>
          <p:cNvGrpSpPr>
            <a:grpSpLocks/>
          </p:cNvGrpSpPr>
          <p:nvPr/>
        </p:nvGrpSpPr>
        <p:grpSpPr bwMode="auto">
          <a:xfrm>
            <a:off x="4140200" y="4652963"/>
            <a:ext cx="1616075" cy="823912"/>
            <a:chOff x="2608" y="2931"/>
            <a:chExt cx="1018" cy="519"/>
          </a:xfrm>
        </p:grpSpPr>
        <p:sp>
          <p:nvSpPr>
            <p:cNvPr id="105509" name="AutoShape 37"/>
            <p:cNvSpPr>
              <a:spLocks noChangeArrowheads="1"/>
            </p:cNvSpPr>
            <p:nvPr/>
          </p:nvSpPr>
          <p:spPr bwMode="auto">
            <a:xfrm rot="5400000">
              <a:off x="2767" y="2954"/>
              <a:ext cx="182" cy="499"/>
            </a:xfrm>
            <a:prstGeom prst="downArrow">
              <a:avLst>
                <a:gd name="adj1" fmla="val 50000"/>
                <a:gd name="adj2" fmla="val 68544"/>
              </a:avLst>
            </a:prstGeom>
            <a:solidFill>
              <a:srgbClr val="005EE8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42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5EE8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105510" name="Text Box 38"/>
            <p:cNvSpPr txBox="1">
              <a:spLocks noChangeArrowheads="1"/>
            </p:cNvSpPr>
            <p:nvPr/>
          </p:nvSpPr>
          <p:spPr bwMode="auto">
            <a:xfrm>
              <a:off x="3198" y="2931"/>
              <a:ext cx="4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800" b="1">
                  <a:latin typeface="Symbol" pitchFamily="18" charset="2"/>
                </a:rPr>
                <a:t>s</a:t>
              </a:r>
              <a:r>
                <a:rPr lang="fr-FR"/>
                <a:t>1</a:t>
              </a:r>
            </a:p>
          </p:txBody>
        </p:sp>
      </p:grpSp>
      <p:sp>
        <p:nvSpPr>
          <p:cNvPr id="105512" name="Rectangle 40"/>
          <p:cNvSpPr>
            <a:spLocks noChangeArrowheads="1"/>
          </p:cNvSpPr>
          <p:nvPr/>
        </p:nvSpPr>
        <p:spPr bwMode="auto">
          <a:xfrm>
            <a:off x="0" y="-14288"/>
            <a:ext cx="586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III.3. Classification ou nomenclature des failles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353E-6 L 0.03559 -0.02872 " pathEditMode="relative" ptsTypes="AA">
                                      <p:cBhvr>
                                        <p:cTn id="16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4531E-6 L -0.02448 0.02039 " pathEditMode="relative" ptsTypes="AA">
                                      <p:cBhvr>
                                        <p:cTn id="18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4" name="WordArt 28"/>
          <p:cNvSpPr>
            <a:spLocks noChangeArrowheads="1" noChangeShapeType="1" noTextEdit="1"/>
          </p:cNvSpPr>
          <p:nvPr/>
        </p:nvSpPr>
        <p:spPr bwMode="auto">
          <a:xfrm>
            <a:off x="2339975" y="1628775"/>
            <a:ext cx="34194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spc="560">
                <a:ln w="9525">
                  <a:noFill/>
                  <a:round/>
                  <a:headEnd/>
                  <a:tailEnd/>
                </a:ln>
                <a:solidFill>
                  <a:srgbClr val="FF00FF">
                    <a:alpha val="60001"/>
                  </a:srgb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3 - Décrochement</a:t>
            </a: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0" y="-14288"/>
            <a:ext cx="552608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>
                <a:solidFill>
                  <a:srgbClr val="FF0000"/>
                </a:solidFill>
              </a:rPr>
              <a:t>3. Classification ou nomenclature des failles</a:t>
            </a: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971550" y="60928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pitchFamily="66" charset="0"/>
                <a:cs typeface="Arabic Transparent" pitchFamily="2" charset="0"/>
              </a:rPr>
              <a:t>dextre</a:t>
            </a:r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6661150" y="60150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pitchFamily="66" charset="0"/>
                <a:cs typeface="Arabic Transparent" pitchFamily="2" charset="0"/>
              </a:rPr>
              <a:t>senestre</a:t>
            </a:r>
          </a:p>
        </p:txBody>
      </p:sp>
      <p:grpSp>
        <p:nvGrpSpPr>
          <p:cNvPr id="106571" name="Group 75"/>
          <p:cNvGrpSpPr>
            <a:grpSpLocks/>
          </p:cNvGrpSpPr>
          <p:nvPr/>
        </p:nvGrpSpPr>
        <p:grpSpPr bwMode="auto">
          <a:xfrm>
            <a:off x="4787900" y="3429000"/>
            <a:ext cx="3667125" cy="2573338"/>
            <a:chOff x="3337" y="2172"/>
            <a:chExt cx="2310" cy="1621"/>
          </a:xfrm>
        </p:grpSpPr>
        <p:sp>
          <p:nvSpPr>
            <p:cNvPr id="106546" name="Freeform 50"/>
            <p:cNvSpPr>
              <a:spLocks/>
            </p:cNvSpPr>
            <p:nvPr/>
          </p:nvSpPr>
          <p:spPr bwMode="auto">
            <a:xfrm>
              <a:off x="3342" y="2515"/>
              <a:ext cx="1438" cy="90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907" y="0"/>
                </a:cxn>
                <a:cxn ang="0">
                  <a:pos x="1438" y="0"/>
                </a:cxn>
                <a:cxn ang="0">
                  <a:pos x="527" y="907"/>
                </a:cxn>
                <a:cxn ang="0">
                  <a:pos x="0" y="905"/>
                </a:cxn>
              </a:cxnLst>
              <a:rect l="0" t="0" r="r" b="b"/>
              <a:pathLst>
                <a:path w="1438" h="907">
                  <a:moveTo>
                    <a:pt x="0" y="905"/>
                  </a:moveTo>
                  <a:lnTo>
                    <a:pt x="907" y="0"/>
                  </a:lnTo>
                  <a:lnTo>
                    <a:pt x="1438" y="0"/>
                  </a:lnTo>
                  <a:lnTo>
                    <a:pt x="527" y="907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47" name="Freeform 51"/>
            <p:cNvSpPr>
              <a:spLocks/>
            </p:cNvSpPr>
            <p:nvPr/>
          </p:nvSpPr>
          <p:spPr bwMode="auto">
            <a:xfrm>
              <a:off x="3869" y="2515"/>
              <a:ext cx="904" cy="1277"/>
            </a:xfrm>
            <a:custGeom>
              <a:avLst/>
              <a:gdLst/>
              <a:ahLst/>
              <a:cxnLst>
                <a:cxn ang="0">
                  <a:pos x="10" y="1277"/>
                </a:cxn>
                <a:cxn ang="0">
                  <a:pos x="0" y="897"/>
                </a:cxn>
                <a:cxn ang="0">
                  <a:pos x="904" y="0"/>
                </a:cxn>
                <a:cxn ang="0">
                  <a:pos x="904" y="381"/>
                </a:cxn>
                <a:cxn ang="0">
                  <a:pos x="10" y="1277"/>
                </a:cxn>
              </a:cxnLst>
              <a:rect l="0" t="0" r="r" b="b"/>
              <a:pathLst>
                <a:path w="904" h="1277">
                  <a:moveTo>
                    <a:pt x="10" y="1277"/>
                  </a:moveTo>
                  <a:lnTo>
                    <a:pt x="0" y="897"/>
                  </a:lnTo>
                  <a:lnTo>
                    <a:pt x="904" y="0"/>
                  </a:lnTo>
                  <a:lnTo>
                    <a:pt x="904" y="381"/>
                  </a:lnTo>
                  <a:lnTo>
                    <a:pt x="10" y="1277"/>
                  </a:lnTo>
                  <a:close/>
                </a:path>
              </a:pathLst>
            </a:custGeom>
            <a:solidFill>
              <a:srgbClr val="B2B2B2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48" name="Rectangle 52"/>
            <p:cNvSpPr>
              <a:spLocks noChangeArrowheads="1"/>
            </p:cNvSpPr>
            <p:nvPr/>
          </p:nvSpPr>
          <p:spPr bwMode="auto">
            <a:xfrm>
              <a:off x="3337" y="3413"/>
              <a:ext cx="532" cy="38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9" name="Freeform 53"/>
            <p:cNvSpPr>
              <a:spLocks/>
            </p:cNvSpPr>
            <p:nvPr/>
          </p:nvSpPr>
          <p:spPr bwMode="auto">
            <a:xfrm>
              <a:off x="4209" y="2172"/>
              <a:ext cx="1438" cy="90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907" y="0"/>
                </a:cxn>
                <a:cxn ang="0">
                  <a:pos x="1438" y="0"/>
                </a:cxn>
                <a:cxn ang="0">
                  <a:pos x="527" y="907"/>
                </a:cxn>
                <a:cxn ang="0">
                  <a:pos x="0" y="905"/>
                </a:cxn>
              </a:cxnLst>
              <a:rect l="0" t="0" r="r" b="b"/>
              <a:pathLst>
                <a:path w="1438" h="907">
                  <a:moveTo>
                    <a:pt x="0" y="905"/>
                  </a:moveTo>
                  <a:lnTo>
                    <a:pt x="907" y="0"/>
                  </a:lnTo>
                  <a:lnTo>
                    <a:pt x="1438" y="0"/>
                  </a:lnTo>
                  <a:lnTo>
                    <a:pt x="527" y="907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0" name="Freeform 54"/>
            <p:cNvSpPr>
              <a:spLocks/>
            </p:cNvSpPr>
            <p:nvPr/>
          </p:nvSpPr>
          <p:spPr bwMode="auto">
            <a:xfrm>
              <a:off x="4736" y="2172"/>
              <a:ext cx="904" cy="1267"/>
            </a:xfrm>
            <a:custGeom>
              <a:avLst/>
              <a:gdLst/>
              <a:ahLst/>
              <a:cxnLst>
                <a:cxn ang="0">
                  <a:pos x="1" y="1267"/>
                </a:cxn>
                <a:cxn ang="0">
                  <a:pos x="0" y="897"/>
                </a:cxn>
                <a:cxn ang="0">
                  <a:pos x="904" y="0"/>
                </a:cxn>
                <a:cxn ang="0">
                  <a:pos x="904" y="381"/>
                </a:cxn>
                <a:cxn ang="0">
                  <a:pos x="1" y="1267"/>
                </a:cxn>
              </a:cxnLst>
              <a:rect l="0" t="0" r="r" b="b"/>
              <a:pathLst>
                <a:path w="904" h="1267">
                  <a:moveTo>
                    <a:pt x="1" y="1267"/>
                  </a:moveTo>
                  <a:lnTo>
                    <a:pt x="0" y="897"/>
                  </a:lnTo>
                  <a:lnTo>
                    <a:pt x="904" y="0"/>
                  </a:lnTo>
                  <a:lnTo>
                    <a:pt x="904" y="381"/>
                  </a:lnTo>
                  <a:lnTo>
                    <a:pt x="1" y="1267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1" name="Rectangle 55"/>
            <p:cNvSpPr>
              <a:spLocks noChangeArrowheads="1"/>
            </p:cNvSpPr>
            <p:nvPr/>
          </p:nvSpPr>
          <p:spPr bwMode="auto">
            <a:xfrm>
              <a:off x="4204" y="3070"/>
              <a:ext cx="532" cy="38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2" name="Line 56"/>
            <p:cNvSpPr>
              <a:spLocks noChangeShapeType="1"/>
            </p:cNvSpPr>
            <p:nvPr/>
          </p:nvSpPr>
          <p:spPr bwMode="auto">
            <a:xfrm flipH="1">
              <a:off x="4196" y="2787"/>
              <a:ext cx="18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3" name="Line 57"/>
            <p:cNvSpPr>
              <a:spLocks noChangeShapeType="1"/>
            </p:cNvSpPr>
            <p:nvPr/>
          </p:nvSpPr>
          <p:spPr bwMode="auto">
            <a:xfrm flipH="1">
              <a:off x="4468" y="2742"/>
              <a:ext cx="18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4" name="Line 58"/>
            <p:cNvSpPr>
              <a:spLocks noChangeShapeType="1"/>
            </p:cNvSpPr>
            <p:nvPr/>
          </p:nvSpPr>
          <p:spPr bwMode="auto">
            <a:xfrm flipV="1">
              <a:off x="3878" y="3159"/>
              <a:ext cx="31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5" name="Line 59"/>
            <p:cNvSpPr>
              <a:spLocks noChangeShapeType="1"/>
            </p:cNvSpPr>
            <p:nvPr/>
          </p:nvSpPr>
          <p:spPr bwMode="auto">
            <a:xfrm flipV="1">
              <a:off x="3878" y="3241"/>
              <a:ext cx="31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6" name="Line 60"/>
            <p:cNvSpPr>
              <a:spLocks noChangeShapeType="1"/>
            </p:cNvSpPr>
            <p:nvPr/>
          </p:nvSpPr>
          <p:spPr bwMode="auto">
            <a:xfrm flipV="1">
              <a:off x="3878" y="3331"/>
              <a:ext cx="31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7" name="Line 61"/>
            <p:cNvSpPr>
              <a:spLocks noChangeShapeType="1"/>
            </p:cNvSpPr>
            <p:nvPr/>
          </p:nvSpPr>
          <p:spPr bwMode="auto">
            <a:xfrm flipV="1">
              <a:off x="3878" y="3413"/>
              <a:ext cx="31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6570" name="Group 74"/>
          <p:cNvGrpSpPr>
            <a:grpSpLocks/>
          </p:cNvGrpSpPr>
          <p:nvPr/>
        </p:nvGrpSpPr>
        <p:grpSpPr bwMode="auto">
          <a:xfrm>
            <a:off x="1835150" y="3284538"/>
            <a:ext cx="2363788" cy="2790825"/>
            <a:chOff x="2018" y="2107"/>
            <a:chExt cx="1489" cy="1758"/>
          </a:xfrm>
        </p:grpSpPr>
        <p:sp>
          <p:nvSpPr>
            <p:cNvPr id="106558" name="Freeform 62"/>
            <p:cNvSpPr>
              <a:spLocks/>
            </p:cNvSpPr>
            <p:nvPr/>
          </p:nvSpPr>
          <p:spPr bwMode="auto">
            <a:xfrm>
              <a:off x="2018" y="2107"/>
              <a:ext cx="1447" cy="907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916" y="0"/>
                </a:cxn>
                <a:cxn ang="0">
                  <a:pos x="1447" y="0"/>
                </a:cxn>
                <a:cxn ang="0">
                  <a:pos x="536" y="907"/>
                </a:cxn>
                <a:cxn ang="0">
                  <a:pos x="0" y="900"/>
                </a:cxn>
              </a:cxnLst>
              <a:rect l="0" t="0" r="r" b="b"/>
              <a:pathLst>
                <a:path w="1447" h="907">
                  <a:moveTo>
                    <a:pt x="0" y="900"/>
                  </a:moveTo>
                  <a:lnTo>
                    <a:pt x="916" y="0"/>
                  </a:lnTo>
                  <a:lnTo>
                    <a:pt x="1447" y="0"/>
                  </a:lnTo>
                  <a:lnTo>
                    <a:pt x="536" y="907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59" name="Freeform 63"/>
            <p:cNvSpPr>
              <a:spLocks/>
            </p:cNvSpPr>
            <p:nvPr/>
          </p:nvSpPr>
          <p:spPr bwMode="auto">
            <a:xfrm>
              <a:off x="2554" y="2107"/>
              <a:ext cx="904" cy="1277"/>
            </a:xfrm>
            <a:custGeom>
              <a:avLst/>
              <a:gdLst/>
              <a:ahLst/>
              <a:cxnLst>
                <a:cxn ang="0">
                  <a:pos x="10" y="1277"/>
                </a:cxn>
                <a:cxn ang="0">
                  <a:pos x="0" y="897"/>
                </a:cxn>
                <a:cxn ang="0">
                  <a:pos x="904" y="0"/>
                </a:cxn>
                <a:cxn ang="0">
                  <a:pos x="904" y="381"/>
                </a:cxn>
                <a:cxn ang="0">
                  <a:pos x="10" y="1277"/>
                </a:cxn>
              </a:cxnLst>
              <a:rect l="0" t="0" r="r" b="b"/>
              <a:pathLst>
                <a:path w="904" h="1277">
                  <a:moveTo>
                    <a:pt x="10" y="1277"/>
                  </a:moveTo>
                  <a:lnTo>
                    <a:pt x="0" y="897"/>
                  </a:lnTo>
                  <a:lnTo>
                    <a:pt x="904" y="0"/>
                  </a:lnTo>
                  <a:lnTo>
                    <a:pt x="904" y="381"/>
                  </a:lnTo>
                  <a:lnTo>
                    <a:pt x="10" y="1277"/>
                  </a:lnTo>
                  <a:close/>
                </a:path>
              </a:pathLst>
            </a:custGeom>
            <a:solidFill>
              <a:srgbClr val="B2B2B2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0" name="Rectangle 64"/>
            <p:cNvSpPr>
              <a:spLocks noChangeArrowheads="1"/>
            </p:cNvSpPr>
            <p:nvPr/>
          </p:nvSpPr>
          <p:spPr bwMode="auto">
            <a:xfrm>
              <a:off x="2022" y="3005"/>
              <a:ext cx="532" cy="38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1" name="Freeform 65"/>
            <p:cNvSpPr>
              <a:spLocks/>
            </p:cNvSpPr>
            <p:nvPr/>
          </p:nvSpPr>
          <p:spPr bwMode="auto">
            <a:xfrm>
              <a:off x="2596" y="2587"/>
              <a:ext cx="904" cy="1267"/>
            </a:xfrm>
            <a:custGeom>
              <a:avLst/>
              <a:gdLst/>
              <a:ahLst/>
              <a:cxnLst>
                <a:cxn ang="0">
                  <a:pos x="1" y="1267"/>
                </a:cxn>
                <a:cxn ang="0">
                  <a:pos x="0" y="897"/>
                </a:cxn>
                <a:cxn ang="0">
                  <a:pos x="904" y="0"/>
                </a:cxn>
                <a:cxn ang="0">
                  <a:pos x="904" y="381"/>
                </a:cxn>
                <a:cxn ang="0">
                  <a:pos x="1" y="1267"/>
                </a:cxn>
              </a:cxnLst>
              <a:rect l="0" t="0" r="r" b="b"/>
              <a:pathLst>
                <a:path w="904" h="1267">
                  <a:moveTo>
                    <a:pt x="1" y="1267"/>
                  </a:moveTo>
                  <a:lnTo>
                    <a:pt x="0" y="897"/>
                  </a:lnTo>
                  <a:lnTo>
                    <a:pt x="904" y="0"/>
                  </a:lnTo>
                  <a:lnTo>
                    <a:pt x="904" y="381"/>
                  </a:lnTo>
                  <a:lnTo>
                    <a:pt x="1" y="1267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2" name="Rectangle 66"/>
            <p:cNvSpPr>
              <a:spLocks noChangeArrowheads="1"/>
            </p:cNvSpPr>
            <p:nvPr/>
          </p:nvSpPr>
          <p:spPr bwMode="auto">
            <a:xfrm>
              <a:off x="2064" y="3485"/>
              <a:ext cx="532" cy="38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3" name="Line 67"/>
            <p:cNvSpPr>
              <a:spLocks noChangeShapeType="1"/>
            </p:cNvSpPr>
            <p:nvPr/>
          </p:nvSpPr>
          <p:spPr bwMode="auto">
            <a:xfrm flipH="1">
              <a:off x="2562" y="2704"/>
              <a:ext cx="18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4" name="Line 68"/>
            <p:cNvSpPr>
              <a:spLocks noChangeShapeType="1"/>
            </p:cNvSpPr>
            <p:nvPr/>
          </p:nvSpPr>
          <p:spPr bwMode="auto">
            <a:xfrm flipV="1">
              <a:off x="3022" y="2151"/>
              <a:ext cx="448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5" name="Line 69"/>
            <p:cNvSpPr>
              <a:spLocks noChangeShapeType="1"/>
            </p:cNvSpPr>
            <p:nvPr/>
          </p:nvSpPr>
          <p:spPr bwMode="auto">
            <a:xfrm flipV="1">
              <a:off x="3090" y="2233"/>
              <a:ext cx="38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6" name="Line 70"/>
            <p:cNvSpPr>
              <a:spLocks noChangeShapeType="1"/>
            </p:cNvSpPr>
            <p:nvPr/>
          </p:nvSpPr>
          <p:spPr bwMode="auto">
            <a:xfrm flipV="1">
              <a:off x="3152" y="2323"/>
              <a:ext cx="31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7" name="Line 71"/>
            <p:cNvSpPr>
              <a:spLocks noChangeShapeType="1"/>
            </p:cNvSpPr>
            <p:nvPr/>
          </p:nvSpPr>
          <p:spPr bwMode="auto">
            <a:xfrm flipV="1">
              <a:off x="3152" y="2405"/>
              <a:ext cx="31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8" name="Freeform 72"/>
            <p:cNvSpPr>
              <a:spLocks/>
            </p:cNvSpPr>
            <p:nvPr/>
          </p:nvSpPr>
          <p:spPr bwMode="auto">
            <a:xfrm>
              <a:off x="2069" y="2587"/>
              <a:ext cx="1438" cy="90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907" y="0"/>
                </a:cxn>
                <a:cxn ang="0">
                  <a:pos x="1438" y="0"/>
                </a:cxn>
                <a:cxn ang="0">
                  <a:pos x="527" y="907"/>
                </a:cxn>
                <a:cxn ang="0">
                  <a:pos x="0" y="905"/>
                </a:cxn>
              </a:cxnLst>
              <a:rect l="0" t="0" r="r" b="b"/>
              <a:pathLst>
                <a:path w="1438" h="907">
                  <a:moveTo>
                    <a:pt x="0" y="905"/>
                  </a:moveTo>
                  <a:lnTo>
                    <a:pt x="907" y="0"/>
                  </a:lnTo>
                  <a:lnTo>
                    <a:pt x="1438" y="0"/>
                  </a:lnTo>
                  <a:lnTo>
                    <a:pt x="527" y="907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569" name="Line 73"/>
            <p:cNvSpPr>
              <a:spLocks noChangeShapeType="1"/>
            </p:cNvSpPr>
            <p:nvPr/>
          </p:nvSpPr>
          <p:spPr bwMode="auto">
            <a:xfrm flipH="1">
              <a:off x="2699" y="2750"/>
              <a:ext cx="18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40" grpId="0"/>
      <p:bldP spid="1065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2" name="Picture 8" descr="01TitreRisqueSismique"/>
          <p:cNvPicPr>
            <a:picLocks noChangeAspect="1" noChangeArrowheads="1"/>
          </p:cNvPicPr>
          <p:nvPr/>
        </p:nvPicPr>
        <p:blipFill>
          <a:blip r:embed="rId2"/>
          <a:srcRect l="59329" t="19058" r="6741" b="13818"/>
          <a:stretch>
            <a:fillRect/>
          </a:stretch>
        </p:blipFill>
        <p:spPr bwMode="auto">
          <a:xfrm>
            <a:off x="2627313" y="1484313"/>
            <a:ext cx="36242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2124075" y="1989138"/>
            <a:ext cx="49530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 rot="1138528">
            <a:off x="5364163" y="26368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 rot="-9628999">
            <a:off x="2627313" y="249237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567488" y="22971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Faille décrochante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640513" y="46736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Faille normale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0" y="-14288"/>
            <a:ext cx="552608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>
                <a:solidFill>
                  <a:srgbClr val="FF0000"/>
                </a:solidFill>
              </a:rPr>
              <a:t>3. Classification ou nomenclature des failles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-14288"/>
            <a:ext cx="3440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III.4. Groupement de failles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042988" y="47625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b="1" dirty="0">
                <a:solidFill>
                  <a:srgbClr val="0000FF"/>
                </a:solidFill>
              </a:rPr>
              <a:t>III.4.1. Failles conjuguées</a:t>
            </a:r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852738"/>
            <a:ext cx="55435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250825" y="1068388"/>
            <a:ext cx="8713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b="1"/>
              <a:t>Les essais mécaniques en laboratoires, sur des échantillons de roches isotropes, et sous l’effet des contraintes principales σ1&gt; σ2&gt; σ3, les failles naissent suivant 1 ou 2 réseaux formant chacun un angle θ inférieur ou rarement égal à 45° avec σ1.</a:t>
            </a:r>
          </a:p>
          <a:p>
            <a:pPr algn="just"/>
            <a:endParaRPr lang="fr-FR" b="1"/>
          </a:p>
          <a:p>
            <a:pPr algn="just"/>
            <a:r>
              <a:rPr lang="fr-FR" b="1"/>
              <a:t>Les failles sont dites conjuguées et leur intersection est parallèle à σ2.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 descr="sigma-def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10906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8" name="Picture 6" descr="Resultats de fracturation sous press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484313"/>
            <a:ext cx="6416675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827088" y="5584825"/>
            <a:ext cx="74898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fr-FR" b="1"/>
              <a:t>Suivant l’orientation de </a:t>
            </a:r>
            <a:r>
              <a:rPr lang="fr-FR" b="1">
                <a:solidFill>
                  <a:srgbClr val="0000FF"/>
                </a:solidFill>
              </a:rPr>
              <a:t>σ1 par rapport à l’horizontal</a:t>
            </a:r>
            <a:r>
              <a:rPr lang="fr-FR" b="1"/>
              <a:t> (surface de la terre), on distingue trois types de réseaux de failles conjuguées :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-14288"/>
            <a:ext cx="3440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III.4. Groupement de failles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042988" y="47625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b="1" dirty="0">
                <a:solidFill>
                  <a:srgbClr val="0000FF"/>
                </a:solidFill>
              </a:rPr>
              <a:t>III.4.1. Failles conjuguées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6053137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0" y="-14288"/>
            <a:ext cx="3440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III.4. Groupement de failles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1042988" y="476250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b="1" dirty="0">
                <a:solidFill>
                  <a:srgbClr val="0000FF"/>
                </a:solidFill>
              </a:rPr>
              <a:t>III.4.1. Failles conjuguées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23850" y="319088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>
                <a:solidFill>
                  <a:srgbClr val="FF0000"/>
                </a:solidFill>
              </a:rPr>
              <a:t>I. Définitions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79388" y="1687513"/>
            <a:ext cx="8496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r-FR" sz="2000" b="1" dirty="0">
                <a:solidFill>
                  <a:srgbClr val="0000FF"/>
                </a:solidFill>
              </a:rPr>
              <a:t>Tectonique :</a:t>
            </a:r>
            <a:r>
              <a:rPr lang="fr-FR" sz="2000" b="1" dirty="0"/>
              <a:t> c’est l’ensemble des </a:t>
            </a:r>
            <a:r>
              <a:rPr lang="fr-FR" sz="2000" b="1" dirty="0">
                <a:solidFill>
                  <a:srgbClr val="FF0000"/>
                </a:solidFill>
              </a:rPr>
              <a:t>déformations</a:t>
            </a:r>
            <a:r>
              <a:rPr lang="fr-FR" sz="2000" b="1" dirty="0"/>
              <a:t> ayant affecté des terrains géologiques postérieurement à leur formation (dépôt, intrusion, épanchement), sous l’effet des </a:t>
            </a:r>
            <a:r>
              <a:rPr lang="fr-FR" sz="2000" b="1" dirty="0">
                <a:solidFill>
                  <a:srgbClr val="FF0000"/>
                </a:solidFill>
              </a:rPr>
              <a:t>contraintes</a:t>
            </a:r>
            <a:r>
              <a:rPr lang="fr-FR" sz="2000" b="1" dirty="0"/>
              <a:t> (forces) tectoniques.</a:t>
            </a:r>
          </a:p>
          <a:p>
            <a:pPr algn="justLow">
              <a:lnSpc>
                <a:spcPct val="150000"/>
              </a:lnSpc>
            </a:pPr>
            <a:endParaRPr lang="fr-FR" sz="2000" b="1" dirty="0"/>
          </a:p>
          <a:p>
            <a:pPr algn="just"/>
            <a:r>
              <a:rPr lang="fr-FR" sz="2000" b="1" dirty="0">
                <a:solidFill>
                  <a:srgbClr val="0000FF"/>
                </a:solidFill>
              </a:rPr>
              <a:t>Contraintes (σ):</a:t>
            </a:r>
            <a:r>
              <a:rPr lang="fr-FR" sz="2000" b="1" dirty="0"/>
              <a:t> L’ensemble des forces qui affectent un corps matériel et tendant à le déformer (force appliquée sur une surface). </a:t>
            </a:r>
          </a:p>
          <a:p>
            <a:pPr algn="just"/>
            <a:endParaRPr lang="fr-FR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8748712" cy="3294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250825" y="4797425"/>
            <a:ext cx="8350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Failles conjuguées normales</a:t>
            </a:r>
          </a:p>
          <a:p>
            <a:r>
              <a:rPr lang="fr-FR" b="1"/>
              <a:t>			Failles conjuguées inverses</a:t>
            </a:r>
          </a:p>
          <a:p>
            <a:r>
              <a:rPr lang="fr-FR" b="1"/>
              <a:t>					Failles conjuguées décrochantes</a:t>
            </a: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0" y="-14288"/>
            <a:ext cx="3440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III.4. Groupement de failles</a:t>
            </a: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042988" y="47625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b="1" dirty="0">
                <a:solidFill>
                  <a:srgbClr val="0000FF"/>
                </a:solidFill>
              </a:rPr>
              <a:t>III.4.1. Failles conjuguées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23850" y="1173163"/>
            <a:ext cx="8496300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b="1"/>
              <a:t>Dans les zones de distension, l’étirement de la croûte terrestre donne naissance à des failles normales de directions sub-parallèles. Il engendre des parties basses (graben) et des parties hautes (horst) en forme de touches de piano.</a:t>
            </a:r>
          </a:p>
        </p:txBody>
      </p:sp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3100"/>
            <a:ext cx="81375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0" y="-14288"/>
            <a:ext cx="3440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FF0000"/>
                </a:solidFill>
              </a:rPr>
              <a:t>III.4. Groupement de failles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1042988" y="476250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b="1" dirty="0">
                <a:solidFill>
                  <a:srgbClr val="0000FF"/>
                </a:solidFill>
              </a:rPr>
              <a:t>III.4.2. Horsts et grabens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668463" y="2532063"/>
            <a:ext cx="5711825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4000" b="1" dirty="0">
                <a:solidFill>
                  <a:srgbClr val="0000FF"/>
                </a:solidFill>
              </a:rPr>
              <a:t>IV. Les plis (déformation ductile)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Déformation ductile: Les plis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50825" y="1025525"/>
            <a:ext cx="86423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sz="2000" b="1" dirty="0">
                <a:solidFill>
                  <a:srgbClr val="0000FF"/>
                </a:solidFill>
                <a:cs typeface="Times New Roman" pitchFamily="18" charset="0"/>
              </a:rPr>
              <a:t>IV.1. Définitions</a:t>
            </a:r>
            <a:endParaRPr lang="fr-FR" sz="2000" b="1" dirty="0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25000"/>
              </a:lnSpc>
            </a:pPr>
            <a:endParaRPr lang="fr-FR" sz="1000" b="1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25000"/>
              </a:lnSpc>
            </a:pPr>
            <a:r>
              <a:rPr lang="fr-FR" sz="2000" b="1" dirty="0">
                <a:solidFill>
                  <a:srgbClr val="000000"/>
                </a:solidFill>
                <a:cs typeface="Times New Roman" pitchFamily="18" charset="0"/>
              </a:rPr>
              <a:t>Un plissement est une déformation souple et continue (ductile) qui traduit un raccourcissement de l’espace qu’occupait la roche avant la déformation : c’est le résultat de la flexion ou de la torsion des roches sous l’effet des contraintes tectoniques.</a:t>
            </a:r>
            <a:endParaRPr lang="fr-FR" sz="2000" b="1" dirty="0"/>
          </a:p>
          <a:p>
            <a:pPr algn="just" eaLnBrk="0" hangingPunct="0">
              <a:lnSpc>
                <a:spcPct val="125000"/>
              </a:lnSpc>
            </a:pPr>
            <a:endParaRPr lang="fr-FR" sz="2000" b="1" dirty="0"/>
          </a:p>
        </p:txBody>
      </p:sp>
      <p:pic>
        <p:nvPicPr>
          <p:cNvPr id="161796" name="Picture 4" descr="http://www.u-picardie.fr/beauchamp/eadaa/mecasol_fichiers/meca2.gif"/>
          <p:cNvPicPr>
            <a:picLocks noChangeAspect="1" noChangeArrowheads="1"/>
          </p:cNvPicPr>
          <p:nvPr/>
        </p:nvPicPr>
        <p:blipFill>
          <a:blip r:embed="rId2" r:link="rId3"/>
          <a:srcRect t="47795" r="1968" b="8824"/>
          <a:stretch>
            <a:fillRect/>
          </a:stretch>
        </p:blipFill>
        <p:spPr bwMode="auto">
          <a:xfrm>
            <a:off x="755650" y="3644900"/>
            <a:ext cx="7488238" cy="2957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50825" y="476250"/>
            <a:ext cx="5130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IV.2. Description morphologique des plis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6624637" cy="3321050"/>
          </a:xfrm>
          <a:prstGeom prst="rect">
            <a:avLst/>
          </a:prstGeom>
          <a:noFill/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241800"/>
            <a:ext cx="3276600" cy="2616200"/>
          </a:xfrm>
          <a:prstGeom prst="rect">
            <a:avLst/>
          </a:prstGeom>
          <a:noFill/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Les plis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23850" y="606425"/>
            <a:ext cx="2708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IV.3. Formes des plis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/>
          <a:srcRect l="3780" r="3024"/>
          <a:stretch>
            <a:fillRect/>
          </a:stretch>
        </p:blipFill>
        <p:spPr bwMode="auto">
          <a:xfrm>
            <a:off x="395288" y="1844675"/>
            <a:ext cx="44354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5651500" y="2781300"/>
            <a:ext cx="33210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just">
              <a:lnSpc>
                <a:spcPct val="125000"/>
              </a:lnSpc>
              <a:buFontTx/>
              <a:buAutoNum type="alphaLcParenR"/>
            </a:pPr>
            <a:r>
              <a:rPr lang="fr-FR" b="1"/>
              <a:t>Couches non déformées, </a:t>
            </a:r>
          </a:p>
          <a:p>
            <a:pPr marL="342900" indent="-342900" algn="just">
              <a:lnSpc>
                <a:spcPct val="125000"/>
              </a:lnSpc>
              <a:buFontTx/>
              <a:buAutoNum type="alphaLcParenR"/>
            </a:pPr>
            <a:r>
              <a:rPr lang="fr-FR" b="1"/>
              <a:t>Anticlinal, </a:t>
            </a:r>
          </a:p>
          <a:p>
            <a:pPr marL="342900" indent="-342900" algn="just">
              <a:lnSpc>
                <a:spcPct val="125000"/>
              </a:lnSpc>
              <a:buFontTx/>
              <a:buAutoNum type="alphaLcParenR"/>
            </a:pPr>
            <a:r>
              <a:rPr lang="fr-FR" b="1"/>
              <a:t>Synclinal.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23850" y="981075"/>
            <a:ext cx="716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Lorsque la succession stratigraphique des couches est normale</a:t>
            </a:r>
          </a:p>
        </p:txBody>
      </p:sp>
      <p:pic>
        <p:nvPicPr>
          <p:cNvPr id="163847" name="Picture 7" descr="antic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652963"/>
            <a:ext cx="3095625" cy="2058987"/>
          </a:xfrm>
          <a:prstGeom prst="rect">
            <a:avLst/>
          </a:prstGeom>
          <a:noFill/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Les plis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II. Classification des plis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79388" y="677863"/>
            <a:ext cx="6324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IV.3.1. Selon le pendage du plan axial et des flancs</a:t>
            </a:r>
          </a:p>
        </p:txBody>
      </p:sp>
      <p:sp>
        <p:nvSpPr>
          <p:cNvPr id="164868" name="Freeform 4"/>
          <p:cNvSpPr>
            <a:spLocks/>
          </p:cNvSpPr>
          <p:nvPr/>
        </p:nvSpPr>
        <p:spPr bwMode="auto">
          <a:xfrm>
            <a:off x="2903538" y="3421063"/>
            <a:ext cx="2179637" cy="763587"/>
          </a:xfrm>
          <a:custGeom>
            <a:avLst/>
            <a:gdLst/>
            <a:ahLst/>
            <a:cxnLst>
              <a:cxn ang="0">
                <a:pos x="0" y="442"/>
              </a:cxn>
              <a:cxn ang="0">
                <a:pos x="422" y="257"/>
              </a:cxn>
              <a:cxn ang="0">
                <a:pos x="726" y="129"/>
              </a:cxn>
              <a:cxn ang="0">
                <a:pos x="934" y="65"/>
              </a:cxn>
              <a:cxn ang="0">
                <a:pos x="1078" y="25"/>
              </a:cxn>
              <a:cxn ang="0">
                <a:pos x="1174" y="9"/>
              </a:cxn>
              <a:cxn ang="0">
                <a:pos x="1206" y="81"/>
              </a:cxn>
              <a:cxn ang="0">
                <a:pos x="1200" y="298"/>
              </a:cxn>
              <a:cxn ang="0">
                <a:pos x="1200" y="362"/>
              </a:cxn>
              <a:cxn ang="0">
                <a:pos x="1352" y="362"/>
              </a:cxn>
              <a:cxn ang="0">
                <a:pos x="1344" y="434"/>
              </a:cxn>
              <a:cxn ang="0">
                <a:pos x="1134" y="417"/>
              </a:cxn>
              <a:cxn ang="0">
                <a:pos x="1120" y="282"/>
              </a:cxn>
              <a:cxn ang="0">
                <a:pos x="1126" y="137"/>
              </a:cxn>
              <a:cxn ang="0">
                <a:pos x="1102" y="97"/>
              </a:cxn>
              <a:cxn ang="0">
                <a:pos x="958" y="145"/>
              </a:cxn>
              <a:cxn ang="0">
                <a:pos x="758" y="209"/>
              </a:cxn>
              <a:cxn ang="0">
                <a:pos x="590" y="281"/>
              </a:cxn>
              <a:cxn ang="0">
                <a:pos x="406" y="353"/>
              </a:cxn>
              <a:cxn ang="0">
                <a:pos x="120" y="466"/>
              </a:cxn>
              <a:cxn ang="0">
                <a:pos x="0" y="442"/>
              </a:cxn>
            </a:cxnLst>
            <a:rect l="0" t="0" r="r" b="b"/>
            <a:pathLst>
              <a:path w="1373" h="481">
                <a:moveTo>
                  <a:pt x="0" y="442"/>
                </a:moveTo>
                <a:cubicBezTo>
                  <a:pt x="42" y="413"/>
                  <a:pt x="301" y="309"/>
                  <a:pt x="422" y="257"/>
                </a:cubicBezTo>
                <a:cubicBezTo>
                  <a:pt x="543" y="205"/>
                  <a:pt x="641" y="161"/>
                  <a:pt x="726" y="129"/>
                </a:cubicBezTo>
                <a:cubicBezTo>
                  <a:pt x="811" y="97"/>
                  <a:pt x="875" y="82"/>
                  <a:pt x="934" y="65"/>
                </a:cubicBezTo>
                <a:cubicBezTo>
                  <a:pt x="993" y="48"/>
                  <a:pt x="1038" y="34"/>
                  <a:pt x="1078" y="25"/>
                </a:cubicBezTo>
                <a:cubicBezTo>
                  <a:pt x="1118" y="16"/>
                  <a:pt x="1153" y="0"/>
                  <a:pt x="1174" y="9"/>
                </a:cubicBezTo>
                <a:cubicBezTo>
                  <a:pt x="1195" y="18"/>
                  <a:pt x="1202" y="33"/>
                  <a:pt x="1206" y="81"/>
                </a:cubicBezTo>
                <a:cubicBezTo>
                  <a:pt x="1210" y="129"/>
                  <a:pt x="1201" y="251"/>
                  <a:pt x="1200" y="298"/>
                </a:cubicBezTo>
                <a:cubicBezTo>
                  <a:pt x="1199" y="345"/>
                  <a:pt x="1175" y="351"/>
                  <a:pt x="1200" y="362"/>
                </a:cubicBezTo>
                <a:cubicBezTo>
                  <a:pt x="1225" y="373"/>
                  <a:pt x="1328" y="350"/>
                  <a:pt x="1352" y="362"/>
                </a:cubicBezTo>
                <a:cubicBezTo>
                  <a:pt x="1369" y="375"/>
                  <a:pt x="1373" y="426"/>
                  <a:pt x="1344" y="434"/>
                </a:cubicBezTo>
                <a:cubicBezTo>
                  <a:pt x="1315" y="442"/>
                  <a:pt x="1171" y="442"/>
                  <a:pt x="1134" y="417"/>
                </a:cubicBezTo>
                <a:cubicBezTo>
                  <a:pt x="1097" y="392"/>
                  <a:pt x="1121" y="329"/>
                  <a:pt x="1120" y="282"/>
                </a:cubicBezTo>
                <a:cubicBezTo>
                  <a:pt x="1119" y="235"/>
                  <a:pt x="1129" y="168"/>
                  <a:pt x="1126" y="137"/>
                </a:cubicBezTo>
                <a:cubicBezTo>
                  <a:pt x="1123" y="106"/>
                  <a:pt x="1130" y="96"/>
                  <a:pt x="1102" y="97"/>
                </a:cubicBezTo>
                <a:cubicBezTo>
                  <a:pt x="1074" y="98"/>
                  <a:pt x="1015" y="126"/>
                  <a:pt x="958" y="145"/>
                </a:cubicBezTo>
                <a:cubicBezTo>
                  <a:pt x="901" y="164"/>
                  <a:pt x="819" y="186"/>
                  <a:pt x="758" y="209"/>
                </a:cubicBezTo>
                <a:cubicBezTo>
                  <a:pt x="697" y="232"/>
                  <a:pt x="649" y="257"/>
                  <a:pt x="590" y="281"/>
                </a:cubicBezTo>
                <a:cubicBezTo>
                  <a:pt x="531" y="305"/>
                  <a:pt x="484" y="322"/>
                  <a:pt x="406" y="353"/>
                </a:cubicBezTo>
                <a:cubicBezTo>
                  <a:pt x="328" y="384"/>
                  <a:pt x="188" y="451"/>
                  <a:pt x="120" y="466"/>
                </a:cubicBezTo>
                <a:cubicBezTo>
                  <a:pt x="52" y="481"/>
                  <a:pt x="25" y="447"/>
                  <a:pt x="0" y="442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869" name="Freeform 5"/>
          <p:cNvSpPr>
            <a:spLocks/>
          </p:cNvSpPr>
          <p:nvPr/>
        </p:nvSpPr>
        <p:spPr bwMode="auto">
          <a:xfrm>
            <a:off x="2797175" y="3560763"/>
            <a:ext cx="2278063" cy="763587"/>
          </a:xfrm>
          <a:custGeom>
            <a:avLst/>
            <a:gdLst/>
            <a:ahLst/>
            <a:cxnLst>
              <a:cxn ang="0">
                <a:pos x="0" y="442"/>
              </a:cxn>
              <a:cxn ang="0">
                <a:pos x="422" y="257"/>
              </a:cxn>
              <a:cxn ang="0">
                <a:pos x="726" y="129"/>
              </a:cxn>
              <a:cxn ang="0">
                <a:pos x="934" y="65"/>
              </a:cxn>
              <a:cxn ang="0">
                <a:pos x="1078" y="25"/>
              </a:cxn>
              <a:cxn ang="0">
                <a:pos x="1174" y="9"/>
              </a:cxn>
              <a:cxn ang="0">
                <a:pos x="1206" y="81"/>
              </a:cxn>
              <a:cxn ang="0">
                <a:pos x="1219" y="330"/>
              </a:cxn>
              <a:cxn ang="0">
                <a:pos x="1403" y="354"/>
              </a:cxn>
              <a:cxn ang="0">
                <a:pos x="1411" y="442"/>
              </a:cxn>
              <a:cxn ang="0">
                <a:pos x="1267" y="434"/>
              </a:cxn>
              <a:cxn ang="0">
                <a:pos x="1134" y="417"/>
              </a:cxn>
              <a:cxn ang="0">
                <a:pos x="1120" y="282"/>
              </a:cxn>
              <a:cxn ang="0">
                <a:pos x="1126" y="137"/>
              </a:cxn>
              <a:cxn ang="0">
                <a:pos x="1102" y="97"/>
              </a:cxn>
              <a:cxn ang="0">
                <a:pos x="958" y="145"/>
              </a:cxn>
              <a:cxn ang="0">
                <a:pos x="758" y="209"/>
              </a:cxn>
              <a:cxn ang="0">
                <a:pos x="590" y="281"/>
              </a:cxn>
              <a:cxn ang="0">
                <a:pos x="406" y="353"/>
              </a:cxn>
              <a:cxn ang="0">
                <a:pos x="120" y="466"/>
              </a:cxn>
              <a:cxn ang="0">
                <a:pos x="0" y="442"/>
              </a:cxn>
            </a:cxnLst>
            <a:rect l="0" t="0" r="r" b="b"/>
            <a:pathLst>
              <a:path w="1435" h="481">
                <a:moveTo>
                  <a:pt x="0" y="442"/>
                </a:moveTo>
                <a:cubicBezTo>
                  <a:pt x="42" y="413"/>
                  <a:pt x="301" y="309"/>
                  <a:pt x="422" y="257"/>
                </a:cubicBezTo>
                <a:cubicBezTo>
                  <a:pt x="543" y="205"/>
                  <a:pt x="641" y="161"/>
                  <a:pt x="726" y="129"/>
                </a:cubicBezTo>
                <a:cubicBezTo>
                  <a:pt x="811" y="97"/>
                  <a:pt x="875" y="82"/>
                  <a:pt x="934" y="65"/>
                </a:cubicBezTo>
                <a:cubicBezTo>
                  <a:pt x="993" y="48"/>
                  <a:pt x="1038" y="34"/>
                  <a:pt x="1078" y="25"/>
                </a:cubicBezTo>
                <a:cubicBezTo>
                  <a:pt x="1118" y="16"/>
                  <a:pt x="1153" y="0"/>
                  <a:pt x="1174" y="9"/>
                </a:cubicBezTo>
                <a:cubicBezTo>
                  <a:pt x="1195" y="18"/>
                  <a:pt x="1199" y="28"/>
                  <a:pt x="1206" y="81"/>
                </a:cubicBezTo>
                <a:cubicBezTo>
                  <a:pt x="1213" y="134"/>
                  <a:pt x="1186" y="285"/>
                  <a:pt x="1219" y="330"/>
                </a:cubicBezTo>
                <a:cubicBezTo>
                  <a:pt x="1252" y="375"/>
                  <a:pt x="1371" y="335"/>
                  <a:pt x="1403" y="354"/>
                </a:cubicBezTo>
                <a:cubicBezTo>
                  <a:pt x="1435" y="373"/>
                  <a:pt x="1431" y="430"/>
                  <a:pt x="1411" y="442"/>
                </a:cubicBezTo>
                <a:cubicBezTo>
                  <a:pt x="1391" y="454"/>
                  <a:pt x="1313" y="438"/>
                  <a:pt x="1267" y="434"/>
                </a:cubicBezTo>
                <a:cubicBezTo>
                  <a:pt x="1221" y="430"/>
                  <a:pt x="1158" y="442"/>
                  <a:pt x="1134" y="417"/>
                </a:cubicBezTo>
                <a:cubicBezTo>
                  <a:pt x="1110" y="392"/>
                  <a:pt x="1121" y="329"/>
                  <a:pt x="1120" y="282"/>
                </a:cubicBezTo>
                <a:cubicBezTo>
                  <a:pt x="1119" y="235"/>
                  <a:pt x="1129" y="168"/>
                  <a:pt x="1126" y="137"/>
                </a:cubicBezTo>
                <a:cubicBezTo>
                  <a:pt x="1123" y="106"/>
                  <a:pt x="1130" y="96"/>
                  <a:pt x="1102" y="97"/>
                </a:cubicBezTo>
                <a:cubicBezTo>
                  <a:pt x="1074" y="98"/>
                  <a:pt x="1015" y="126"/>
                  <a:pt x="958" y="145"/>
                </a:cubicBezTo>
                <a:cubicBezTo>
                  <a:pt x="901" y="164"/>
                  <a:pt x="819" y="186"/>
                  <a:pt x="758" y="209"/>
                </a:cubicBezTo>
                <a:cubicBezTo>
                  <a:pt x="697" y="232"/>
                  <a:pt x="649" y="257"/>
                  <a:pt x="590" y="281"/>
                </a:cubicBezTo>
                <a:cubicBezTo>
                  <a:pt x="531" y="305"/>
                  <a:pt x="484" y="322"/>
                  <a:pt x="406" y="353"/>
                </a:cubicBezTo>
                <a:cubicBezTo>
                  <a:pt x="328" y="384"/>
                  <a:pt x="188" y="451"/>
                  <a:pt x="120" y="466"/>
                </a:cubicBezTo>
                <a:cubicBezTo>
                  <a:pt x="52" y="481"/>
                  <a:pt x="25" y="447"/>
                  <a:pt x="0" y="442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H="1">
            <a:off x="4140200" y="3068638"/>
            <a:ext cx="896938" cy="1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4643438" y="32766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182938" y="40211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1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398838" y="38068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2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3444875" y="4324350"/>
            <a:ext cx="1406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C) Pli en genou</a:t>
            </a:r>
          </a:p>
        </p:txBody>
      </p:sp>
      <p:sp>
        <p:nvSpPr>
          <p:cNvPr id="164875" name="Freeform 11"/>
          <p:cNvSpPr>
            <a:spLocks/>
          </p:cNvSpPr>
          <p:nvPr/>
        </p:nvSpPr>
        <p:spPr bwMode="auto">
          <a:xfrm>
            <a:off x="107950" y="1481138"/>
            <a:ext cx="1343025" cy="917575"/>
          </a:xfrm>
          <a:custGeom>
            <a:avLst/>
            <a:gdLst/>
            <a:ahLst/>
            <a:cxnLst>
              <a:cxn ang="0">
                <a:pos x="133" y="4716"/>
              </a:cxn>
              <a:cxn ang="0">
                <a:pos x="1250" y="4800"/>
              </a:cxn>
              <a:cxn ang="0">
                <a:pos x="1800" y="3866"/>
              </a:cxn>
              <a:cxn ang="0">
                <a:pos x="2133" y="3166"/>
              </a:cxn>
              <a:cxn ang="0">
                <a:pos x="2683" y="2316"/>
              </a:cxn>
              <a:cxn ang="0">
                <a:pos x="3183" y="1666"/>
              </a:cxn>
              <a:cxn ang="0">
                <a:pos x="3633" y="1266"/>
              </a:cxn>
              <a:cxn ang="0">
                <a:pos x="4233" y="1575"/>
              </a:cxn>
              <a:cxn ang="0">
                <a:pos x="5125" y="2616"/>
              </a:cxn>
              <a:cxn ang="0">
                <a:pos x="5567" y="3575"/>
              </a:cxn>
              <a:cxn ang="0">
                <a:pos x="5950" y="4400"/>
              </a:cxn>
              <a:cxn ang="0">
                <a:pos x="6117" y="4766"/>
              </a:cxn>
              <a:cxn ang="0">
                <a:pos x="7133" y="4716"/>
              </a:cxn>
              <a:cxn ang="0">
                <a:pos x="6783" y="3716"/>
              </a:cxn>
              <a:cxn ang="0">
                <a:pos x="6008" y="2241"/>
              </a:cxn>
              <a:cxn ang="0">
                <a:pos x="4750" y="691"/>
              </a:cxn>
              <a:cxn ang="0">
                <a:pos x="4092" y="100"/>
              </a:cxn>
              <a:cxn ang="0">
                <a:pos x="3500" y="100"/>
              </a:cxn>
              <a:cxn ang="0">
                <a:pos x="2783" y="466"/>
              </a:cxn>
              <a:cxn ang="0">
                <a:pos x="1800" y="1650"/>
              </a:cxn>
              <a:cxn ang="0">
                <a:pos x="1058" y="2683"/>
              </a:cxn>
              <a:cxn ang="0">
                <a:pos x="542" y="3500"/>
              </a:cxn>
              <a:cxn ang="0">
                <a:pos x="133" y="4716"/>
              </a:cxn>
            </a:cxnLst>
            <a:rect l="0" t="0" r="r" b="b"/>
            <a:pathLst>
              <a:path w="7242" h="4941">
                <a:moveTo>
                  <a:pt x="133" y="4716"/>
                </a:moveTo>
                <a:cubicBezTo>
                  <a:pt x="250" y="4933"/>
                  <a:pt x="975" y="4941"/>
                  <a:pt x="1250" y="4800"/>
                </a:cubicBezTo>
                <a:cubicBezTo>
                  <a:pt x="1525" y="4658"/>
                  <a:pt x="1650" y="4141"/>
                  <a:pt x="1800" y="3866"/>
                </a:cubicBezTo>
                <a:cubicBezTo>
                  <a:pt x="1950" y="3591"/>
                  <a:pt x="1983" y="3425"/>
                  <a:pt x="2133" y="3166"/>
                </a:cubicBezTo>
                <a:cubicBezTo>
                  <a:pt x="2283" y="2908"/>
                  <a:pt x="2508" y="2566"/>
                  <a:pt x="2683" y="2316"/>
                </a:cubicBezTo>
                <a:cubicBezTo>
                  <a:pt x="2858" y="2066"/>
                  <a:pt x="3025" y="1841"/>
                  <a:pt x="3183" y="1666"/>
                </a:cubicBezTo>
                <a:cubicBezTo>
                  <a:pt x="3342" y="1491"/>
                  <a:pt x="3458" y="1283"/>
                  <a:pt x="3633" y="1266"/>
                </a:cubicBezTo>
                <a:cubicBezTo>
                  <a:pt x="3808" y="1250"/>
                  <a:pt x="3983" y="1350"/>
                  <a:pt x="4233" y="1575"/>
                </a:cubicBezTo>
                <a:cubicBezTo>
                  <a:pt x="4483" y="1800"/>
                  <a:pt x="4900" y="2283"/>
                  <a:pt x="5125" y="2616"/>
                </a:cubicBezTo>
                <a:cubicBezTo>
                  <a:pt x="5350" y="2950"/>
                  <a:pt x="5433" y="3283"/>
                  <a:pt x="5567" y="3575"/>
                </a:cubicBezTo>
                <a:cubicBezTo>
                  <a:pt x="5700" y="3866"/>
                  <a:pt x="5858" y="4200"/>
                  <a:pt x="5950" y="4400"/>
                </a:cubicBezTo>
                <a:cubicBezTo>
                  <a:pt x="6042" y="4600"/>
                  <a:pt x="5917" y="4716"/>
                  <a:pt x="6117" y="4766"/>
                </a:cubicBezTo>
                <a:cubicBezTo>
                  <a:pt x="6317" y="4816"/>
                  <a:pt x="7025" y="4891"/>
                  <a:pt x="7133" y="4716"/>
                </a:cubicBezTo>
                <a:cubicBezTo>
                  <a:pt x="7242" y="4541"/>
                  <a:pt x="6975" y="4133"/>
                  <a:pt x="6783" y="3716"/>
                </a:cubicBezTo>
                <a:cubicBezTo>
                  <a:pt x="6592" y="3300"/>
                  <a:pt x="6350" y="2741"/>
                  <a:pt x="6008" y="2241"/>
                </a:cubicBezTo>
                <a:cubicBezTo>
                  <a:pt x="5667" y="1741"/>
                  <a:pt x="5067" y="1050"/>
                  <a:pt x="4750" y="691"/>
                </a:cubicBezTo>
                <a:cubicBezTo>
                  <a:pt x="4433" y="333"/>
                  <a:pt x="4300" y="200"/>
                  <a:pt x="4092" y="100"/>
                </a:cubicBezTo>
                <a:cubicBezTo>
                  <a:pt x="3883" y="0"/>
                  <a:pt x="3717" y="41"/>
                  <a:pt x="3500" y="100"/>
                </a:cubicBezTo>
                <a:cubicBezTo>
                  <a:pt x="3283" y="158"/>
                  <a:pt x="3067" y="208"/>
                  <a:pt x="2783" y="466"/>
                </a:cubicBezTo>
                <a:cubicBezTo>
                  <a:pt x="2500" y="725"/>
                  <a:pt x="2092" y="1283"/>
                  <a:pt x="1800" y="1650"/>
                </a:cubicBezTo>
                <a:cubicBezTo>
                  <a:pt x="1508" y="2016"/>
                  <a:pt x="1267" y="2375"/>
                  <a:pt x="1058" y="2683"/>
                </a:cubicBezTo>
                <a:cubicBezTo>
                  <a:pt x="850" y="2991"/>
                  <a:pt x="692" y="3158"/>
                  <a:pt x="542" y="3500"/>
                </a:cubicBezTo>
                <a:cubicBezTo>
                  <a:pt x="392" y="3841"/>
                  <a:pt x="0" y="4483"/>
                  <a:pt x="133" y="4716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6" name="Freeform 12"/>
          <p:cNvSpPr>
            <a:spLocks/>
          </p:cNvSpPr>
          <p:nvPr/>
        </p:nvSpPr>
        <p:spPr bwMode="auto">
          <a:xfrm>
            <a:off x="107950" y="1481138"/>
            <a:ext cx="1343025" cy="917575"/>
          </a:xfrm>
          <a:custGeom>
            <a:avLst/>
            <a:gdLst/>
            <a:ahLst/>
            <a:cxnLst>
              <a:cxn ang="0">
                <a:pos x="15" y="551"/>
              </a:cxn>
              <a:cxn ang="0">
                <a:pos x="146" y="561"/>
              </a:cxn>
              <a:cxn ang="0">
                <a:pos x="210" y="452"/>
              </a:cxn>
              <a:cxn ang="0">
                <a:pos x="249" y="370"/>
              </a:cxn>
              <a:cxn ang="0">
                <a:pos x="314" y="271"/>
              </a:cxn>
              <a:cxn ang="0">
                <a:pos x="372" y="195"/>
              </a:cxn>
              <a:cxn ang="0">
                <a:pos x="425" y="148"/>
              </a:cxn>
              <a:cxn ang="0">
                <a:pos x="495" y="184"/>
              </a:cxn>
              <a:cxn ang="0">
                <a:pos x="599" y="306"/>
              </a:cxn>
              <a:cxn ang="0">
                <a:pos x="651" y="418"/>
              </a:cxn>
              <a:cxn ang="0">
                <a:pos x="695" y="514"/>
              </a:cxn>
              <a:cxn ang="0">
                <a:pos x="715" y="557"/>
              </a:cxn>
              <a:cxn ang="0">
                <a:pos x="834" y="551"/>
              </a:cxn>
              <a:cxn ang="0">
                <a:pos x="793" y="434"/>
              </a:cxn>
              <a:cxn ang="0">
                <a:pos x="702" y="262"/>
              </a:cxn>
              <a:cxn ang="0">
                <a:pos x="555" y="81"/>
              </a:cxn>
              <a:cxn ang="0">
                <a:pos x="478" y="11"/>
              </a:cxn>
              <a:cxn ang="0">
                <a:pos x="409" y="11"/>
              </a:cxn>
              <a:cxn ang="0">
                <a:pos x="325" y="54"/>
              </a:cxn>
              <a:cxn ang="0">
                <a:pos x="210" y="193"/>
              </a:cxn>
              <a:cxn ang="0">
                <a:pos x="124" y="314"/>
              </a:cxn>
              <a:cxn ang="0">
                <a:pos x="63" y="409"/>
              </a:cxn>
              <a:cxn ang="0">
                <a:pos x="15" y="551"/>
              </a:cxn>
            </a:cxnLst>
            <a:rect l="0" t="0" r="r" b="b"/>
            <a:pathLst>
              <a:path w="846" h="578">
                <a:moveTo>
                  <a:pt x="15" y="551"/>
                </a:moveTo>
                <a:cubicBezTo>
                  <a:pt x="29" y="577"/>
                  <a:pt x="114" y="578"/>
                  <a:pt x="146" y="561"/>
                </a:cubicBezTo>
                <a:cubicBezTo>
                  <a:pt x="178" y="545"/>
                  <a:pt x="193" y="484"/>
                  <a:pt x="210" y="452"/>
                </a:cubicBezTo>
                <a:cubicBezTo>
                  <a:pt x="228" y="420"/>
                  <a:pt x="232" y="400"/>
                  <a:pt x="249" y="370"/>
                </a:cubicBezTo>
                <a:cubicBezTo>
                  <a:pt x="267" y="340"/>
                  <a:pt x="293" y="300"/>
                  <a:pt x="314" y="271"/>
                </a:cubicBezTo>
                <a:cubicBezTo>
                  <a:pt x="334" y="241"/>
                  <a:pt x="353" y="215"/>
                  <a:pt x="372" y="195"/>
                </a:cubicBezTo>
                <a:cubicBezTo>
                  <a:pt x="391" y="174"/>
                  <a:pt x="404" y="150"/>
                  <a:pt x="425" y="148"/>
                </a:cubicBezTo>
                <a:cubicBezTo>
                  <a:pt x="445" y="146"/>
                  <a:pt x="465" y="158"/>
                  <a:pt x="495" y="184"/>
                </a:cubicBezTo>
                <a:cubicBezTo>
                  <a:pt x="524" y="210"/>
                  <a:pt x="573" y="267"/>
                  <a:pt x="599" y="306"/>
                </a:cubicBezTo>
                <a:cubicBezTo>
                  <a:pt x="625" y="345"/>
                  <a:pt x="635" y="384"/>
                  <a:pt x="651" y="418"/>
                </a:cubicBezTo>
                <a:cubicBezTo>
                  <a:pt x="666" y="452"/>
                  <a:pt x="685" y="491"/>
                  <a:pt x="695" y="514"/>
                </a:cubicBezTo>
                <a:cubicBezTo>
                  <a:pt x="706" y="538"/>
                  <a:pt x="691" y="551"/>
                  <a:pt x="715" y="557"/>
                </a:cubicBezTo>
                <a:cubicBezTo>
                  <a:pt x="738" y="563"/>
                  <a:pt x="821" y="572"/>
                  <a:pt x="834" y="551"/>
                </a:cubicBezTo>
                <a:cubicBezTo>
                  <a:pt x="846" y="531"/>
                  <a:pt x="815" y="483"/>
                  <a:pt x="793" y="434"/>
                </a:cubicBezTo>
                <a:cubicBezTo>
                  <a:pt x="770" y="386"/>
                  <a:pt x="742" y="320"/>
                  <a:pt x="702" y="262"/>
                </a:cubicBezTo>
                <a:cubicBezTo>
                  <a:pt x="662" y="203"/>
                  <a:pt x="592" y="123"/>
                  <a:pt x="555" y="81"/>
                </a:cubicBezTo>
                <a:cubicBezTo>
                  <a:pt x="518" y="39"/>
                  <a:pt x="502" y="23"/>
                  <a:pt x="478" y="11"/>
                </a:cubicBezTo>
                <a:cubicBezTo>
                  <a:pt x="454" y="0"/>
                  <a:pt x="434" y="5"/>
                  <a:pt x="409" y="11"/>
                </a:cubicBezTo>
                <a:cubicBezTo>
                  <a:pt x="384" y="18"/>
                  <a:pt x="358" y="24"/>
                  <a:pt x="325" y="54"/>
                </a:cubicBezTo>
                <a:cubicBezTo>
                  <a:pt x="292" y="85"/>
                  <a:pt x="244" y="150"/>
                  <a:pt x="210" y="193"/>
                </a:cubicBezTo>
                <a:cubicBezTo>
                  <a:pt x="176" y="236"/>
                  <a:pt x="148" y="278"/>
                  <a:pt x="124" y="314"/>
                </a:cubicBezTo>
                <a:cubicBezTo>
                  <a:pt x="99" y="350"/>
                  <a:pt x="81" y="369"/>
                  <a:pt x="63" y="409"/>
                </a:cubicBezTo>
                <a:cubicBezTo>
                  <a:pt x="46" y="449"/>
                  <a:pt x="0" y="524"/>
                  <a:pt x="15" y="551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7" name="Freeform 13"/>
          <p:cNvSpPr>
            <a:spLocks/>
          </p:cNvSpPr>
          <p:nvPr/>
        </p:nvSpPr>
        <p:spPr bwMode="auto">
          <a:xfrm>
            <a:off x="1700213" y="2159000"/>
            <a:ext cx="1458912" cy="869950"/>
          </a:xfrm>
          <a:custGeom>
            <a:avLst/>
            <a:gdLst/>
            <a:ahLst/>
            <a:cxnLst>
              <a:cxn ang="0">
                <a:pos x="67" y="4467"/>
              </a:cxn>
              <a:cxn ang="0">
                <a:pos x="34" y="4467"/>
              </a:cxn>
              <a:cxn ang="0">
                <a:pos x="1034" y="4467"/>
              </a:cxn>
              <a:cxn ang="0">
                <a:pos x="1567" y="4467"/>
              </a:cxn>
              <a:cxn ang="0">
                <a:pos x="2167" y="3800"/>
              </a:cxn>
              <a:cxn ang="0">
                <a:pos x="2800" y="3167"/>
              </a:cxn>
              <a:cxn ang="0">
                <a:pos x="3600" y="2567"/>
              </a:cxn>
              <a:cxn ang="0">
                <a:pos x="4100" y="2200"/>
              </a:cxn>
              <a:cxn ang="0">
                <a:pos x="4800" y="1733"/>
              </a:cxn>
              <a:cxn ang="0">
                <a:pos x="5167" y="1500"/>
              </a:cxn>
              <a:cxn ang="0">
                <a:pos x="5534" y="1433"/>
              </a:cxn>
              <a:cxn ang="0">
                <a:pos x="5934" y="1467"/>
              </a:cxn>
              <a:cxn ang="0">
                <a:pos x="6167" y="1667"/>
              </a:cxn>
              <a:cxn ang="0">
                <a:pos x="6400" y="2000"/>
              </a:cxn>
              <a:cxn ang="0">
                <a:pos x="6600" y="2500"/>
              </a:cxn>
              <a:cxn ang="0">
                <a:pos x="6700" y="2933"/>
              </a:cxn>
              <a:cxn ang="0">
                <a:pos x="6700" y="3533"/>
              </a:cxn>
              <a:cxn ang="0">
                <a:pos x="6634" y="4067"/>
              </a:cxn>
              <a:cxn ang="0">
                <a:pos x="6634" y="4500"/>
              </a:cxn>
              <a:cxn ang="0">
                <a:pos x="7167" y="4567"/>
              </a:cxn>
              <a:cxn ang="0">
                <a:pos x="7767" y="4567"/>
              </a:cxn>
              <a:cxn ang="0">
                <a:pos x="7700" y="3867"/>
              </a:cxn>
              <a:cxn ang="0">
                <a:pos x="7634" y="2733"/>
              </a:cxn>
              <a:cxn ang="0">
                <a:pos x="7467" y="1767"/>
              </a:cxn>
              <a:cxn ang="0">
                <a:pos x="7200" y="1033"/>
              </a:cxn>
              <a:cxn ang="0">
                <a:pos x="6967" y="567"/>
              </a:cxn>
              <a:cxn ang="0">
                <a:pos x="6700" y="233"/>
              </a:cxn>
              <a:cxn ang="0">
                <a:pos x="6334" y="0"/>
              </a:cxn>
              <a:cxn ang="0">
                <a:pos x="5634" y="233"/>
              </a:cxn>
              <a:cxn ang="0">
                <a:pos x="4934" y="633"/>
              </a:cxn>
              <a:cxn ang="0">
                <a:pos x="4267" y="1067"/>
              </a:cxn>
              <a:cxn ang="0">
                <a:pos x="3467" y="1700"/>
              </a:cxn>
              <a:cxn ang="0">
                <a:pos x="2767" y="2200"/>
              </a:cxn>
              <a:cxn ang="0">
                <a:pos x="1867" y="2933"/>
              </a:cxn>
              <a:cxn ang="0">
                <a:pos x="1167" y="3533"/>
              </a:cxn>
              <a:cxn ang="0">
                <a:pos x="534" y="4033"/>
              </a:cxn>
              <a:cxn ang="0">
                <a:pos x="0" y="4500"/>
              </a:cxn>
            </a:cxnLst>
            <a:rect l="0" t="0" r="r" b="b"/>
            <a:pathLst>
              <a:path w="7859" h="4683">
                <a:moveTo>
                  <a:pt x="67" y="4467"/>
                </a:moveTo>
                <a:lnTo>
                  <a:pt x="34" y="4467"/>
                </a:lnTo>
                <a:cubicBezTo>
                  <a:pt x="192" y="4467"/>
                  <a:pt x="775" y="4467"/>
                  <a:pt x="1034" y="4467"/>
                </a:cubicBezTo>
                <a:cubicBezTo>
                  <a:pt x="1292" y="4467"/>
                  <a:pt x="1375" y="4575"/>
                  <a:pt x="1567" y="4467"/>
                </a:cubicBezTo>
                <a:cubicBezTo>
                  <a:pt x="1759" y="4358"/>
                  <a:pt x="1959" y="4017"/>
                  <a:pt x="2167" y="3800"/>
                </a:cubicBezTo>
                <a:cubicBezTo>
                  <a:pt x="2375" y="3583"/>
                  <a:pt x="2559" y="3375"/>
                  <a:pt x="2800" y="3167"/>
                </a:cubicBezTo>
                <a:cubicBezTo>
                  <a:pt x="3042" y="2958"/>
                  <a:pt x="3384" y="2725"/>
                  <a:pt x="3600" y="2567"/>
                </a:cubicBezTo>
                <a:cubicBezTo>
                  <a:pt x="3817" y="2408"/>
                  <a:pt x="3900" y="2342"/>
                  <a:pt x="4100" y="2200"/>
                </a:cubicBezTo>
                <a:cubicBezTo>
                  <a:pt x="4300" y="2058"/>
                  <a:pt x="4625" y="1850"/>
                  <a:pt x="4800" y="1733"/>
                </a:cubicBezTo>
                <a:cubicBezTo>
                  <a:pt x="4975" y="1617"/>
                  <a:pt x="5042" y="1550"/>
                  <a:pt x="5167" y="1500"/>
                </a:cubicBezTo>
                <a:cubicBezTo>
                  <a:pt x="5292" y="1450"/>
                  <a:pt x="5409" y="1442"/>
                  <a:pt x="5534" y="1433"/>
                </a:cubicBezTo>
                <a:cubicBezTo>
                  <a:pt x="5659" y="1425"/>
                  <a:pt x="5825" y="1425"/>
                  <a:pt x="5934" y="1467"/>
                </a:cubicBezTo>
                <a:cubicBezTo>
                  <a:pt x="6042" y="1508"/>
                  <a:pt x="6092" y="1575"/>
                  <a:pt x="6167" y="1667"/>
                </a:cubicBezTo>
                <a:cubicBezTo>
                  <a:pt x="6242" y="1758"/>
                  <a:pt x="6325" y="1858"/>
                  <a:pt x="6400" y="2000"/>
                </a:cubicBezTo>
                <a:cubicBezTo>
                  <a:pt x="6475" y="2142"/>
                  <a:pt x="6550" y="2342"/>
                  <a:pt x="6600" y="2500"/>
                </a:cubicBezTo>
                <a:cubicBezTo>
                  <a:pt x="6650" y="2658"/>
                  <a:pt x="6684" y="2758"/>
                  <a:pt x="6700" y="2933"/>
                </a:cubicBezTo>
                <a:cubicBezTo>
                  <a:pt x="6717" y="3108"/>
                  <a:pt x="6709" y="3342"/>
                  <a:pt x="6700" y="3533"/>
                </a:cubicBezTo>
                <a:cubicBezTo>
                  <a:pt x="6692" y="3725"/>
                  <a:pt x="6642" y="3908"/>
                  <a:pt x="6634" y="4067"/>
                </a:cubicBezTo>
                <a:cubicBezTo>
                  <a:pt x="6625" y="4225"/>
                  <a:pt x="6542" y="4417"/>
                  <a:pt x="6634" y="4500"/>
                </a:cubicBezTo>
                <a:cubicBezTo>
                  <a:pt x="6725" y="4583"/>
                  <a:pt x="6975" y="4558"/>
                  <a:pt x="7167" y="4567"/>
                </a:cubicBezTo>
                <a:cubicBezTo>
                  <a:pt x="7359" y="4575"/>
                  <a:pt x="7675" y="4683"/>
                  <a:pt x="7767" y="4567"/>
                </a:cubicBezTo>
                <a:cubicBezTo>
                  <a:pt x="7859" y="4450"/>
                  <a:pt x="7725" y="4175"/>
                  <a:pt x="7700" y="3867"/>
                </a:cubicBezTo>
                <a:cubicBezTo>
                  <a:pt x="7675" y="3558"/>
                  <a:pt x="7675" y="3083"/>
                  <a:pt x="7634" y="2733"/>
                </a:cubicBezTo>
                <a:cubicBezTo>
                  <a:pt x="7592" y="2383"/>
                  <a:pt x="7542" y="2050"/>
                  <a:pt x="7467" y="1767"/>
                </a:cubicBezTo>
                <a:cubicBezTo>
                  <a:pt x="7392" y="1483"/>
                  <a:pt x="7284" y="1233"/>
                  <a:pt x="7200" y="1033"/>
                </a:cubicBezTo>
                <a:cubicBezTo>
                  <a:pt x="7117" y="833"/>
                  <a:pt x="7050" y="700"/>
                  <a:pt x="6967" y="567"/>
                </a:cubicBezTo>
                <a:cubicBezTo>
                  <a:pt x="6884" y="433"/>
                  <a:pt x="6809" y="325"/>
                  <a:pt x="6700" y="233"/>
                </a:cubicBezTo>
                <a:cubicBezTo>
                  <a:pt x="6592" y="142"/>
                  <a:pt x="6509" y="0"/>
                  <a:pt x="6334" y="0"/>
                </a:cubicBezTo>
                <a:cubicBezTo>
                  <a:pt x="6159" y="0"/>
                  <a:pt x="5867" y="125"/>
                  <a:pt x="5634" y="233"/>
                </a:cubicBezTo>
                <a:cubicBezTo>
                  <a:pt x="5400" y="342"/>
                  <a:pt x="5159" y="492"/>
                  <a:pt x="4934" y="633"/>
                </a:cubicBezTo>
                <a:cubicBezTo>
                  <a:pt x="4709" y="775"/>
                  <a:pt x="4509" y="892"/>
                  <a:pt x="4267" y="1067"/>
                </a:cubicBezTo>
                <a:cubicBezTo>
                  <a:pt x="4025" y="1242"/>
                  <a:pt x="3717" y="1508"/>
                  <a:pt x="3467" y="1700"/>
                </a:cubicBezTo>
                <a:cubicBezTo>
                  <a:pt x="3217" y="1892"/>
                  <a:pt x="3034" y="1992"/>
                  <a:pt x="2767" y="2200"/>
                </a:cubicBezTo>
                <a:cubicBezTo>
                  <a:pt x="2500" y="2408"/>
                  <a:pt x="2134" y="2708"/>
                  <a:pt x="1867" y="2933"/>
                </a:cubicBezTo>
                <a:cubicBezTo>
                  <a:pt x="1600" y="3158"/>
                  <a:pt x="1392" y="3350"/>
                  <a:pt x="1167" y="3533"/>
                </a:cubicBezTo>
                <a:cubicBezTo>
                  <a:pt x="942" y="3717"/>
                  <a:pt x="725" y="3875"/>
                  <a:pt x="534" y="4033"/>
                </a:cubicBezTo>
                <a:cubicBezTo>
                  <a:pt x="342" y="4192"/>
                  <a:pt x="109" y="4400"/>
                  <a:pt x="0" y="4500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8" name="Freeform 14"/>
          <p:cNvSpPr>
            <a:spLocks/>
          </p:cNvSpPr>
          <p:nvPr/>
        </p:nvSpPr>
        <p:spPr bwMode="auto">
          <a:xfrm>
            <a:off x="1700213" y="2159000"/>
            <a:ext cx="1458912" cy="869950"/>
          </a:xfrm>
          <a:custGeom>
            <a:avLst/>
            <a:gdLst/>
            <a:ahLst/>
            <a:cxnLst>
              <a:cxn ang="0">
                <a:pos x="67" y="4467"/>
              </a:cxn>
              <a:cxn ang="0">
                <a:pos x="34" y="4467"/>
              </a:cxn>
              <a:cxn ang="0">
                <a:pos x="1034" y="4467"/>
              </a:cxn>
              <a:cxn ang="0">
                <a:pos x="1567" y="4467"/>
              </a:cxn>
              <a:cxn ang="0">
                <a:pos x="2167" y="3800"/>
              </a:cxn>
              <a:cxn ang="0">
                <a:pos x="2800" y="3167"/>
              </a:cxn>
              <a:cxn ang="0">
                <a:pos x="3600" y="2567"/>
              </a:cxn>
              <a:cxn ang="0">
                <a:pos x="4100" y="2200"/>
              </a:cxn>
              <a:cxn ang="0">
                <a:pos x="4800" y="1733"/>
              </a:cxn>
              <a:cxn ang="0">
                <a:pos x="5167" y="1500"/>
              </a:cxn>
              <a:cxn ang="0">
                <a:pos x="5534" y="1433"/>
              </a:cxn>
              <a:cxn ang="0">
                <a:pos x="5934" y="1467"/>
              </a:cxn>
              <a:cxn ang="0">
                <a:pos x="6167" y="1667"/>
              </a:cxn>
              <a:cxn ang="0">
                <a:pos x="6400" y="2000"/>
              </a:cxn>
              <a:cxn ang="0">
                <a:pos x="6600" y="2500"/>
              </a:cxn>
              <a:cxn ang="0">
                <a:pos x="6700" y="2933"/>
              </a:cxn>
              <a:cxn ang="0">
                <a:pos x="6700" y="3533"/>
              </a:cxn>
              <a:cxn ang="0">
                <a:pos x="6634" y="4067"/>
              </a:cxn>
              <a:cxn ang="0">
                <a:pos x="6634" y="4500"/>
              </a:cxn>
              <a:cxn ang="0">
                <a:pos x="7167" y="4567"/>
              </a:cxn>
              <a:cxn ang="0">
                <a:pos x="7767" y="4567"/>
              </a:cxn>
              <a:cxn ang="0">
                <a:pos x="7700" y="3867"/>
              </a:cxn>
              <a:cxn ang="0">
                <a:pos x="7634" y="2733"/>
              </a:cxn>
              <a:cxn ang="0">
                <a:pos x="7467" y="1767"/>
              </a:cxn>
              <a:cxn ang="0">
                <a:pos x="7200" y="1033"/>
              </a:cxn>
              <a:cxn ang="0">
                <a:pos x="6967" y="567"/>
              </a:cxn>
              <a:cxn ang="0">
                <a:pos x="6700" y="233"/>
              </a:cxn>
              <a:cxn ang="0">
                <a:pos x="6334" y="0"/>
              </a:cxn>
              <a:cxn ang="0">
                <a:pos x="5634" y="233"/>
              </a:cxn>
              <a:cxn ang="0">
                <a:pos x="4934" y="633"/>
              </a:cxn>
              <a:cxn ang="0">
                <a:pos x="4267" y="1067"/>
              </a:cxn>
              <a:cxn ang="0">
                <a:pos x="3467" y="1700"/>
              </a:cxn>
              <a:cxn ang="0">
                <a:pos x="2767" y="2200"/>
              </a:cxn>
              <a:cxn ang="0">
                <a:pos x="1867" y="2933"/>
              </a:cxn>
              <a:cxn ang="0">
                <a:pos x="1167" y="3533"/>
              </a:cxn>
              <a:cxn ang="0">
                <a:pos x="534" y="4033"/>
              </a:cxn>
              <a:cxn ang="0">
                <a:pos x="0" y="4500"/>
              </a:cxn>
            </a:cxnLst>
            <a:rect l="0" t="0" r="r" b="b"/>
            <a:pathLst>
              <a:path w="7859" h="4683">
                <a:moveTo>
                  <a:pt x="67" y="4467"/>
                </a:moveTo>
                <a:lnTo>
                  <a:pt x="34" y="4467"/>
                </a:lnTo>
                <a:cubicBezTo>
                  <a:pt x="192" y="4467"/>
                  <a:pt x="775" y="4467"/>
                  <a:pt x="1034" y="4467"/>
                </a:cubicBezTo>
                <a:cubicBezTo>
                  <a:pt x="1292" y="4467"/>
                  <a:pt x="1375" y="4575"/>
                  <a:pt x="1567" y="4467"/>
                </a:cubicBezTo>
                <a:cubicBezTo>
                  <a:pt x="1759" y="4358"/>
                  <a:pt x="1959" y="4017"/>
                  <a:pt x="2167" y="3800"/>
                </a:cubicBezTo>
                <a:cubicBezTo>
                  <a:pt x="2375" y="3583"/>
                  <a:pt x="2559" y="3375"/>
                  <a:pt x="2800" y="3167"/>
                </a:cubicBezTo>
                <a:cubicBezTo>
                  <a:pt x="3042" y="2958"/>
                  <a:pt x="3384" y="2725"/>
                  <a:pt x="3600" y="2567"/>
                </a:cubicBezTo>
                <a:cubicBezTo>
                  <a:pt x="3817" y="2408"/>
                  <a:pt x="3900" y="2342"/>
                  <a:pt x="4100" y="2200"/>
                </a:cubicBezTo>
                <a:cubicBezTo>
                  <a:pt x="4300" y="2058"/>
                  <a:pt x="4625" y="1850"/>
                  <a:pt x="4800" y="1733"/>
                </a:cubicBezTo>
                <a:cubicBezTo>
                  <a:pt x="4975" y="1617"/>
                  <a:pt x="5042" y="1550"/>
                  <a:pt x="5167" y="1500"/>
                </a:cubicBezTo>
                <a:cubicBezTo>
                  <a:pt x="5292" y="1450"/>
                  <a:pt x="5409" y="1442"/>
                  <a:pt x="5534" y="1433"/>
                </a:cubicBezTo>
                <a:cubicBezTo>
                  <a:pt x="5659" y="1425"/>
                  <a:pt x="5825" y="1425"/>
                  <a:pt x="5934" y="1467"/>
                </a:cubicBezTo>
                <a:cubicBezTo>
                  <a:pt x="6042" y="1508"/>
                  <a:pt x="6092" y="1575"/>
                  <a:pt x="6167" y="1667"/>
                </a:cubicBezTo>
                <a:cubicBezTo>
                  <a:pt x="6242" y="1758"/>
                  <a:pt x="6325" y="1858"/>
                  <a:pt x="6400" y="2000"/>
                </a:cubicBezTo>
                <a:cubicBezTo>
                  <a:pt x="6475" y="2142"/>
                  <a:pt x="6550" y="2342"/>
                  <a:pt x="6600" y="2500"/>
                </a:cubicBezTo>
                <a:cubicBezTo>
                  <a:pt x="6650" y="2658"/>
                  <a:pt x="6684" y="2758"/>
                  <a:pt x="6700" y="2933"/>
                </a:cubicBezTo>
                <a:cubicBezTo>
                  <a:pt x="6717" y="3108"/>
                  <a:pt x="6709" y="3342"/>
                  <a:pt x="6700" y="3533"/>
                </a:cubicBezTo>
                <a:cubicBezTo>
                  <a:pt x="6692" y="3725"/>
                  <a:pt x="6642" y="3908"/>
                  <a:pt x="6634" y="4067"/>
                </a:cubicBezTo>
                <a:cubicBezTo>
                  <a:pt x="6625" y="4225"/>
                  <a:pt x="6542" y="4417"/>
                  <a:pt x="6634" y="4500"/>
                </a:cubicBezTo>
                <a:cubicBezTo>
                  <a:pt x="6725" y="4583"/>
                  <a:pt x="6975" y="4558"/>
                  <a:pt x="7167" y="4567"/>
                </a:cubicBezTo>
                <a:cubicBezTo>
                  <a:pt x="7359" y="4575"/>
                  <a:pt x="7675" y="4683"/>
                  <a:pt x="7767" y="4567"/>
                </a:cubicBezTo>
                <a:cubicBezTo>
                  <a:pt x="7859" y="4450"/>
                  <a:pt x="7725" y="4175"/>
                  <a:pt x="7700" y="3867"/>
                </a:cubicBezTo>
                <a:cubicBezTo>
                  <a:pt x="7675" y="3558"/>
                  <a:pt x="7675" y="3083"/>
                  <a:pt x="7634" y="2733"/>
                </a:cubicBezTo>
                <a:cubicBezTo>
                  <a:pt x="7592" y="2383"/>
                  <a:pt x="7542" y="2050"/>
                  <a:pt x="7467" y="1767"/>
                </a:cubicBezTo>
                <a:cubicBezTo>
                  <a:pt x="7392" y="1483"/>
                  <a:pt x="7284" y="1233"/>
                  <a:pt x="7200" y="1033"/>
                </a:cubicBezTo>
                <a:cubicBezTo>
                  <a:pt x="7117" y="833"/>
                  <a:pt x="7050" y="700"/>
                  <a:pt x="6967" y="567"/>
                </a:cubicBezTo>
                <a:cubicBezTo>
                  <a:pt x="6884" y="433"/>
                  <a:pt x="6809" y="325"/>
                  <a:pt x="6700" y="233"/>
                </a:cubicBezTo>
                <a:cubicBezTo>
                  <a:pt x="6592" y="142"/>
                  <a:pt x="6509" y="0"/>
                  <a:pt x="6334" y="0"/>
                </a:cubicBezTo>
                <a:cubicBezTo>
                  <a:pt x="6159" y="0"/>
                  <a:pt x="5867" y="125"/>
                  <a:pt x="5634" y="233"/>
                </a:cubicBezTo>
                <a:cubicBezTo>
                  <a:pt x="5400" y="342"/>
                  <a:pt x="5159" y="492"/>
                  <a:pt x="4934" y="633"/>
                </a:cubicBezTo>
                <a:cubicBezTo>
                  <a:pt x="4709" y="775"/>
                  <a:pt x="4509" y="892"/>
                  <a:pt x="4267" y="1067"/>
                </a:cubicBezTo>
                <a:cubicBezTo>
                  <a:pt x="4025" y="1242"/>
                  <a:pt x="3717" y="1508"/>
                  <a:pt x="3467" y="1700"/>
                </a:cubicBezTo>
                <a:cubicBezTo>
                  <a:pt x="3217" y="1892"/>
                  <a:pt x="3034" y="1992"/>
                  <a:pt x="2767" y="2200"/>
                </a:cubicBezTo>
                <a:cubicBezTo>
                  <a:pt x="2500" y="2408"/>
                  <a:pt x="2134" y="2708"/>
                  <a:pt x="1867" y="2933"/>
                </a:cubicBezTo>
                <a:cubicBezTo>
                  <a:pt x="1600" y="3158"/>
                  <a:pt x="1392" y="3350"/>
                  <a:pt x="1167" y="3533"/>
                </a:cubicBezTo>
                <a:cubicBezTo>
                  <a:pt x="942" y="3717"/>
                  <a:pt x="725" y="3875"/>
                  <a:pt x="534" y="4033"/>
                </a:cubicBezTo>
                <a:cubicBezTo>
                  <a:pt x="342" y="4192"/>
                  <a:pt x="109" y="4400"/>
                  <a:pt x="0" y="4500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9" name="Freeform 15"/>
          <p:cNvSpPr>
            <a:spLocks/>
          </p:cNvSpPr>
          <p:nvPr/>
        </p:nvSpPr>
        <p:spPr bwMode="auto">
          <a:xfrm>
            <a:off x="4454525" y="4545013"/>
            <a:ext cx="2097088" cy="720725"/>
          </a:xfrm>
          <a:custGeom>
            <a:avLst/>
            <a:gdLst/>
            <a:ahLst/>
            <a:cxnLst>
              <a:cxn ang="0">
                <a:pos x="33" y="3608"/>
              </a:cxn>
              <a:cxn ang="0">
                <a:pos x="1267" y="3075"/>
              </a:cxn>
              <a:cxn ang="0">
                <a:pos x="2933" y="2475"/>
              </a:cxn>
              <a:cxn ang="0">
                <a:pos x="4467" y="1875"/>
              </a:cxn>
              <a:cxn ang="0">
                <a:pos x="6267" y="1241"/>
              </a:cxn>
              <a:cxn ang="0">
                <a:pos x="7133" y="941"/>
              </a:cxn>
              <a:cxn ang="0">
                <a:pos x="8367" y="541"/>
              </a:cxn>
              <a:cxn ang="0">
                <a:pos x="8967" y="375"/>
              </a:cxn>
              <a:cxn ang="0">
                <a:pos x="10000" y="141"/>
              </a:cxn>
              <a:cxn ang="0">
                <a:pos x="10467" y="41"/>
              </a:cxn>
              <a:cxn ang="0">
                <a:pos x="10867" y="41"/>
              </a:cxn>
              <a:cxn ang="0">
                <a:pos x="11233" y="41"/>
              </a:cxn>
              <a:cxn ang="0">
                <a:pos x="11267" y="308"/>
              </a:cxn>
              <a:cxn ang="0">
                <a:pos x="11033" y="908"/>
              </a:cxn>
              <a:cxn ang="0">
                <a:pos x="10500" y="1575"/>
              </a:cxn>
              <a:cxn ang="0">
                <a:pos x="10067" y="2208"/>
              </a:cxn>
              <a:cxn ang="0">
                <a:pos x="9467" y="2841"/>
              </a:cxn>
              <a:cxn ang="0">
                <a:pos x="9100" y="3208"/>
              </a:cxn>
              <a:cxn ang="0">
                <a:pos x="8733" y="3541"/>
              </a:cxn>
              <a:cxn ang="0">
                <a:pos x="8467" y="3841"/>
              </a:cxn>
              <a:cxn ang="0">
                <a:pos x="7633" y="3808"/>
              </a:cxn>
              <a:cxn ang="0">
                <a:pos x="7133" y="3775"/>
              </a:cxn>
              <a:cxn ang="0">
                <a:pos x="7333" y="3608"/>
              </a:cxn>
              <a:cxn ang="0">
                <a:pos x="8067" y="3041"/>
              </a:cxn>
              <a:cxn ang="0">
                <a:pos x="8600" y="2608"/>
              </a:cxn>
              <a:cxn ang="0">
                <a:pos x="9033" y="1975"/>
              </a:cxn>
              <a:cxn ang="0">
                <a:pos x="9300" y="1508"/>
              </a:cxn>
              <a:cxn ang="0">
                <a:pos x="9300" y="1275"/>
              </a:cxn>
              <a:cxn ang="0">
                <a:pos x="9000" y="1075"/>
              </a:cxn>
              <a:cxn ang="0">
                <a:pos x="8000" y="1241"/>
              </a:cxn>
              <a:cxn ang="0">
                <a:pos x="6833" y="1675"/>
              </a:cxn>
              <a:cxn ang="0">
                <a:pos x="5500" y="2141"/>
              </a:cxn>
              <a:cxn ang="0">
                <a:pos x="4633" y="2441"/>
              </a:cxn>
              <a:cxn ang="0">
                <a:pos x="3433" y="2908"/>
              </a:cxn>
              <a:cxn ang="0">
                <a:pos x="2500" y="3275"/>
              </a:cxn>
              <a:cxn ang="0">
                <a:pos x="1633" y="3641"/>
              </a:cxn>
              <a:cxn ang="0">
                <a:pos x="1067" y="3675"/>
              </a:cxn>
              <a:cxn ang="0">
                <a:pos x="33" y="3608"/>
              </a:cxn>
            </a:cxnLst>
            <a:rect l="0" t="0" r="r" b="b"/>
            <a:pathLst>
              <a:path w="11300" h="3883">
                <a:moveTo>
                  <a:pt x="33" y="3608"/>
                </a:moveTo>
                <a:cubicBezTo>
                  <a:pt x="67" y="3508"/>
                  <a:pt x="783" y="3266"/>
                  <a:pt x="1267" y="3075"/>
                </a:cubicBezTo>
                <a:cubicBezTo>
                  <a:pt x="1750" y="2883"/>
                  <a:pt x="2400" y="2675"/>
                  <a:pt x="2933" y="2475"/>
                </a:cubicBezTo>
                <a:cubicBezTo>
                  <a:pt x="3467" y="2275"/>
                  <a:pt x="3908" y="2083"/>
                  <a:pt x="4467" y="1875"/>
                </a:cubicBezTo>
                <a:cubicBezTo>
                  <a:pt x="5025" y="1666"/>
                  <a:pt x="5825" y="1400"/>
                  <a:pt x="6267" y="1241"/>
                </a:cubicBezTo>
                <a:cubicBezTo>
                  <a:pt x="6708" y="1083"/>
                  <a:pt x="6783" y="1058"/>
                  <a:pt x="7133" y="941"/>
                </a:cubicBezTo>
                <a:cubicBezTo>
                  <a:pt x="7483" y="825"/>
                  <a:pt x="8058" y="633"/>
                  <a:pt x="8367" y="541"/>
                </a:cubicBezTo>
                <a:cubicBezTo>
                  <a:pt x="8675" y="450"/>
                  <a:pt x="8692" y="441"/>
                  <a:pt x="8967" y="375"/>
                </a:cubicBezTo>
                <a:cubicBezTo>
                  <a:pt x="9242" y="308"/>
                  <a:pt x="9750" y="200"/>
                  <a:pt x="10000" y="141"/>
                </a:cubicBezTo>
                <a:cubicBezTo>
                  <a:pt x="10250" y="83"/>
                  <a:pt x="10325" y="58"/>
                  <a:pt x="10467" y="41"/>
                </a:cubicBezTo>
                <a:cubicBezTo>
                  <a:pt x="10608" y="25"/>
                  <a:pt x="10742" y="41"/>
                  <a:pt x="10867" y="41"/>
                </a:cubicBezTo>
                <a:cubicBezTo>
                  <a:pt x="10992" y="41"/>
                  <a:pt x="11167" y="0"/>
                  <a:pt x="11233" y="41"/>
                </a:cubicBezTo>
                <a:cubicBezTo>
                  <a:pt x="11300" y="83"/>
                  <a:pt x="11300" y="166"/>
                  <a:pt x="11267" y="308"/>
                </a:cubicBezTo>
                <a:cubicBezTo>
                  <a:pt x="11233" y="450"/>
                  <a:pt x="11158" y="700"/>
                  <a:pt x="11033" y="908"/>
                </a:cubicBezTo>
                <a:cubicBezTo>
                  <a:pt x="10908" y="1116"/>
                  <a:pt x="10658" y="1358"/>
                  <a:pt x="10500" y="1575"/>
                </a:cubicBezTo>
                <a:cubicBezTo>
                  <a:pt x="10342" y="1791"/>
                  <a:pt x="10242" y="2000"/>
                  <a:pt x="10067" y="2208"/>
                </a:cubicBezTo>
                <a:cubicBezTo>
                  <a:pt x="9892" y="2416"/>
                  <a:pt x="9625" y="2675"/>
                  <a:pt x="9467" y="2841"/>
                </a:cubicBezTo>
                <a:cubicBezTo>
                  <a:pt x="9308" y="3008"/>
                  <a:pt x="9225" y="3091"/>
                  <a:pt x="9100" y="3208"/>
                </a:cubicBezTo>
                <a:cubicBezTo>
                  <a:pt x="8975" y="3325"/>
                  <a:pt x="8842" y="3433"/>
                  <a:pt x="8733" y="3541"/>
                </a:cubicBezTo>
                <a:cubicBezTo>
                  <a:pt x="8625" y="3650"/>
                  <a:pt x="8650" y="3800"/>
                  <a:pt x="8467" y="3841"/>
                </a:cubicBezTo>
                <a:cubicBezTo>
                  <a:pt x="8283" y="3883"/>
                  <a:pt x="7858" y="3816"/>
                  <a:pt x="7633" y="3808"/>
                </a:cubicBezTo>
                <a:cubicBezTo>
                  <a:pt x="7408" y="3800"/>
                  <a:pt x="7183" y="3808"/>
                  <a:pt x="7133" y="3775"/>
                </a:cubicBezTo>
                <a:cubicBezTo>
                  <a:pt x="7083" y="3741"/>
                  <a:pt x="7175" y="3733"/>
                  <a:pt x="7333" y="3608"/>
                </a:cubicBezTo>
                <a:cubicBezTo>
                  <a:pt x="7492" y="3483"/>
                  <a:pt x="7858" y="3208"/>
                  <a:pt x="8067" y="3041"/>
                </a:cubicBezTo>
                <a:cubicBezTo>
                  <a:pt x="8275" y="2875"/>
                  <a:pt x="8442" y="2783"/>
                  <a:pt x="8600" y="2608"/>
                </a:cubicBezTo>
                <a:cubicBezTo>
                  <a:pt x="8758" y="2433"/>
                  <a:pt x="8917" y="2158"/>
                  <a:pt x="9033" y="1975"/>
                </a:cubicBezTo>
                <a:cubicBezTo>
                  <a:pt x="9150" y="1791"/>
                  <a:pt x="9258" y="1625"/>
                  <a:pt x="9300" y="1508"/>
                </a:cubicBezTo>
                <a:cubicBezTo>
                  <a:pt x="9342" y="1391"/>
                  <a:pt x="9350" y="1350"/>
                  <a:pt x="9300" y="1275"/>
                </a:cubicBezTo>
                <a:cubicBezTo>
                  <a:pt x="9250" y="1200"/>
                  <a:pt x="9217" y="1083"/>
                  <a:pt x="9000" y="1075"/>
                </a:cubicBezTo>
                <a:cubicBezTo>
                  <a:pt x="8783" y="1066"/>
                  <a:pt x="8358" y="1141"/>
                  <a:pt x="8000" y="1241"/>
                </a:cubicBezTo>
                <a:cubicBezTo>
                  <a:pt x="7642" y="1341"/>
                  <a:pt x="7250" y="1525"/>
                  <a:pt x="6833" y="1675"/>
                </a:cubicBezTo>
                <a:cubicBezTo>
                  <a:pt x="6417" y="1825"/>
                  <a:pt x="5867" y="2016"/>
                  <a:pt x="5500" y="2141"/>
                </a:cubicBezTo>
                <a:cubicBezTo>
                  <a:pt x="5133" y="2266"/>
                  <a:pt x="4975" y="2316"/>
                  <a:pt x="4633" y="2441"/>
                </a:cubicBezTo>
                <a:cubicBezTo>
                  <a:pt x="4292" y="2566"/>
                  <a:pt x="3792" y="2766"/>
                  <a:pt x="3433" y="2908"/>
                </a:cubicBezTo>
                <a:cubicBezTo>
                  <a:pt x="3075" y="3050"/>
                  <a:pt x="2800" y="3150"/>
                  <a:pt x="2500" y="3275"/>
                </a:cubicBezTo>
                <a:cubicBezTo>
                  <a:pt x="2200" y="3400"/>
                  <a:pt x="1875" y="3575"/>
                  <a:pt x="1633" y="3641"/>
                </a:cubicBezTo>
                <a:cubicBezTo>
                  <a:pt x="1392" y="3708"/>
                  <a:pt x="1333" y="3683"/>
                  <a:pt x="1067" y="3675"/>
                </a:cubicBezTo>
                <a:cubicBezTo>
                  <a:pt x="800" y="3666"/>
                  <a:pt x="0" y="3708"/>
                  <a:pt x="33" y="3608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80" name="Freeform 16"/>
          <p:cNvSpPr>
            <a:spLocks/>
          </p:cNvSpPr>
          <p:nvPr/>
        </p:nvSpPr>
        <p:spPr bwMode="auto">
          <a:xfrm>
            <a:off x="4454525" y="4545013"/>
            <a:ext cx="2097088" cy="720725"/>
          </a:xfrm>
          <a:custGeom>
            <a:avLst/>
            <a:gdLst/>
            <a:ahLst/>
            <a:cxnLst>
              <a:cxn ang="0">
                <a:pos x="4" y="422"/>
              </a:cxn>
              <a:cxn ang="0">
                <a:pos x="148" y="359"/>
              </a:cxn>
              <a:cxn ang="0">
                <a:pos x="343" y="289"/>
              </a:cxn>
              <a:cxn ang="0">
                <a:pos x="522" y="219"/>
              </a:cxn>
              <a:cxn ang="0">
                <a:pos x="733" y="145"/>
              </a:cxn>
              <a:cxn ang="0">
                <a:pos x="834" y="110"/>
              </a:cxn>
              <a:cxn ang="0">
                <a:pos x="978" y="63"/>
              </a:cxn>
              <a:cxn ang="0">
                <a:pos x="1048" y="43"/>
              </a:cxn>
              <a:cxn ang="0">
                <a:pos x="1169" y="16"/>
              </a:cxn>
              <a:cxn ang="0">
                <a:pos x="1224" y="4"/>
              </a:cxn>
              <a:cxn ang="0">
                <a:pos x="1270" y="4"/>
              </a:cxn>
              <a:cxn ang="0">
                <a:pos x="1313" y="4"/>
              </a:cxn>
              <a:cxn ang="0">
                <a:pos x="1317" y="36"/>
              </a:cxn>
              <a:cxn ang="0">
                <a:pos x="1290" y="106"/>
              </a:cxn>
              <a:cxn ang="0">
                <a:pos x="1227" y="184"/>
              </a:cxn>
              <a:cxn ang="0">
                <a:pos x="1177" y="258"/>
              </a:cxn>
              <a:cxn ang="0">
                <a:pos x="1107" y="332"/>
              </a:cxn>
              <a:cxn ang="0">
                <a:pos x="1064" y="375"/>
              </a:cxn>
              <a:cxn ang="0">
                <a:pos x="1021" y="414"/>
              </a:cxn>
              <a:cxn ang="0">
                <a:pos x="990" y="449"/>
              </a:cxn>
              <a:cxn ang="0">
                <a:pos x="892" y="445"/>
              </a:cxn>
              <a:cxn ang="0">
                <a:pos x="834" y="441"/>
              </a:cxn>
              <a:cxn ang="0">
                <a:pos x="857" y="422"/>
              </a:cxn>
              <a:cxn ang="0">
                <a:pos x="943" y="355"/>
              </a:cxn>
              <a:cxn ang="0">
                <a:pos x="1005" y="305"/>
              </a:cxn>
              <a:cxn ang="0">
                <a:pos x="1056" y="231"/>
              </a:cxn>
              <a:cxn ang="0">
                <a:pos x="1087" y="176"/>
              </a:cxn>
              <a:cxn ang="0">
                <a:pos x="1087" y="149"/>
              </a:cxn>
              <a:cxn ang="0">
                <a:pos x="1052" y="125"/>
              </a:cxn>
              <a:cxn ang="0">
                <a:pos x="935" y="145"/>
              </a:cxn>
              <a:cxn ang="0">
                <a:pos x="799" y="196"/>
              </a:cxn>
              <a:cxn ang="0">
                <a:pos x="643" y="250"/>
              </a:cxn>
              <a:cxn ang="0">
                <a:pos x="542" y="285"/>
              </a:cxn>
              <a:cxn ang="0">
                <a:pos x="401" y="340"/>
              </a:cxn>
              <a:cxn ang="0">
                <a:pos x="292" y="383"/>
              </a:cxn>
              <a:cxn ang="0">
                <a:pos x="191" y="426"/>
              </a:cxn>
              <a:cxn ang="0">
                <a:pos x="125" y="430"/>
              </a:cxn>
              <a:cxn ang="0">
                <a:pos x="4" y="422"/>
              </a:cxn>
            </a:cxnLst>
            <a:rect l="0" t="0" r="r" b="b"/>
            <a:pathLst>
              <a:path w="1321" h="454">
                <a:moveTo>
                  <a:pt x="4" y="422"/>
                </a:moveTo>
                <a:cubicBezTo>
                  <a:pt x="8" y="410"/>
                  <a:pt x="92" y="382"/>
                  <a:pt x="148" y="359"/>
                </a:cubicBezTo>
                <a:cubicBezTo>
                  <a:pt x="205" y="337"/>
                  <a:pt x="281" y="313"/>
                  <a:pt x="343" y="289"/>
                </a:cubicBezTo>
                <a:cubicBezTo>
                  <a:pt x="405" y="266"/>
                  <a:pt x="457" y="243"/>
                  <a:pt x="522" y="219"/>
                </a:cubicBezTo>
                <a:cubicBezTo>
                  <a:pt x="588" y="195"/>
                  <a:pt x="681" y="163"/>
                  <a:pt x="733" y="145"/>
                </a:cubicBezTo>
                <a:cubicBezTo>
                  <a:pt x="784" y="126"/>
                  <a:pt x="793" y="123"/>
                  <a:pt x="834" y="110"/>
                </a:cubicBezTo>
                <a:cubicBezTo>
                  <a:pt x="875" y="96"/>
                  <a:pt x="942" y="74"/>
                  <a:pt x="978" y="63"/>
                </a:cubicBezTo>
                <a:cubicBezTo>
                  <a:pt x="1014" y="52"/>
                  <a:pt x="1016" y="51"/>
                  <a:pt x="1048" y="43"/>
                </a:cubicBezTo>
                <a:cubicBezTo>
                  <a:pt x="1080" y="36"/>
                  <a:pt x="1140" y="23"/>
                  <a:pt x="1169" y="16"/>
                </a:cubicBezTo>
                <a:cubicBezTo>
                  <a:pt x="1198" y="9"/>
                  <a:pt x="1207" y="6"/>
                  <a:pt x="1224" y="4"/>
                </a:cubicBezTo>
                <a:cubicBezTo>
                  <a:pt x="1240" y="3"/>
                  <a:pt x="1256" y="4"/>
                  <a:pt x="1270" y="4"/>
                </a:cubicBezTo>
                <a:cubicBezTo>
                  <a:pt x="1285" y="4"/>
                  <a:pt x="1305" y="0"/>
                  <a:pt x="1313" y="4"/>
                </a:cubicBezTo>
                <a:cubicBezTo>
                  <a:pt x="1321" y="9"/>
                  <a:pt x="1321" y="19"/>
                  <a:pt x="1317" y="36"/>
                </a:cubicBezTo>
                <a:cubicBezTo>
                  <a:pt x="1313" y="52"/>
                  <a:pt x="1304" y="82"/>
                  <a:pt x="1290" y="106"/>
                </a:cubicBezTo>
                <a:cubicBezTo>
                  <a:pt x="1275" y="130"/>
                  <a:pt x="1246" y="158"/>
                  <a:pt x="1227" y="184"/>
                </a:cubicBezTo>
                <a:cubicBezTo>
                  <a:pt x="1209" y="209"/>
                  <a:pt x="1197" y="234"/>
                  <a:pt x="1177" y="258"/>
                </a:cubicBezTo>
                <a:cubicBezTo>
                  <a:pt x="1156" y="282"/>
                  <a:pt x="1125" y="313"/>
                  <a:pt x="1107" y="332"/>
                </a:cubicBezTo>
                <a:cubicBezTo>
                  <a:pt x="1088" y="352"/>
                  <a:pt x="1078" y="361"/>
                  <a:pt x="1064" y="375"/>
                </a:cubicBezTo>
                <a:cubicBezTo>
                  <a:pt x="1049" y="389"/>
                  <a:pt x="1034" y="401"/>
                  <a:pt x="1021" y="414"/>
                </a:cubicBezTo>
                <a:cubicBezTo>
                  <a:pt x="1008" y="427"/>
                  <a:pt x="1011" y="444"/>
                  <a:pt x="990" y="449"/>
                </a:cubicBezTo>
                <a:cubicBezTo>
                  <a:pt x="968" y="454"/>
                  <a:pt x="919" y="446"/>
                  <a:pt x="892" y="445"/>
                </a:cubicBezTo>
                <a:cubicBezTo>
                  <a:pt x="866" y="444"/>
                  <a:pt x="840" y="445"/>
                  <a:pt x="834" y="441"/>
                </a:cubicBezTo>
                <a:cubicBezTo>
                  <a:pt x="828" y="437"/>
                  <a:pt x="839" y="436"/>
                  <a:pt x="857" y="422"/>
                </a:cubicBezTo>
                <a:cubicBezTo>
                  <a:pt x="876" y="407"/>
                  <a:pt x="919" y="375"/>
                  <a:pt x="943" y="355"/>
                </a:cubicBezTo>
                <a:cubicBezTo>
                  <a:pt x="967" y="336"/>
                  <a:pt x="987" y="325"/>
                  <a:pt x="1005" y="305"/>
                </a:cubicBezTo>
                <a:cubicBezTo>
                  <a:pt x="1024" y="284"/>
                  <a:pt x="1042" y="252"/>
                  <a:pt x="1056" y="231"/>
                </a:cubicBezTo>
                <a:cubicBezTo>
                  <a:pt x="1070" y="209"/>
                  <a:pt x="1082" y="190"/>
                  <a:pt x="1087" y="176"/>
                </a:cubicBezTo>
                <a:cubicBezTo>
                  <a:pt x="1092" y="162"/>
                  <a:pt x="1093" y="158"/>
                  <a:pt x="1087" y="149"/>
                </a:cubicBezTo>
                <a:cubicBezTo>
                  <a:pt x="1081" y="140"/>
                  <a:pt x="1077" y="126"/>
                  <a:pt x="1052" y="125"/>
                </a:cubicBezTo>
                <a:cubicBezTo>
                  <a:pt x="1027" y="124"/>
                  <a:pt x="977" y="133"/>
                  <a:pt x="935" y="145"/>
                </a:cubicBezTo>
                <a:cubicBezTo>
                  <a:pt x="893" y="157"/>
                  <a:pt x="848" y="178"/>
                  <a:pt x="799" y="196"/>
                </a:cubicBezTo>
                <a:cubicBezTo>
                  <a:pt x="750" y="213"/>
                  <a:pt x="686" y="235"/>
                  <a:pt x="643" y="250"/>
                </a:cubicBezTo>
                <a:cubicBezTo>
                  <a:pt x="600" y="265"/>
                  <a:pt x="582" y="271"/>
                  <a:pt x="542" y="285"/>
                </a:cubicBezTo>
                <a:cubicBezTo>
                  <a:pt x="502" y="300"/>
                  <a:pt x="443" y="323"/>
                  <a:pt x="401" y="340"/>
                </a:cubicBezTo>
                <a:cubicBezTo>
                  <a:pt x="360" y="356"/>
                  <a:pt x="328" y="368"/>
                  <a:pt x="292" y="383"/>
                </a:cubicBezTo>
                <a:cubicBezTo>
                  <a:pt x="257" y="397"/>
                  <a:pt x="219" y="418"/>
                  <a:pt x="191" y="426"/>
                </a:cubicBezTo>
                <a:cubicBezTo>
                  <a:pt x="163" y="433"/>
                  <a:pt x="156" y="430"/>
                  <a:pt x="125" y="430"/>
                </a:cubicBezTo>
                <a:cubicBezTo>
                  <a:pt x="94" y="428"/>
                  <a:pt x="0" y="433"/>
                  <a:pt x="4" y="422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81" name="Freeform 17"/>
          <p:cNvSpPr>
            <a:spLocks/>
          </p:cNvSpPr>
          <p:nvPr/>
        </p:nvSpPr>
        <p:spPr bwMode="auto">
          <a:xfrm>
            <a:off x="6673850" y="5694363"/>
            <a:ext cx="1935163" cy="720725"/>
          </a:xfrm>
          <a:custGeom>
            <a:avLst/>
            <a:gdLst/>
            <a:ahLst/>
            <a:cxnLst>
              <a:cxn ang="0">
                <a:pos x="1187" y="1533"/>
              </a:cxn>
              <a:cxn ang="0">
                <a:pos x="1187" y="1783"/>
              </a:cxn>
              <a:cxn ang="0">
                <a:pos x="1250" y="1921"/>
              </a:cxn>
              <a:cxn ang="0">
                <a:pos x="2025" y="1883"/>
              </a:cxn>
              <a:cxn ang="0">
                <a:pos x="2725" y="1833"/>
              </a:cxn>
              <a:cxn ang="0">
                <a:pos x="3087" y="1796"/>
              </a:cxn>
              <a:cxn ang="0">
                <a:pos x="3425" y="1721"/>
              </a:cxn>
              <a:cxn ang="0">
                <a:pos x="3875" y="1571"/>
              </a:cxn>
              <a:cxn ang="0">
                <a:pos x="4404" y="1304"/>
              </a:cxn>
              <a:cxn ang="0">
                <a:pos x="4762" y="1058"/>
              </a:cxn>
              <a:cxn ang="0">
                <a:pos x="4987" y="888"/>
              </a:cxn>
              <a:cxn ang="0">
                <a:pos x="5187" y="671"/>
              </a:cxn>
              <a:cxn ang="0">
                <a:pos x="5171" y="538"/>
              </a:cxn>
              <a:cxn ang="0">
                <a:pos x="4921" y="454"/>
              </a:cxn>
              <a:cxn ang="0">
                <a:pos x="4254" y="321"/>
              </a:cxn>
              <a:cxn ang="0">
                <a:pos x="3604" y="254"/>
              </a:cxn>
              <a:cxn ang="0">
                <a:pos x="2787" y="188"/>
              </a:cxn>
              <a:cxn ang="0">
                <a:pos x="2221" y="138"/>
              </a:cxn>
              <a:cxn ang="0">
                <a:pos x="1521" y="121"/>
              </a:cxn>
              <a:cxn ang="0">
                <a:pos x="704" y="71"/>
              </a:cxn>
              <a:cxn ang="0">
                <a:pos x="371" y="38"/>
              </a:cxn>
              <a:cxn ang="0">
                <a:pos x="121" y="38"/>
              </a:cxn>
              <a:cxn ang="0">
                <a:pos x="71" y="271"/>
              </a:cxn>
              <a:cxn ang="0">
                <a:pos x="87" y="371"/>
              </a:cxn>
              <a:cxn ang="0">
                <a:pos x="587" y="388"/>
              </a:cxn>
              <a:cxn ang="0">
                <a:pos x="1404" y="404"/>
              </a:cxn>
              <a:cxn ang="0">
                <a:pos x="2137" y="438"/>
              </a:cxn>
              <a:cxn ang="0">
                <a:pos x="2804" y="488"/>
              </a:cxn>
              <a:cxn ang="0">
                <a:pos x="3437" y="521"/>
              </a:cxn>
              <a:cxn ang="0">
                <a:pos x="3921" y="621"/>
              </a:cxn>
              <a:cxn ang="0">
                <a:pos x="4121" y="721"/>
              </a:cxn>
              <a:cxn ang="0">
                <a:pos x="3987" y="954"/>
              </a:cxn>
              <a:cxn ang="0">
                <a:pos x="3787" y="1154"/>
              </a:cxn>
              <a:cxn ang="0">
                <a:pos x="3387" y="1304"/>
              </a:cxn>
              <a:cxn ang="0">
                <a:pos x="3025" y="1371"/>
              </a:cxn>
              <a:cxn ang="0">
                <a:pos x="2612" y="1433"/>
              </a:cxn>
              <a:cxn ang="0">
                <a:pos x="2154" y="1463"/>
              </a:cxn>
              <a:cxn ang="0">
                <a:pos x="1762" y="1496"/>
              </a:cxn>
              <a:cxn ang="0">
                <a:pos x="1187" y="1533"/>
              </a:cxn>
            </a:cxnLst>
            <a:rect l="0" t="0" r="r" b="b"/>
            <a:pathLst>
              <a:path w="5217" h="1938">
                <a:moveTo>
                  <a:pt x="1187" y="1533"/>
                </a:moveTo>
                <a:cubicBezTo>
                  <a:pt x="1096" y="1588"/>
                  <a:pt x="1179" y="1721"/>
                  <a:pt x="1187" y="1783"/>
                </a:cubicBezTo>
                <a:cubicBezTo>
                  <a:pt x="1196" y="1846"/>
                  <a:pt x="1112" y="1904"/>
                  <a:pt x="1250" y="1921"/>
                </a:cubicBezTo>
                <a:cubicBezTo>
                  <a:pt x="1387" y="1938"/>
                  <a:pt x="1779" y="1896"/>
                  <a:pt x="2025" y="1883"/>
                </a:cubicBezTo>
                <a:cubicBezTo>
                  <a:pt x="2271" y="1871"/>
                  <a:pt x="2546" y="1846"/>
                  <a:pt x="2725" y="1833"/>
                </a:cubicBezTo>
                <a:cubicBezTo>
                  <a:pt x="2904" y="1821"/>
                  <a:pt x="2971" y="1813"/>
                  <a:pt x="3087" y="1796"/>
                </a:cubicBezTo>
                <a:cubicBezTo>
                  <a:pt x="3204" y="1779"/>
                  <a:pt x="3296" y="1758"/>
                  <a:pt x="3425" y="1721"/>
                </a:cubicBezTo>
                <a:cubicBezTo>
                  <a:pt x="3554" y="1683"/>
                  <a:pt x="3712" y="1642"/>
                  <a:pt x="3875" y="1571"/>
                </a:cubicBezTo>
                <a:cubicBezTo>
                  <a:pt x="4037" y="1500"/>
                  <a:pt x="4258" y="1388"/>
                  <a:pt x="4404" y="1304"/>
                </a:cubicBezTo>
                <a:cubicBezTo>
                  <a:pt x="4550" y="1221"/>
                  <a:pt x="4667" y="1129"/>
                  <a:pt x="4762" y="1058"/>
                </a:cubicBezTo>
                <a:cubicBezTo>
                  <a:pt x="4858" y="988"/>
                  <a:pt x="4917" y="954"/>
                  <a:pt x="4987" y="888"/>
                </a:cubicBezTo>
                <a:cubicBezTo>
                  <a:pt x="5058" y="821"/>
                  <a:pt x="5158" y="729"/>
                  <a:pt x="5187" y="671"/>
                </a:cubicBezTo>
                <a:cubicBezTo>
                  <a:pt x="5217" y="613"/>
                  <a:pt x="5217" y="575"/>
                  <a:pt x="5171" y="538"/>
                </a:cubicBezTo>
                <a:cubicBezTo>
                  <a:pt x="5125" y="500"/>
                  <a:pt x="5075" y="492"/>
                  <a:pt x="4921" y="454"/>
                </a:cubicBezTo>
                <a:cubicBezTo>
                  <a:pt x="4767" y="417"/>
                  <a:pt x="4475" y="354"/>
                  <a:pt x="4254" y="321"/>
                </a:cubicBezTo>
                <a:cubicBezTo>
                  <a:pt x="4033" y="288"/>
                  <a:pt x="3850" y="275"/>
                  <a:pt x="3604" y="254"/>
                </a:cubicBezTo>
                <a:cubicBezTo>
                  <a:pt x="3358" y="233"/>
                  <a:pt x="3017" y="208"/>
                  <a:pt x="2787" y="188"/>
                </a:cubicBezTo>
                <a:cubicBezTo>
                  <a:pt x="2558" y="167"/>
                  <a:pt x="2433" y="150"/>
                  <a:pt x="2221" y="138"/>
                </a:cubicBezTo>
                <a:cubicBezTo>
                  <a:pt x="2008" y="125"/>
                  <a:pt x="1775" y="133"/>
                  <a:pt x="1521" y="121"/>
                </a:cubicBezTo>
                <a:cubicBezTo>
                  <a:pt x="1267" y="108"/>
                  <a:pt x="896" y="83"/>
                  <a:pt x="704" y="71"/>
                </a:cubicBezTo>
                <a:cubicBezTo>
                  <a:pt x="512" y="58"/>
                  <a:pt x="467" y="42"/>
                  <a:pt x="371" y="38"/>
                </a:cubicBezTo>
                <a:cubicBezTo>
                  <a:pt x="275" y="33"/>
                  <a:pt x="171" y="0"/>
                  <a:pt x="121" y="38"/>
                </a:cubicBezTo>
                <a:cubicBezTo>
                  <a:pt x="71" y="75"/>
                  <a:pt x="75" y="217"/>
                  <a:pt x="71" y="271"/>
                </a:cubicBezTo>
                <a:cubicBezTo>
                  <a:pt x="67" y="325"/>
                  <a:pt x="0" y="350"/>
                  <a:pt x="87" y="371"/>
                </a:cubicBezTo>
                <a:cubicBezTo>
                  <a:pt x="175" y="392"/>
                  <a:pt x="367" y="383"/>
                  <a:pt x="587" y="388"/>
                </a:cubicBezTo>
                <a:cubicBezTo>
                  <a:pt x="808" y="392"/>
                  <a:pt x="1146" y="396"/>
                  <a:pt x="1404" y="404"/>
                </a:cubicBezTo>
                <a:cubicBezTo>
                  <a:pt x="1662" y="413"/>
                  <a:pt x="1904" y="425"/>
                  <a:pt x="2137" y="438"/>
                </a:cubicBezTo>
                <a:cubicBezTo>
                  <a:pt x="2371" y="450"/>
                  <a:pt x="2587" y="475"/>
                  <a:pt x="2804" y="488"/>
                </a:cubicBezTo>
                <a:cubicBezTo>
                  <a:pt x="3021" y="500"/>
                  <a:pt x="3250" y="500"/>
                  <a:pt x="3437" y="521"/>
                </a:cubicBezTo>
                <a:cubicBezTo>
                  <a:pt x="3625" y="542"/>
                  <a:pt x="3808" y="588"/>
                  <a:pt x="3921" y="621"/>
                </a:cubicBezTo>
                <a:cubicBezTo>
                  <a:pt x="4033" y="654"/>
                  <a:pt x="4108" y="667"/>
                  <a:pt x="4121" y="721"/>
                </a:cubicBezTo>
                <a:cubicBezTo>
                  <a:pt x="4133" y="775"/>
                  <a:pt x="4042" y="883"/>
                  <a:pt x="3987" y="954"/>
                </a:cubicBezTo>
                <a:cubicBezTo>
                  <a:pt x="3933" y="1025"/>
                  <a:pt x="3887" y="1096"/>
                  <a:pt x="3787" y="1154"/>
                </a:cubicBezTo>
                <a:cubicBezTo>
                  <a:pt x="3687" y="1213"/>
                  <a:pt x="3512" y="1267"/>
                  <a:pt x="3387" y="1304"/>
                </a:cubicBezTo>
                <a:cubicBezTo>
                  <a:pt x="3262" y="1342"/>
                  <a:pt x="3154" y="1350"/>
                  <a:pt x="3025" y="1371"/>
                </a:cubicBezTo>
                <a:cubicBezTo>
                  <a:pt x="2896" y="1392"/>
                  <a:pt x="2758" y="1417"/>
                  <a:pt x="2612" y="1433"/>
                </a:cubicBezTo>
                <a:cubicBezTo>
                  <a:pt x="2467" y="1450"/>
                  <a:pt x="2296" y="1454"/>
                  <a:pt x="2154" y="1463"/>
                </a:cubicBezTo>
                <a:cubicBezTo>
                  <a:pt x="2012" y="1471"/>
                  <a:pt x="1925" y="1483"/>
                  <a:pt x="1762" y="1496"/>
                </a:cubicBezTo>
                <a:cubicBezTo>
                  <a:pt x="1600" y="1508"/>
                  <a:pt x="1308" y="1525"/>
                  <a:pt x="1187" y="1533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82" name="Freeform 18"/>
          <p:cNvSpPr>
            <a:spLocks/>
          </p:cNvSpPr>
          <p:nvPr/>
        </p:nvSpPr>
        <p:spPr bwMode="auto">
          <a:xfrm>
            <a:off x="6673850" y="5694363"/>
            <a:ext cx="1935163" cy="720725"/>
          </a:xfrm>
          <a:custGeom>
            <a:avLst/>
            <a:gdLst/>
            <a:ahLst/>
            <a:cxnLst>
              <a:cxn ang="0">
                <a:pos x="277" y="359"/>
              </a:cxn>
              <a:cxn ang="0">
                <a:pos x="277" y="417"/>
              </a:cxn>
              <a:cxn ang="0">
                <a:pos x="292" y="450"/>
              </a:cxn>
              <a:cxn ang="0">
                <a:pos x="473" y="441"/>
              </a:cxn>
              <a:cxn ang="0">
                <a:pos x="637" y="429"/>
              </a:cxn>
              <a:cxn ang="0">
                <a:pos x="721" y="421"/>
              </a:cxn>
              <a:cxn ang="0">
                <a:pos x="800" y="403"/>
              </a:cxn>
              <a:cxn ang="0">
                <a:pos x="906" y="368"/>
              </a:cxn>
              <a:cxn ang="0">
                <a:pos x="1029" y="305"/>
              </a:cxn>
              <a:cxn ang="0">
                <a:pos x="1113" y="248"/>
              </a:cxn>
              <a:cxn ang="0">
                <a:pos x="1166" y="208"/>
              </a:cxn>
              <a:cxn ang="0">
                <a:pos x="1212" y="157"/>
              </a:cxn>
              <a:cxn ang="0">
                <a:pos x="1209" y="126"/>
              </a:cxn>
              <a:cxn ang="0">
                <a:pos x="1150" y="107"/>
              </a:cxn>
              <a:cxn ang="0">
                <a:pos x="994" y="75"/>
              </a:cxn>
              <a:cxn ang="0">
                <a:pos x="842" y="60"/>
              </a:cxn>
              <a:cxn ang="0">
                <a:pos x="651" y="44"/>
              </a:cxn>
              <a:cxn ang="0">
                <a:pos x="519" y="33"/>
              </a:cxn>
              <a:cxn ang="0">
                <a:pos x="355" y="29"/>
              </a:cxn>
              <a:cxn ang="0">
                <a:pos x="164" y="17"/>
              </a:cxn>
              <a:cxn ang="0">
                <a:pos x="87" y="9"/>
              </a:cxn>
              <a:cxn ang="0">
                <a:pos x="28" y="9"/>
              </a:cxn>
              <a:cxn ang="0">
                <a:pos x="17" y="64"/>
              </a:cxn>
              <a:cxn ang="0">
                <a:pos x="20" y="87"/>
              </a:cxn>
              <a:cxn ang="0">
                <a:pos x="137" y="91"/>
              </a:cxn>
              <a:cxn ang="0">
                <a:pos x="328" y="95"/>
              </a:cxn>
              <a:cxn ang="0">
                <a:pos x="499" y="103"/>
              </a:cxn>
              <a:cxn ang="0">
                <a:pos x="655" y="115"/>
              </a:cxn>
              <a:cxn ang="0">
                <a:pos x="803" y="122"/>
              </a:cxn>
              <a:cxn ang="0">
                <a:pos x="916" y="146"/>
              </a:cxn>
              <a:cxn ang="0">
                <a:pos x="963" y="169"/>
              </a:cxn>
              <a:cxn ang="0">
                <a:pos x="932" y="224"/>
              </a:cxn>
              <a:cxn ang="0">
                <a:pos x="885" y="270"/>
              </a:cxn>
              <a:cxn ang="0">
                <a:pos x="792" y="305"/>
              </a:cxn>
              <a:cxn ang="0">
                <a:pos x="707" y="321"/>
              </a:cxn>
              <a:cxn ang="0">
                <a:pos x="610" y="336"/>
              </a:cxn>
              <a:cxn ang="0">
                <a:pos x="503" y="343"/>
              </a:cxn>
              <a:cxn ang="0">
                <a:pos x="412" y="350"/>
              </a:cxn>
              <a:cxn ang="0">
                <a:pos x="277" y="359"/>
              </a:cxn>
            </a:cxnLst>
            <a:rect l="0" t="0" r="r" b="b"/>
            <a:pathLst>
              <a:path w="1219" h="454">
                <a:moveTo>
                  <a:pt x="277" y="359"/>
                </a:moveTo>
                <a:cubicBezTo>
                  <a:pt x="256" y="372"/>
                  <a:pt x="275" y="403"/>
                  <a:pt x="277" y="417"/>
                </a:cubicBezTo>
                <a:cubicBezTo>
                  <a:pt x="279" y="432"/>
                  <a:pt x="260" y="446"/>
                  <a:pt x="292" y="450"/>
                </a:cubicBezTo>
                <a:cubicBezTo>
                  <a:pt x="324" y="454"/>
                  <a:pt x="416" y="444"/>
                  <a:pt x="473" y="441"/>
                </a:cubicBezTo>
                <a:cubicBezTo>
                  <a:pt x="531" y="438"/>
                  <a:pt x="595" y="432"/>
                  <a:pt x="637" y="429"/>
                </a:cubicBezTo>
                <a:cubicBezTo>
                  <a:pt x="679" y="426"/>
                  <a:pt x="694" y="425"/>
                  <a:pt x="721" y="421"/>
                </a:cubicBezTo>
                <a:cubicBezTo>
                  <a:pt x="749" y="417"/>
                  <a:pt x="770" y="412"/>
                  <a:pt x="800" y="403"/>
                </a:cubicBezTo>
                <a:cubicBezTo>
                  <a:pt x="831" y="394"/>
                  <a:pt x="868" y="384"/>
                  <a:pt x="906" y="368"/>
                </a:cubicBezTo>
                <a:cubicBezTo>
                  <a:pt x="944" y="351"/>
                  <a:pt x="995" y="325"/>
                  <a:pt x="1029" y="305"/>
                </a:cubicBezTo>
                <a:cubicBezTo>
                  <a:pt x="1063" y="286"/>
                  <a:pt x="1091" y="264"/>
                  <a:pt x="1113" y="248"/>
                </a:cubicBezTo>
                <a:cubicBezTo>
                  <a:pt x="1135" y="231"/>
                  <a:pt x="1149" y="224"/>
                  <a:pt x="1166" y="208"/>
                </a:cubicBezTo>
                <a:cubicBezTo>
                  <a:pt x="1182" y="192"/>
                  <a:pt x="1206" y="171"/>
                  <a:pt x="1212" y="157"/>
                </a:cubicBezTo>
                <a:cubicBezTo>
                  <a:pt x="1219" y="144"/>
                  <a:pt x="1219" y="135"/>
                  <a:pt x="1209" y="126"/>
                </a:cubicBezTo>
                <a:cubicBezTo>
                  <a:pt x="1198" y="117"/>
                  <a:pt x="1186" y="115"/>
                  <a:pt x="1150" y="107"/>
                </a:cubicBezTo>
                <a:cubicBezTo>
                  <a:pt x="1114" y="98"/>
                  <a:pt x="1046" y="83"/>
                  <a:pt x="994" y="75"/>
                </a:cubicBezTo>
                <a:cubicBezTo>
                  <a:pt x="943" y="68"/>
                  <a:pt x="900" y="65"/>
                  <a:pt x="842" y="60"/>
                </a:cubicBezTo>
                <a:cubicBezTo>
                  <a:pt x="785" y="55"/>
                  <a:pt x="705" y="49"/>
                  <a:pt x="651" y="44"/>
                </a:cubicBezTo>
                <a:cubicBezTo>
                  <a:pt x="598" y="39"/>
                  <a:pt x="569" y="35"/>
                  <a:pt x="519" y="33"/>
                </a:cubicBezTo>
                <a:cubicBezTo>
                  <a:pt x="469" y="30"/>
                  <a:pt x="415" y="31"/>
                  <a:pt x="355" y="29"/>
                </a:cubicBezTo>
                <a:cubicBezTo>
                  <a:pt x="296" y="26"/>
                  <a:pt x="209" y="20"/>
                  <a:pt x="164" y="17"/>
                </a:cubicBezTo>
                <a:cubicBezTo>
                  <a:pt x="120" y="14"/>
                  <a:pt x="109" y="10"/>
                  <a:pt x="87" y="9"/>
                </a:cubicBezTo>
                <a:cubicBezTo>
                  <a:pt x="64" y="8"/>
                  <a:pt x="40" y="0"/>
                  <a:pt x="28" y="9"/>
                </a:cubicBezTo>
                <a:cubicBezTo>
                  <a:pt x="17" y="18"/>
                  <a:pt x="17" y="51"/>
                  <a:pt x="17" y="64"/>
                </a:cubicBezTo>
                <a:cubicBezTo>
                  <a:pt x="16" y="76"/>
                  <a:pt x="0" y="82"/>
                  <a:pt x="20" y="87"/>
                </a:cubicBezTo>
                <a:cubicBezTo>
                  <a:pt x="41" y="92"/>
                  <a:pt x="86" y="90"/>
                  <a:pt x="137" y="91"/>
                </a:cubicBezTo>
                <a:cubicBezTo>
                  <a:pt x="189" y="92"/>
                  <a:pt x="268" y="93"/>
                  <a:pt x="328" y="95"/>
                </a:cubicBezTo>
                <a:cubicBezTo>
                  <a:pt x="388" y="97"/>
                  <a:pt x="445" y="100"/>
                  <a:pt x="499" y="103"/>
                </a:cubicBezTo>
                <a:cubicBezTo>
                  <a:pt x="554" y="106"/>
                  <a:pt x="605" y="111"/>
                  <a:pt x="655" y="115"/>
                </a:cubicBezTo>
                <a:cubicBezTo>
                  <a:pt x="706" y="117"/>
                  <a:pt x="760" y="117"/>
                  <a:pt x="803" y="122"/>
                </a:cubicBezTo>
                <a:cubicBezTo>
                  <a:pt x="847" y="127"/>
                  <a:pt x="890" y="138"/>
                  <a:pt x="916" y="146"/>
                </a:cubicBezTo>
                <a:cubicBezTo>
                  <a:pt x="943" y="153"/>
                  <a:pt x="960" y="156"/>
                  <a:pt x="963" y="169"/>
                </a:cubicBezTo>
                <a:cubicBezTo>
                  <a:pt x="966" y="182"/>
                  <a:pt x="945" y="207"/>
                  <a:pt x="932" y="224"/>
                </a:cubicBezTo>
                <a:cubicBezTo>
                  <a:pt x="919" y="240"/>
                  <a:pt x="908" y="257"/>
                  <a:pt x="885" y="270"/>
                </a:cubicBezTo>
                <a:cubicBezTo>
                  <a:pt x="862" y="284"/>
                  <a:pt x="821" y="297"/>
                  <a:pt x="792" y="305"/>
                </a:cubicBezTo>
                <a:cubicBezTo>
                  <a:pt x="762" y="314"/>
                  <a:pt x="737" y="316"/>
                  <a:pt x="707" y="321"/>
                </a:cubicBezTo>
                <a:cubicBezTo>
                  <a:pt x="677" y="326"/>
                  <a:pt x="645" y="332"/>
                  <a:pt x="610" y="336"/>
                </a:cubicBezTo>
                <a:cubicBezTo>
                  <a:pt x="577" y="340"/>
                  <a:pt x="537" y="341"/>
                  <a:pt x="503" y="343"/>
                </a:cubicBezTo>
                <a:cubicBezTo>
                  <a:pt x="470" y="344"/>
                  <a:pt x="450" y="347"/>
                  <a:pt x="412" y="350"/>
                </a:cubicBezTo>
                <a:cubicBezTo>
                  <a:pt x="374" y="353"/>
                  <a:pt x="306" y="357"/>
                  <a:pt x="277" y="359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461963" y="2747963"/>
            <a:ext cx="798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a) Pli droit</a:t>
            </a:r>
            <a:endParaRPr lang="fr-FR"/>
          </a:p>
        </p:txBody>
      </p:sp>
      <p:sp>
        <p:nvSpPr>
          <p:cNvPr id="164884" name="Rectangle 20"/>
          <p:cNvSpPr>
            <a:spLocks noChangeArrowheads="1"/>
          </p:cNvSpPr>
          <p:nvPr/>
        </p:nvSpPr>
        <p:spPr bwMode="auto">
          <a:xfrm>
            <a:off x="2124075" y="3386138"/>
            <a:ext cx="936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b) Pli déjeté</a:t>
            </a:r>
            <a:endParaRPr lang="fr-FR"/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5022850" y="5518150"/>
            <a:ext cx="552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d) Pli d</a:t>
            </a:r>
            <a:endParaRPr lang="fr-FR"/>
          </a:p>
        </p:txBody>
      </p:sp>
      <p:sp>
        <p:nvSpPr>
          <p:cNvPr id="164886" name="Rectangle 22"/>
          <p:cNvSpPr>
            <a:spLocks noChangeArrowheads="1"/>
          </p:cNvSpPr>
          <p:nvPr/>
        </p:nvSpPr>
        <p:spPr bwMode="auto">
          <a:xfrm>
            <a:off x="5551488" y="55181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é</a:t>
            </a:r>
            <a:endParaRPr lang="fr-FR"/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5648325" y="5518150"/>
            <a:ext cx="334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vers</a:t>
            </a:r>
            <a:endParaRPr lang="fr-FR"/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5973763" y="55181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é</a:t>
            </a:r>
            <a:endParaRPr lang="fr-FR"/>
          </a:p>
        </p:txBody>
      </p:sp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673100" y="1052513"/>
            <a:ext cx="24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</a:rPr>
              <a:t>PA</a:t>
            </a:r>
            <a:endParaRPr lang="fr-FR"/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3084513" y="1700213"/>
            <a:ext cx="24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</a:rPr>
              <a:t>PA</a:t>
            </a:r>
            <a:endParaRPr lang="fr-FR"/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6845300" y="4149725"/>
            <a:ext cx="24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</a:rPr>
              <a:t>PA</a:t>
            </a:r>
            <a:endParaRPr lang="fr-FR"/>
          </a:p>
        </p:txBody>
      </p:sp>
      <p:sp>
        <p:nvSpPr>
          <p:cNvPr id="164892" name="Rectangle 28"/>
          <p:cNvSpPr>
            <a:spLocks noChangeArrowheads="1"/>
          </p:cNvSpPr>
          <p:nvPr/>
        </p:nvSpPr>
        <p:spPr bwMode="auto">
          <a:xfrm>
            <a:off x="8861425" y="5667375"/>
            <a:ext cx="24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</a:rPr>
              <a:t>PA</a:t>
            </a:r>
            <a:endParaRPr lang="fr-FR"/>
          </a:p>
        </p:txBody>
      </p:sp>
      <p:sp>
        <p:nvSpPr>
          <p:cNvPr id="164893" name="Rectangle 29"/>
          <p:cNvSpPr>
            <a:spLocks noChangeArrowheads="1"/>
          </p:cNvSpPr>
          <p:nvPr/>
        </p:nvSpPr>
        <p:spPr bwMode="auto">
          <a:xfrm>
            <a:off x="7507288" y="6515100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e) Pli couché</a:t>
            </a:r>
            <a:endParaRPr lang="fr-FR"/>
          </a:p>
        </p:txBody>
      </p:sp>
      <p:sp>
        <p:nvSpPr>
          <p:cNvPr id="164894" name="Freeform 30"/>
          <p:cNvSpPr>
            <a:spLocks/>
          </p:cNvSpPr>
          <p:nvPr/>
        </p:nvSpPr>
        <p:spPr bwMode="auto">
          <a:xfrm>
            <a:off x="122238" y="1679575"/>
            <a:ext cx="1343025" cy="917575"/>
          </a:xfrm>
          <a:custGeom>
            <a:avLst/>
            <a:gdLst/>
            <a:ahLst/>
            <a:cxnLst>
              <a:cxn ang="0">
                <a:pos x="133" y="4716"/>
              </a:cxn>
              <a:cxn ang="0">
                <a:pos x="1250" y="4800"/>
              </a:cxn>
              <a:cxn ang="0">
                <a:pos x="1800" y="3866"/>
              </a:cxn>
              <a:cxn ang="0">
                <a:pos x="2133" y="3166"/>
              </a:cxn>
              <a:cxn ang="0">
                <a:pos x="2683" y="2316"/>
              </a:cxn>
              <a:cxn ang="0">
                <a:pos x="3183" y="1666"/>
              </a:cxn>
              <a:cxn ang="0">
                <a:pos x="3633" y="1266"/>
              </a:cxn>
              <a:cxn ang="0">
                <a:pos x="4233" y="1575"/>
              </a:cxn>
              <a:cxn ang="0">
                <a:pos x="5125" y="2616"/>
              </a:cxn>
              <a:cxn ang="0">
                <a:pos x="5567" y="3575"/>
              </a:cxn>
              <a:cxn ang="0">
                <a:pos x="5950" y="4400"/>
              </a:cxn>
              <a:cxn ang="0">
                <a:pos x="6117" y="4766"/>
              </a:cxn>
              <a:cxn ang="0">
                <a:pos x="7133" y="4716"/>
              </a:cxn>
              <a:cxn ang="0">
                <a:pos x="6783" y="3716"/>
              </a:cxn>
              <a:cxn ang="0">
                <a:pos x="6008" y="2241"/>
              </a:cxn>
              <a:cxn ang="0">
                <a:pos x="4750" y="691"/>
              </a:cxn>
              <a:cxn ang="0">
                <a:pos x="4092" y="100"/>
              </a:cxn>
              <a:cxn ang="0">
                <a:pos x="3500" y="100"/>
              </a:cxn>
              <a:cxn ang="0">
                <a:pos x="2783" y="466"/>
              </a:cxn>
              <a:cxn ang="0">
                <a:pos x="1800" y="1650"/>
              </a:cxn>
              <a:cxn ang="0">
                <a:pos x="1058" y="2683"/>
              </a:cxn>
              <a:cxn ang="0">
                <a:pos x="542" y="3500"/>
              </a:cxn>
              <a:cxn ang="0">
                <a:pos x="133" y="4716"/>
              </a:cxn>
            </a:cxnLst>
            <a:rect l="0" t="0" r="r" b="b"/>
            <a:pathLst>
              <a:path w="7242" h="4941">
                <a:moveTo>
                  <a:pt x="133" y="4716"/>
                </a:moveTo>
                <a:cubicBezTo>
                  <a:pt x="250" y="4933"/>
                  <a:pt x="975" y="4941"/>
                  <a:pt x="1250" y="4800"/>
                </a:cubicBezTo>
                <a:cubicBezTo>
                  <a:pt x="1525" y="4658"/>
                  <a:pt x="1650" y="4141"/>
                  <a:pt x="1800" y="3866"/>
                </a:cubicBezTo>
                <a:cubicBezTo>
                  <a:pt x="1950" y="3591"/>
                  <a:pt x="1983" y="3425"/>
                  <a:pt x="2133" y="3166"/>
                </a:cubicBezTo>
                <a:cubicBezTo>
                  <a:pt x="2283" y="2908"/>
                  <a:pt x="2508" y="2566"/>
                  <a:pt x="2683" y="2316"/>
                </a:cubicBezTo>
                <a:cubicBezTo>
                  <a:pt x="2858" y="2066"/>
                  <a:pt x="3025" y="1841"/>
                  <a:pt x="3183" y="1666"/>
                </a:cubicBezTo>
                <a:cubicBezTo>
                  <a:pt x="3342" y="1491"/>
                  <a:pt x="3458" y="1283"/>
                  <a:pt x="3633" y="1266"/>
                </a:cubicBezTo>
                <a:cubicBezTo>
                  <a:pt x="3808" y="1250"/>
                  <a:pt x="3983" y="1350"/>
                  <a:pt x="4233" y="1575"/>
                </a:cubicBezTo>
                <a:cubicBezTo>
                  <a:pt x="4483" y="1800"/>
                  <a:pt x="4900" y="2283"/>
                  <a:pt x="5125" y="2616"/>
                </a:cubicBezTo>
                <a:cubicBezTo>
                  <a:pt x="5350" y="2950"/>
                  <a:pt x="5433" y="3283"/>
                  <a:pt x="5567" y="3575"/>
                </a:cubicBezTo>
                <a:cubicBezTo>
                  <a:pt x="5700" y="3866"/>
                  <a:pt x="5858" y="4200"/>
                  <a:pt x="5950" y="4400"/>
                </a:cubicBezTo>
                <a:cubicBezTo>
                  <a:pt x="6042" y="4600"/>
                  <a:pt x="5917" y="4716"/>
                  <a:pt x="6117" y="4766"/>
                </a:cubicBezTo>
                <a:cubicBezTo>
                  <a:pt x="6317" y="4816"/>
                  <a:pt x="7025" y="4891"/>
                  <a:pt x="7133" y="4716"/>
                </a:cubicBezTo>
                <a:cubicBezTo>
                  <a:pt x="7242" y="4541"/>
                  <a:pt x="6975" y="4133"/>
                  <a:pt x="6783" y="3716"/>
                </a:cubicBezTo>
                <a:cubicBezTo>
                  <a:pt x="6592" y="3300"/>
                  <a:pt x="6350" y="2741"/>
                  <a:pt x="6008" y="2241"/>
                </a:cubicBezTo>
                <a:cubicBezTo>
                  <a:pt x="5667" y="1741"/>
                  <a:pt x="5067" y="1050"/>
                  <a:pt x="4750" y="691"/>
                </a:cubicBezTo>
                <a:cubicBezTo>
                  <a:pt x="4433" y="333"/>
                  <a:pt x="4300" y="200"/>
                  <a:pt x="4092" y="100"/>
                </a:cubicBezTo>
                <a:cubicBezTo>
                  <a:pt x="3883" y="0"/>
                  <a:pt x="3717" y="41"/>
                  <a:pt x="3500" y="100"/>
                </a:cubicBezTo>
                <a:cubicBezTo>
                  <a:pt x="3283" y="158"/>
                  <a:pt x="3067" y="208"/>
                  <a:pt x="2783" y="466"/>
                </a:cubicBezTo>
                <a:cubicBezTo>
                  <a:pt x="2500" y="725"/>
                  <a:pt x="2092" y="1283"/>
                  <a:pt x="1800" y="1650"/>
                </a:cubicBezTo>
                <a:cubicBezTo>
                  <a:pt x="1508" y="2016"/>
                  <a:pt x="1267" y="2375"/>
                  <a:pt x="1058" y="2683"/>
                </a:cubicBezTo>
                <a:cubicBezTo>
                  <a:pt x="850" y="2991"/>
                  <a:pt x="692" y="3158"/>
                  <a:pt x="542" y="3500"/>
                </a:cubicBezTo>
                <a:cubicBezTo>
                  <a:pt x="392" y="3841"/>
                  <a:pt x="0" y="4483"/>
                  <a:pt x="133" y="4716"/>
                </a:cubicBezTo>
              </a:path>
            </a:pathLst>
          </a:custGeom>
          <a:solidFill>
            <a:srgbClr val="CC66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95" name="Freeform 31"/>
          <p:cNvSpPr>
            <a:spLocks/>
          </p:cNvSpPr>
          <p:nvPr/>
        </p:nvSpPr>
        <p:spPr bwMode="auto">
          <a:xfrm>
            <a:off x="122238" y="1679575"/>
            <a:ext cx="1343025" cy="917575"/>
          </a:xfrm>
          <a:custGeom>
            <a:avLst/>
            <a:gdLst/>
            <a:ahLst/>
            <a:cxnLst>
              <a:cxn ang="0">
                <a:pos x="15" y="552"/>
              </a:cxn>
              <a:cxn ang="0">
                <a:pos x="146" y="562"/>
              </a:cxn>
              <a:cxn ang="0">
                <a:pos x="210" y="453"/>
              </a:cxn>
              <a:cxn ang="0">
                <a:pos x="249" y="371"/>
              </a:cxn>
              <a:cxn ang="0">
                <a:pos x="313" y="271"/>
              </a:cxn>
              <a:cxn ang="0">
                <a:pos x="372" y="195"/>
              </a:cxn>
              <a:cxn ang="0">
                <a:pos x="424" y="149"/>
              </a:cxn>
              <a:cxn ang="0">
                <a:pos x="494" y="185"/>
              </a:cxn>
              <a:cxn ang="0">
                <a:pos x="599" y="307"/>
              </a:cxn>
              <a:cxn ang="0">
                <a:pos x="650" y="419"/>
              </a:cxn>
              <a:cxn ang="0">
                <a:pos x="695" y="515"/>
              </a:cxn>
              <a:cxn ang="0">
                <a:pos x="715" y="558"/>
              </a:cxn>
              <a:cxn ang="0">
                <a:pos x="833" y="552"/>
              </a:cxn>
              <a:cxn ang="0">
                <a:pos x="792" y="435"/>
              </a:cxn>
              <a:cxn ang="0">
                <a:pos x="702" y="263"/>
              </a:cxn>
              <a:cxn ang="0">
                <a:pos x="555" y="81"/>
              </a:cxn>
              <a:cxn ang="0">
                <a:pos x="478" y="12"/>
              </a:cxn>
              <a:cxn ang="0">
                <a:pos x="409" y="12"/>
              </a:cxn>
              <a:cxn ang="0">
                <a:pos x="325" y="55"/>
              </a:cxn>
              <a:cxn ang="0">
                <a:pos x="210" y="193"/>
              </a:cxn>
              <a:cxn ang="0">
                <a:pos x="123" y="314"/>
              </a:cxn>
              <a:cxn ang="0">
                <a:pos x="63" y="410"/>
              </a:cxn>
              <a:cxn ang="0">
                <a:pos x="15" y="552"/>
              </a:cxn>
            </a:cxnLst>
            <a:rect l="0" t="0" r="r" b="b"/>
            <a:pathLst>
              <a:path w="846" h="578">
                <a:moveTo>
                  <a:pt x="15" y="552"/>
                </a:moveTo>
                <a:cubicBezTo>
                  <a:pt x="29" y="578"/>
                  <a:pt x="114" y="578"/>
                  <a:pt x="146" y="562"/>
                </a:cubicBezTo>
                <a:cubicBezTo>
                  <a:pt x="178" y="545"/>
                  <a:pt x="193" y="485"/>
                  <a:pt x="210" y="453"/>
                </a:cubicBezTo>
                <a:cubicBezTo>
                  <a:pt x="228" y="421"/>
                  <a:pt x="231" y="401"/>
                  <a:pt x="249" y="371"/>
                </a:cubicBezTo>
                <a:cubicBezTo>
                  <a:pt x="267" y="341"/>
                  <a:pt x="293" y="301"/>
                  <a:pt x="313" y="271"/>
                </a:cubicBezTo>
                <a:cubicBezTo>
                  <a:pt x="334" y="242"/>
                  <a:pt x="353" y="216"/>
                  <a:pt x="372" y="195"/>
                </a:cubicBezTo>
                <a:cubicBezTo>
                  <a:pt x="390" y="175"/>
                  <a:pt x="404" y="151"/>
                  <a:pt x="424" y="149"/>
                </a:cubicBezTo>
                <a:cubicBezTo>
                  <a:pt x="445" y="147"/>
                  <a:pt x="465" y="158"/>
                  <a:pt x="494" y="185"/>
                </a:cubicBezTo>
                <a:cubicBezTo>
                  <a:pt x="524" y="211"/>
                  <a:pt x="572" y="268"/>
                  <a:pt x="599" y="307"/>
                </a:cubicBezTo>
                <a:cubicBezTo>
                  <a:pt x="625" y="346"/>
                  <a:pt x="635" y="385"/>
                  <a:pt x="650" y="419"/>
                </a:cubicBezTo>
                <a:cubicBezTo>
                  <a:pt x="666" y="453"/>
                  <a:pt x="684" y="492"/>
                  <a:pt x="695" y="515"/>
                </a:cubicBezTo>
                <a:cubicBezTo>
                  <a:pt x="706" y="539"/>
                  <a:pt x="691" y="552"/>
                  <a:pt x="715" y="558"/>
                </a:cubicBezTo>
                <a:cubicBezTo>
                  <a:pt x="738" y="564"/>
                  <a:pt x="821" y="573"/>
                  <a:pt x="833" y="552"/>
                </a:cubicBezTo>
                <a:cubicBezTo>
                  <a:pt x="846" y="532"/>
                  <a:pt x="815" y="484"/>
                  <a:pt x="792" y="435"/>
                </a:cubicBezTo>
                <a:cubicBezTo>
                  <a:pt x="770" y="387"/>
                  <a:pt x="742" y="321"/>
                  <a:pt x="702" y="263"/>
                </a:cubicBezTo>
                <a:cubicBezTo>
                  <a:pt x="662" y="204"/>
                  <a:pt x="592" y="123"/>
                  <a:pt x="555" y="81"/>
                </a:cubicBezTo>
                <a:cubicBezTo>
                  <a:pt x="518" y="39"/>
                  <a:pt x="502" y="24"/>
                  <a:pt x="478" y="12"/>
                </a:cubicBezTo>
                <a:cubicBezTo>
                  <a:pt x="454" y="0"/>
                  <a:pt x="434" y="5"/>
                  <a:pt x="409" y="12"/>
                </a:cubicBezTo>
                <a:cubicBezTo>
                  <a:pt x="383" y="19"/>
                  <a:pt x="358" y="25"/>
                  <a:pt x="325" y="55"/>
                </a:cubicBezTo>
                <a:cubicBezTo>
                  <a:pt x="292" y="85"/>
                  <a:pt x="244" y="151"/>
                  <a:pt x="210" y="193"/>
                </a:cubicBezTo>
                <a:cubicBezTo>
                  <a:pt x="176" y="236"/>
                  <a:pt x="148" y="278"/>
                  <a:pt x="123" y="314"/>
                </a:cubicBezTo>
                <a:cubicBezTo>
                  <a:pt x="99" y="350"/>
                  <a:pt x="81" y="370"/>
                  <a:pt x="63" y="410"/>
                </a:cubicBezTo>
                <a:cubicBezTo>
                  <a:pt x="46" y="450"/>
                  <a:pt x="0" y="525"/>
                  <a:pt x="15" y="552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96" name="Freeform 32"/>
          <p:cNvSpPr>
            <a:spLocks/>
          </p:cNvSpPr>
          <p:nvPr/>
        </p:nvSpPr>
        <p:spPr bwMode="auto">
          <a:xfrm>
            <a:off x="1593850" y="2386013"/>
            <a:ext cx="1457325" cy="869950"/>
          </a:xfrm>
          <a:custGeom>
            <a:avLst/>
            <a:gdLst/>
            <a:ahLst/>
            <a:cxnLst>
              <a:cxn ang="0">
                <a:pos x="67" y="4467"/>
              </a:cxn>
              <a:cxn ang="0">
                <a:pos x="34" y="4467"/>
              </a:cxn>
              <a:cxn ang="0">
                <a:pos x="1034" y="4467"/>
              </a:cxn>
              <a:cxn ang="0">
                <a:pos x="1567" y="4467"/>
              </a:cxn>
              <a:cxn ang="0">
                <a:pos x="2167" y="3800"/>
              </a:cxn>
              <a:cxn ang="0">
                <a:pos x="2800" y="3167"/>
              </a:cxn>
              <a:cxn ang="0">
                <a:pos x="3600" y="2567"/>
              </a:cxn>
              <a:cxn ang="0">
                <a:pos x="4100" y="2200"/>
              </a:cxn>
              <a:cxn ang="0">
                <a:pos x="4800" y="1733"/>
              </a:cxn>
              <a:cxn ang="0">
                <a:pos x="5167" y="1500"/>
              </a:cxn>
              <a:cxn ang="0">
                <a:pos x="5534" y="1433"/>
              </a:cxn>
              <a:cxn ang="0">
                <a:pos x="5934" y="1467"/>
              </a:cxn>
              <a:cxn ang="0">
                <a:pos x="6167" y="1667"/>
              </a:cxn>
              <a:cxn ang="0">
                <a:pos x="6400" y="2000"/>
              </a:cxn>
              <a:cxn ang="0">
                <a:pos x="6600" y="2500"/>
              </a:cxn>
              <a:cxn ang="0">
                <a:pos x="6700" y="2933"/>
              </a:cxn>
              <a:cxn ang="0">
                <a:pos x="6700" y="3533"/>
              </a:cxn>
              <a:cxn ang="0">
                <a:pos x="6634" y="4067"/>
              </a:cxn>
              <a:cxn ang="0">
                <a:pos x="6634" y="4500"/>
              </a:cxn>
              <a:cxn ang="0">
                <a:pos x="7167" y="4567"/>
              </a:cxn>
              <a:cxn ang="0">
                <a:pos x="7767" y="4567"/>
              </a:cxn>
              <a:cxn ang="0">
                <a:pos x="7700" y="3867"/>
              </a:cxn>
              <a:cxn ang="0">
                <a:pos x="7634" y="2733"/>
              </a:cxn>
              <a:cxn ang="0">
                <a:pos x="7467" y="1767"/>
              </a:cxn>
              <a:cxn ang="0">
                <a:pos x="7200" y="1033"/>
              </a:cxn>
              <a:cxn ang="0">
                <a:pos x="6967" y="567"/>
              </a:cxn>
              <a:cxn ang="0">
                <a:pos x="6700" y="233"/>
              </a:cxn>
              <a:cxn ang="0">
                <a:pos x="6334" y="0"/>
              </a:cxn>
              <a:cxn ang="0">
                <a:pos x="5634" y="233"/>
              </a:cxn>
              <a:cxn ang="0">
                <a:pos x="4934" y="633"/>
              </a:cxn>
              <a:cxn ang="0">
                <a:pos x="4267" y="1067"/>
              </a:cxn>
              <a:cxn ang="0">
                <a:pos x="3467" y="1700"/>
              </a:cxn>
              <a:cxn ang="0">
                <a:pos x="2767" y="2200"/>
              </a:cxn>
              <a:cxn ang="0">
                <a:pos x="1867" y="2933"/>
              </a:cxn>
              <a:cxn ang="0">
                <a:pos x="1167" y="3533"/>
              </a:cxn>
              <a:cxn ang="0">
                <a:pos x="534" y="4033"/>
              </a:cxn>
              <a:cxn ang="0">
                <a:pos x="0" y="4500"/>
              </a:cxn>
            </a:cxnLst>
            <a:rect l="0" t="0" r="r" b="b"/>
            <a:pathLst>
              <a:path w="7859" h="4683">
                <a:moveTo>
                  <a:pt x="67" y="4467"/>
                </a:moveTo>
                <a:lnTo>
                  <a:pt x="34" y="4467"/>
                </a:lnTo>
                <a:cubicBezTo>
                  <a:pt x="192" y="4467"/>
                  <a:pt x="775" y="4467"/>
                  <a:pt x="1034" y="4467"/>
                </a:cubicBezTo>
                <a:cubicBezTo>
                  <a:pt x="1292" y="4467"/>
                  <a:pt x="1375" y="4575"/>
                  <a:pt x="1567" y="4467"/>
                </a:cubicBezTo>
                <a:cubicBezTo>
                  <a:pt x="1759" y="4358"/>
                  <a:pt x="1959" y="4017"/>
                  <a:pt x="2167" y="3800"/>
                </a:cubicBezTo>
                <a:cubicBezTo>
                  <a:pt x="2375" y="3583"/>
                  <a:pt x="2559" y="3375"/>
                  <a:pt x="2800" y="3167"/>
                </a:cubicBezTo>
                <a:cubicBezTo>
                  <a:pt x="3042" y="2958"/>
                  <a:pt x="3384" y="2725"/>
                  <a:pt x="3600" y="2567"/>
                </a:cubicBezTo>
                <a:cubicBezTo>
                  <a:pt x="3817" y="2408"/>
                  <a:pt x="3900" y="2342"/>
                  <a:pt x="4100" y="2200"/>
                </a:cubicBezTo>
                <a:cubicBezTo>
                  <a:pt x="4300" y="2058"/>
                  <a:pt x="4625" y="1850"/>
                  <a:pt x="4800" y="1733"/>
                </a:cubicBezTo>
                <a:cubicBezTo>
                  <a:pt x="4975" y="1617"/>
                  <a:pt x="5042" y="1550"/>
                  <a:pt x="5167" y="1500"/>
                </a:cubicBezTo>
                <a:cubicBezTo>
                  <a:pt x="5292" y="1450"/>
                  <a:pt x="5409" y="1442"/>
                  <a:pt x="5534" y="1433"/>
                </a:cubicBezTo>
                <a:cubicBezTo>
                  <a:pt x="5659" y="1425"/>
                  <a:pt x="5825" y="1425"/>
                  <a:pt x="5934" y="1467"/>
                </a:cubicBezTo>
                <a:cubicBezTo>
                  <a:pt x="6042" y="1508"/>
                  <a:pt x="6092" y="1575"/>
                  <a:pt x="6167" y="1667"/>
                </a:cubicBezTo>
                <a:cubicBezTo>
                  <a:pt x="6242" y="1758"/>
                  <a:pt x="6325" y="1858"/>
                  <a:pt x="6400" y="2000"/>
                </a:cubicBezTo>
                <a:cubicBezTo>
                  <a:pt x="6475" y="2142"/>
                  <a:pt x="6550" y="2342"/>
                  <a:pt x="6600" y="2500"/>
                </a:cubicBezTo>
                <a:cubicBezTo>
                  <a:pt x="6650" y="2658"/>
                  <a:pt x="6684" y="2758"/>
                  <a:pt x="6700" y="2933"/>
                </a:cubicBezTo>
                <a:cubicBezTo>
                  <a:pt x="6717" y="3108"/>
                  <a:pt x="6709" y="3342"/>
                  <a:pt x="6700" y="3533"/>
                </a:cubicBezTo>
                <a:cubicBezTo>
                  <a:pt x="6692" y="3725"/>
                  <a:pt x="6642" y="3908"/>
                  <a:pt x="6634" y="4067"/>
                </a:cubicBezTo>
                <a:cubicBezTo>
                  <a:pt x="6625" y="4225"/>
                  <a:pt x="6542" y="4417"/>
                  <a:pt x="6634" y="4500"/>
                </a:cubicBezTo>
                <a:cubicBezTo>
                  <a:pt x="6725" y="4583"/>
                  <a:pt x="6975" y="4558"/>
                  <a:pt x="7167" y="4567"/>
                </a:cubicBezTo>
                <a:cubicBezTo>
                  <a:pt x="7359" y="4575"/>
                  <a:pt x="7675" y="4683"/>
                  <a:pt x="7767" y="4567"/>
                </a:cubicBezTo>
                <a:cubicBezTo>
                  <a:pt x="7859" y="4450"/>
                  <a:pt x="7725" y="4175"/>
                  <a:pt x="7700" y="3867"/>
                </a:cubicBezTo>
                <a:cubicBezTo>
                  <a:pt x="7675" y="3558"/>
                  <a:pt x="7675" y="3083"/>
                  <a:pt x="7634" y="2733"/>
                </a:cubicBezTo>
                <a:cubicBezTo>
                  <a:pt x="7592" y="2383"/>
                  <a:pt x="7542" y="2050"/>
                  <a:pt x="7467" y="1767"/>
                </a:cubicBezTo>
                <a:cubicBezTo>
                  <a:pt x="7392" y="1483"/>
                  <a:pt x="7284" y="1233"/>
                  <a:pt x="7200" y="1033"/>
                </a:cubicBezTo>
                <a:cubicBezTo>
                  <a:pt x="7117" y="833"/>
                  <a:pt x="7050" y="700"/>
                  <a:pt x="6967" y="567"/>
                </a:cubicBezTo>
                <a:cubicBezTo>
                  <a:pt x="6884" y="433"/>
                  <a:pt x="6809" y="325"/>
                  <a:pt x="6700" y="233"/>
                </a:cubicBezTo>
                <a:cubicBezTo>
                  <a:pt x="6592" y="142"/>
                  <a:pt x="6509" y="0"/>
                  <a:pt x="6334" y="0"/>
                </a:cubicBezTo>
                <a:cubicBezTo>
                  <a:pt x="6159" y="0"/>
                  <a:pt x="5867" y="125"/>
                  <a:pt x="5634" y="233"/>
                </a:cubicBezTo>
                <a:cubicBezTo>
                  <a:pt x="5400" y="342"/>
                  <a:pt x="5159" y="492"/>
                  <a:pt x="4934" y="633"/>
                </a:cubicBezTo>
                <a:cubicBezTo>
                  <a:pt x="4709" y="775"/>
                  <a:pt x="4509" y="892"/>
                  <a:pt x="4267" y="1067"/>
                </a:cubicBezTo>
                <a:cubicBezTo>
                  <a:pt x="4025" y="1242"/>
                  <a:pt x="3717" y="1508"/>
                  <a:pt x="3467" y="1700"/>
                </a:cubicBezTo>
                <a:cubicBezTo>
                  <a:pt x="3217" y="1892"/>
                  <a:pt x="3034" y="1992"/>
                  <a:pt x="2767" y="2200"/>
                </a:cubicBezTo>
                <a:cubicBezTo>
                  <a:pt x="2500" y="2408"/>
                  <a:pt x="2134" y="2708"/>
                  <a:pt x="1867" y="2933"/>
                </a:cubicBezTo>
                <a:cubicBezTo>
                  <a:pt x="1600" y="3158"/>
                  <a:pt x="1392" y="3350"/>
                  <a:pt x="1167" y="3533"/>
                </a:cubicBezTo>
                <a:cubicBezTo>
                  <a:pt x="942" y="3717"/>
                  <a:pt x="725" y="3875"/>
                  <a:pt x="534" y="4033"/>
                </a:cubicBezTo>
                <a:cubicBezTo>
                  <a:pt x="342" y="4192"/>
                  <a:pt x="109" y="4400"/>
                  <a:pt x="0" y="4500"/>
                </a:cubicBezTo>
              </a:path>
            </a:pathLst>
          </a:custGeom>
          <a:solidFill>
            <a:srgbClr val="CC66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97" name="Freeform 33"/>
          <p:cNvSpPr>
            <a:spLocks/>
          </p:cNvSpPr>
          <p:nvPr/>
        </p:nvSpPr>
        <p:spPr bwMode="auto">
          <a:xfrm>
            <a:off x="1593850" y="2386013"/>
            <a:ext cx="1457325" cy="869950"/>
          </a:xfrm>
          <a:custGeom>
            <a:avLst/>
            <a:gdLst/>
            <a:ahLst/>
            <a:cxnLst>
              <a:cxn ang="0">
                <a:pos x="67" y="4467"/>
              </a:cxn>
              <a:cxn ang="0">
                <a:pos x="34" y="4467"/>
              </a:cxn>
              <a:cxn ang="0">
                <a:pos x="1034" y="4467"/>
              </a:cxn>
              <a:cxn ang="0">
                <a:pos x="1567" y="4467"/>
              </a:cxn>
              <a:cxn ang="0">
                <a:pos x="2167" y="3800"/>
              </a:cxn>
              <a:cxn ang="0">
                <a:pos x="2800" y="3167"/>
              </a:cxn>
              <a:cxn ang="0">
                <a:pos x="3600" y="2567"/>
              </a:cxn>
              <a:cxn ang="0">
                <a:pos x="4100" y="2200"/>
              </a:cxn>
              <a:cxn ang="0">
                <a:pos x="4800" y="1733"/>
              </a:cxn>
              <a:cxn ang="0">
                <a:pos x="5167" y="1500"/>
              </a:cxn>
              <a:cxn ang="0">
                <a:pos x="5534" y="1433"/>
              </a:cxn>
              <a:cxn ang="0">
                <a:pos x="5934" y="1467"/>
              </a:cxn>
              <a:cxn ang="0">
                <a:pos x="6167" y="1667"/>
              </a:cxn>
              <a:cxn ang="0">
                <a:pos x="6400" y="2000"/>
              </a:cxn>
              <a:cxn ang="0">
                <a:pos x="6600" y="2500"/>
              </a:cxn>
              <a:cxn ang="0">
                <a:pos x="6700" y="2933"/>
              </a:cxn>
              <a:cxn ang="0">
                <a:pos x="6700" y="3533"/>
              </a:cxn>
              <a:cxn ang="0">
                <a:pos x="6634" y="4067"/>
              </a:cxn>
              <a:cxn ang="0">
                <a:pos x="6634" y="4500"/>
              </a:cxn>
              <a:cxn ang="0">
                <a:pos x="7167" y="4567"/>
              </a:cxn>
              <a:cxn ang="0">
                <a:pos x="7767" y="4567"/>
              </a:cxn>
              <a:cxn ang="0">
                <a:pos x="7700" y="3867"/>
              </a:cxn>
              <a:cxn ang="0">
                <a:pos x="7634" y="2733"/>
              </a:cxn>
              <a:cxn ang="0">
                <a:pos x="7467" y="1767"/>
              </a:cxn>
              <a:cxn ang="0">
                <a:pos x="7200" y="1033"/>
              </a:cxn>
              <a:cxn ang="0">
                <a:pos x="6967" y="567"/>
              </a:cxn>
              <a:cxn ang="0">
                <a:pos x="6700" y="233"/>
              </a:cxn>
              <a:cxn ang="0">
                <a:pos x="6334" y="0"/>
              </a:cxn>
              <a:cxn ang="0">
                <a:pos x="5634" y="233"/>
              </a:cxn>
              <a:cxn ang="0">
                <a:pos x="4934" y="633"/>
              </a:cxn>
              <a:cxn ang="0">
                <a:pos x="4267" y="1067"/>
              </a:cxn>
              <a:cxn ang="0">
                <a:pos x="3467" y="1700"/>
              </a:cxn>
              <a:cxn ang="0">
                <a:pos x="2767" y="2200"/>
              </a:cxn>
              <a:cxn ang="0">
                <a:pos x="1867" y="2933"/>
              </a:cxn>
              <a:cxn ang="0">
                <a:pos x="1167" y="3533"/>
              </a:cxn>
              <a:cxn ang="0">
                <a:pos x="534" y="4033"/>
              </a:cxn>
              <a:cxn ang="0">
                <a:pos x="0" y="4500"/>
              </a:cxn>
            </a:cxnLst>
            <a:rect l="0" t="0" r="r" b="b"/>
            <a:pathLst>
              <a:path w="7859" h="4683">
                <a:moveTo>
                  <a:pt x="67" y="4467"/>
                </a:moveTo>
                <a:lnTo>
                  <a:pt x="34" y="4467"/>
                </a:lnTo>
                <a:cubicBezTo>
                  <a:pt x="192" y="4467"/>
                  <a:pt x="775" y="4467"/>
                  <a:pt x="1034" y="4467"/>
                </a:cubicBezTo>
                <a:cubicBezTo>
                  <a:pt x="1292" y="4467"/>
                  <a:pt x="1375" y="4575"/>
                  <a:pt x="1567" y="4467"/>
                </a:cubicBezTo>
                <a:cubicBezTo>
                  <a:pt x="1759" y="4358"/>
                  <a:pt x="1959" y="4017"/>
                  <a:pt x="2167" y="3800"/>
                </a:cubicBezTo>
                <a:cubicBezTo>
                  <a:pt x="2375" y="3583"/>
                  <a:pt x="2559" y="3375"/>
                  <a:pt x="2800" y="3167"/>
                </a:cubicBezTo>
                <a:cubicBezTo>
                  <a:pt x="3042" y="2958"/>
                  <a:pt x="3384" y="2725"/>
                  <a:pt x="3600" y="2567"/>
                </a:cubicBezTo>
                <a:cubicBezTo>
                  <a:pt x="3817" y="2408"/>
                  <a:pt x="3900" y="2342"/>
                  <a:pt x="4100" y="2200"/>
                </a:cubicBezTo>
                <a:cubicBezTo>
                  <a:pt x="4300" y="2058"/>
                  <a:pt x="4625" y="1850"/>
                  <a:pt x="4800" y="1733"/>
                </a:cubicBezTo>
                <a:cubicBezTo>
                  <a:pt x="4975" y="1617"/>
                  <a:pt x="5042" y="1550"/>
                  <a:pt x="5167" y="1500"/>
                </a:cubicBezTo>
                <a:cubicBezTo>
                  <a:pt x="5292" y="1450"/>
                  <a:pt x="5409" y="1442"/>
                  <a:pt x="5534" y="1433"/>
                </a:cubicBezTo>
                <a:cubicBezTo>
                  <a:pt x="5659" y="1425"/>
                  <a:pt x="5825" y="1425"/>
                  <a:pt x="5934" y="1467"/>
                </a:cubicBezTo>
                <a:cubicBezTo>
                  <a:pt x="6042" y="1508"/>
                  <a:pt x="6092" y="1575"/>
                  <a:pt x="6167" y="1667"/>
                </a:cubicBezTo>
                <a:cubicBezTo>
                  <a:pt x="6242" y="1758"/>
                  <a:pt x="6325" y="1858"/>
                  <a:pt x="6400" y="2000"/>
                </a:cubicBezTo>
                <a:cubicBezTo>
                  <a:pt x="6475" y="2142"/>
                  <a:pt x="6550" y="2342"/>
                  <a:pt x="6600" y="2500"/>
                </a:cubicBezTo>
                <a:cubicBezTo>
                  <a:pt x="6650" y="2658"/>
                  <a:pt x="6684" y="2758"/>
                  <a:pt x="6700" y="2933"/>
                </a:cubicBezTo>
                <a:cubicBezTo>
                  <a:pt x="6717" y="3108"/>
                  <a:pt x="6709" y="3342"/>
                  <a:pt x="6700" y="3533"/>
                </a:cubicBezTo>
                <a:cubicBezTo>
                  <a:pt x="6692" y="3725"/>
                  <a:pt x="6642" y="3908"/>
                  <a:pt x="6634" y="4067"/>
                </a:cubicBezTo>
                <a:cubicBezTo>
                  <a:pt x="6625" y="4225"/>
                  <a:pt x="6542" y="4417"/>
                  <a:pt x="6634" y="4500"/>
                </a:cubicBezTo>
                <a:cubicBezTo>
                  <a:pt x="6725" y="4583"/>
                  <a:pt x="6975" y="4558"/>
                  <a:pt x="7167" y="4567"/>
                </a:cubicBezTo>
                <a:cubicBezTo>
                  <a:pt x="7359" y="4575"/>
                  <a:pt x="7675" y="4683"/>
                  <a:pt x="7767" y="4567"/>
                </a:cubicBezTo>
                <a:cubicBezTo>
                  <a:pt x="7859" y="4450"/>
                  <a:pt x="7725" y="4175"/>
                  <a:pt x="7700" y="3867"/>
                </a:cubicBezTo>
                <a:cubicBezTo>
                  <a:pt x="7675" y="3558"/>
                  <a:pt x="7675" y="3083"/>
                  <a:pt x="7634" y="2733"/>
                </a:cubicBezTo>
                <a:cubicBezTo>
                  <a:pt x="7592" y="2383"/>
                  <a:pt x="7542" y="2050"/>
                  <a:pt x="7467" y="1767"/>
                </a:cubicBezTo>
                <a:cubicBezTo>
                  <a:pt x="7392" y="1483"/>
                  <a:pt x="7284" y="1233"/>
                  <a:pt x="7200" y="1033"/>
                </a:cubicBezTo>
                <a:cubicBezTo>
                  <a:pt x="7117" y="833"/>
                  <a:pt x="7050" y="700"/>
                  <a:pt x="6967" y="567"/>
                </a:cubicBezTo>
                <a:cubicBezTo>
                  <a:pt x="6884" y="433"/>
                  <a:pt x="6809" y="325"/>
                  <a:pt x="6700" y="233"/>
                </a:cubicBezTo>
                <a:cubicBezTo>
                  <a:pt x="6592" y="142"/>
                  <a:pt x="6509" y="0"/>
                  <a:pt x="6334" y="0"/>
                </a:cubicBezTo>
                <a:cubicBezTo>
                  <a:pt x="6159" y="0"/>
                  <a:pt x="5867" y="125"/>
                  <a:pt x="5634" y="233"/>
                </a:cubicBezTo>
                <a:cubicBezTo>
                  <a:pt x="5400" y="342"/>
                  <a:pt x="5159" y="492"/>
                  <a:pt x="4934" y="633"/>
                </a:cubicBezTo>
                <a:cubicBezTo>
                  <a:pt x="4709" y="775"/>
                  <a:pt x="4509" y="892"/>
                  <a:pt x="4267" y="1067"/>
                </a:cubicBezTo>
                <a:cubicBezTo>
                  <a:pt x="4025" y="1242"/>
                  <a:pt x="3717" y="1508"/>
                  <a:pt x="3467" y="1700"/>
                </a:cubicBezTo>
                <a:cubicBezTo>
                  <a:pt x="3217" y="1892"/>
                  <a:pt x="3034" y="1992"/>
                  <a:pt x="2767" y="2200"/>
                </a:cubicBezTo>
                <a:cubicBezTo>
                  <a:pt x="2500" y="2408"/>
                  <a:pt x="2134" y="2708"/>
                  <a:pt x="1867" y="2933"/>
                </a:cubicBezTo>
                <a:cubicBezTo>
                  <a:pt x="1600" y="3158"/>
                  <a:pt x="1392" y="3350"/>
                  <a:pt x="1167" y="3533"/>
                </a:cubicBezTo>
                <a:cubicBezTo>
                  <a:pt x="942" y="3717"/>
                  <a:pt x="725" y="3875"/>
                  <a:pt x="534" y="4033"/>
                </a:cubicBezTo>
                <a:cubicBezTo>
                  <a:pt x="342" y="4192"/>
                  <a:pt x="109" y="4400"/>
                  <a:pt x="0" y="4500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 flipV="1">
            <a:off x="2403475" y="1912938"/>
            <a:ext cx="590550" cy="1331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>
            <a:off x="809625" y="1258888"/>
            <a:ext cx="1588" cy="1333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0" name="Freeform 36"/>
          <p:cNvSpPr>
            <a:spLocks/>
          </p:cNvSpPr>
          <p:nvPr/>
        </p:nvSpPr>
        <p:spPr bwMode="auto">
          <a:xfrm>
            <a:off x="4581525" y="4694238"/>
            <a:ext cx="1684338" cy="631825"/>
          </a:xfrm>
          <a:custGeom>
            <a:avLst/>
            <a:gdLst/>
            <a:ahLst/>
            <a:cxnLst>
              <a:cxn ang="0">
                <a:pos x="27" y="3159"/>
              </a:cxn>
              <a:cxn ang="0">
                <a:pos x="1018" y="2692"/>
              </a:cxn>
              <a:cxn ang="0">
                <a:pos x="2356" y="2167"/>
              </a:cxn>
              <a:cxn ang="0">
                <a:pos x="3588" y="1642"/>
              </a:cxn>
              <a:cxn ang="0">
                <a:pos x="5033" y="1087"/>
              </a:cxn>
              <a:cxn ang="0">
                <a:pos x="5729" y="825"/>
              </a:cxn>
              <a:cxn ang="0">
                <a:pos x="6720" y="474"/>
              </a:cxn>
              <a:cxn ang="0">
                <a:pos x="7202" y="328"/>
              </a:cxn>
              <a:cxn ang="0">
                <a:pos x="8031" y="124"/>
              </a:cxn>
              <a:cxn ang="0">
                <a:pos x="8406" y="37"/>
              </a:cxn>
              <a:cxn ang="0">
                <a:pos x="8727" y="37"/>
              </a:cxn>
              <a:cxn ang="0">
                <a:pos x="9022" y="37"/>
              </a:cxn>
              <a:cxn ang="0">
                <a:pos x="9049" y="270"/>
              </a:cxn>
              <a:cxn ang="0">
                <a:pos x="8861" y="795"/>
              </a:cxn>
              <a:cxn ang="0">
                <a:pos x="8433" y="1379"/>
              </a:cxn>
              <a:cxn ang="0">
                <a:pos x="8085" y="1934"/>
              </a:cxn>
              <a:cxn ang="0">
                <a:pos x="7603" y="2488"/>
              </a:cxn>
              <a:cxn ang="0">
                <a:pos x="7309" y="2809"/>
              </a:cxn>
              <a:cxn ang="0">
                <a:pos x="7014" y="3101"/>
              </a:cxn>
              <a:cxn ang="0">
                <a:pos x="6800" y="3364"/>
              </a:cxn>
              <a:cxn ang="0">
                <a:pos x="6131" y="3334"/>
              </a:cxn>
              <a:cxn ang="0">
                <a:pos x="5729" y="3305"/>
              </a:cxn>
              <a:cxn ang="0">
                <a:pos x="5890" y="3159"/>
              </a:cxn>
              <a:cxn ang="0">
                <a:pos x="6479" y="2663"/>
              </a:cxn>
              <a:cxn ang="0">
                <a:pos x="6907" y="2284"/>
              </a:cxn>
              <a:cxn ang="0">
                <a:pos x="7255" y="1729"/>
              </a:cxn>
              <a:cxn ang="0">
                <a:pos x="7469" y="1321"/>
              </a:cxn>
              <a:cxn ang="0">
                <a:pos x="7469" y="1116"/>
              </a:cxn>
              <a:cxn ang="0">
                <a:pos x="7228" y="941"/>
              </a:cxn>
              <a:cxn ang="0">
                <a:pos x="6425" y="1087"/>
              </a:cxn>
              <a:cxn ang="0">
                <a:pos x="5488" y="1467"/>
              </a:cxn>
              <a:cxn ang="0">
                <a:pos x="4418" y="1875"/>
              </a:cxn>
              <a:cxn ang="0">
                <a:pos x="3721" y="2138"/>
              </a:cxn>
              <a:cxn ang="0">
                <a:pos x="2758" y="2546"/>
              </a:cxn>
              <a:cxn ang="0">
                <a:pos x="2008" y="2868"/>
              </a:cxn>
              <a:cxn ang="0">
                <a:pos x="1312" y="3189"/>
              </a:cxn>
              <a:cxn ang="0">
                <a:pos x="857" y="3218"/>
              </a:cxn>
              <a:cxn ang="0">
                <a:pos x="27" y="3159"/>
              </a:cxn>
            </a:cxnLst>
            <a:rect l="0" t="0" r="r" b="b"/>
            <a:pathLst>
              <a:path w="9075" h="3400">
                <a:moveTo>
                  <a:pt x="27" y="3159"/>
                </a:moveTo>
                <a:cubicBezTo>
                  <a:pt x="54" y="3072"/>
                  <a:pt x="630" y="2860"/>
                  <a:pt x="1018" y="2692"/>
                </a:cubicBezTo>
                <a:cubicBezTo>
                  <a:pt x="1406" y="2525"/>
                  <a:pt x="1928" y="2342"/>
                  <a:pt x="2356" y="2167"/>
                </a:cubicBezTo>
                <a:cubicBezTo>
                  <a:pt x="2785" y="1992"/>
                  <a:pt x="3139" y="1824"/>
                  <a:pt x="3588" y="1642"/>
                </a:cubicBezTo>
                <a:cubicBezTo>
                  <a:pt x="4036" y="1459"/>
                  <a:pt x="4679" y="1226"/>
                  <a:pt x="5033" y="1087"/>
                </a:cubicBezTo>
                <a:cubicBezTo>
                  <a:pt x="5388" y="949"/>
                  <a:pt x="5448" y="927"/>
                  <a:pt x="5729" y="825"/>
                </a:cubicBezTo>
                <a:cubicBezTo>
                  <a:pt x="6010" y="722"/>
                  <a:pt x="6472" y="555"/>
                  <a:pt x="6720" y="474"/>
                </a:cubicBezTo>
                <a:cubicBezTo>
                  <a:pt x="6967" y="394"/>
                  <a:pt x="6981" y="387"/>
                  <a:pt x="7202" y="328"/>
                </a:cubicBezTo>
                <a:cubicBezTo>
                  <a:pt x="7422" y="270"/>
                  <a:pt x="7831" y="175"/>
                  <a:pt x="8031" y="124"/>
                </a:cubicBezTo>
                <a:cubicBezTo>
                  <a:pt x="8232" y="73"/>
                  <a:pt x="8292" y="51"/>
                  <a:pt x="8406" y="37"/>
                </a:cubicBezTo>
                <a:cubicBezTo>
                  <a:pt x="8520" y="22"/>
                  <a:pt x="8627" y="37"/>
                  <a:pt x="8727" y="37"/>
                </a:cubicBezTo>
                <a:cubicBezTo>
                  <a:pt x="8828" y="37"/>
                  <a:pt x="8968" y="0"/>
                  <a:pt x="9022" y="37"/>
                </a:cubicBezTo>
                <a:cubicBezTo>
                  <a:pt x="9075" y="73"/>
                  <a:pt x="9075" y="146"/>
                  <a:pt x="9049" y="270"/>
                </a:cubicBezTo>
                <a:cubicBezTo>
                  <a:pt x="9022" y="394"/>
                  <a:pt x="8962" y="613"/>
                  <a:pt x="8861" y="795"/>
                </a:cubicBezTo>
                <a:cubicBezTo>
                  <a:pt x="8761" y="978"/>
                  <a:pt x="8560" y="1189"/>
                  <a:pt x="8433" y="1379"/>
                </a:cubicBezTo>
                <a:cubicBezTo>
                  <a:pt x="8306" y="1569"/>
                  <a:pt x="8226" y="1751"/>
                  <a:pt x="8085" y="1934"/>
                </a:cubicBezTo>
                <a:cubicBezTo>
                  <a:pt x="7944" y="2116"/>
                  <a:pt x="7730" y="2342"/>
                  <a:pt x="7603" y="2488"/>
                </a:cubicBezTo>
                <a:cubicBezTo>
                  <a:pt x="7476" y="2634"/>
                  <a:pt x="7409" y="2707"/>
                  <a:pt x="7309" y="2809"/>
                </a:cubicBezTo>
                <a:cubicBezTo>
                  <a:pt x="7208" y="2911"/>
                  <a:pt x="7101" y="3006"/>
                  <a:pt x="7014" y="3101"/>
                </a:cubicBezTo>
                <a:cubicBezTo>
                  <a:pt x="6927" y="3196"/>
                  <a:pt x="6947" y="3327"/>
                  <a:pt x="6800" y="3364"/>
                </a:cubicBezTo>
                <a:cubicBezTo>
                  <a:pt x="6653" y="3400"/>
                  <a:pt x="6311" y="3342"/>
                  <a:pt x="6131" y="3334"/>
                </a:cubicBezTo>
                <a:cubicBezTo>
                  <a:pt x="5950" y="3327"/>
                  <a:pt x="5769" y="3334"/>
                  <a:pt x="5729" y="3305"/>
                </a:cubicBezTo>
                <a:cubicBezTo>
                  <a:pt x="5689" y="3276"/>
                  <a:pt x="5763" y="3269"/>
                  <a:pt x="5890" y="3159"/>
                </a:cubicBezTo>
                <a:cubicBezTo>
                  <a:pt x="6017" y="3050"/>
                  <a:pt x="6311" y="2809"/>
                  <a:pt x="6479" y="2663"/>
                </a:cubicBezTo>
                <a:cubicBezTo>
                  <a:pt x="6646" y="2517"/>
                  <a:pt x="6780" y="2437"/>
                  <a:pt x="6907" y="2284"/>
                </a:cubicBezTo>
                <a:cubicBezTo>
                  <a:pt x="7034" y="2131"/>
                  <a:pt x="7161" y="1890"/>
                  <a:pt x="7255" y="1729"/>
                </a:cubicBezTo>
                <a:cubicBezTo>
                  <a:pt x="7349" y="1569"/>
                  <a:pt x="7436" y="1423"/>
                  <a:pt x="7469" y="1321"/>
                </a:cubicBezTo>
                <a:cubicBezTo>
                  <a:pt x="7503" y="1219"/>
                  <a:pt x="7509" y="1182"/>
                  <a:pt x="7469" y="1116"/>
                </a:cubicBezTo>
                <a:cubicBezTo>
                  <a:pt x="7429" y="1051"/>
                  <a:pt x="7402" y="949"/>
                  <a:pt x="7228" y="941"/>
                </a:cubicBezTo>
                <a:cubicBezTo>
                  <a:pt x="7054" y="934"/>
                  <a:pt x="6713" y="1000"/>
                  <a:pt x="6425" y="1087"/>
                </a:cubicBezTo>
                <a:cubicBezTo>
                  <a:pt x="6137" y="1175"/>
                  <a:pt x="5823" y="1335"/>
                  <a:pt x="5488" y="1467"/>
                </a:cubicBezTo>
                <a:cubicBezTo>
                  <a:pt x="5154" y="1598"/>
                  <a:pt x="4712" y="1766"/>
                  <a:pt x="4418" y="1875"/>
                </a:cubicBezTo>
                <a:cubicBezTo>
                  <a:pt x="4123" y="1985"/>
                  <a:pt x="3996" y="2028"/>
                  <a:pt x="3721" y="2138"/>
                </a:cubicBezTo>
                <a:cubicBezTo>
                  <a:pt x="3447" y="2247"/>
                  <a:pt x="3046" y="2422"/>
                  <a:pt x="2758" y="2546"/>
                </a:cubicBezTo>
                <a:cubicBezTo>
                  <a:pt x="2470" y="2671"/>
                  <a:pt x="2249" y="2758"/>
                  <a:pt x="2008" y="2868"/>
                </a:cubicBezTo>
                <a:cubicBezTo>
                  <a:pt x="1767" y="2977"/>
                  <a:pt x="1506" y="3130"/>
                  <a:pt x="1312" y="3189"/>
                </a:cubicBezTo>
                <a:cubicBezTo>
                  <a:pt x="1118" y="3247"/>
                  <a:pt x="1071" y="3225"/>
                  <a:pt x="857" y="3218"/>
                </a:cubicBezTo>
                <a:cubicBezTo>
                  <a:pt x="643" y="3210"/>
                  <a:pt x="0" y="3247"/>
                  <a:pt x="27" y="3159"/>
                </a:cubicBezTo>
              </a:path>
            </a:pathLst>
          </a:custGeom>
          <a:solidFill>
            <a:srgbClr val="CC66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1" name="Freeform 37"/>
          <p:cNvSpPr>
            <a:spLocks/>
          </p:cNvSpPr>
          <p:nvPr/>
        </p:nvSpPr>
        <p:spPr bwMode="auto">
          <a:xfrm>
            <a:off x="4581525" y="4694238"/>
            <a:ext cx="1684338" cy="631825"/>
          </a:xfrm>
          <a:custGeom>
            <a:avLst/>
            <a:gdLst/>
            <a:ahLst/>
            <a:cxnLst>
              <a:cxn ang="0">
                <a:pos x="3" y="370"/>
              </a:cxn>
              <a:cxn ang="0">
                <a:pos x="119" y="315"/>
              </a:cxn>
              <a:cxn ang="0">
                <a:pos x="275" y="254"/>
              </a:cxn>
              <a:cxn ang="0">
                <a:pos x="419" y="192"/>
              </a:cxn>
              <a:cxn ang="0">
                <a:pos x="588" y="127"/>
              </a:cxn>
              <a:cxn ang="0">
                <a:pos x="670" y="97"/>
              </a:cxn>
              <a:cxn ang="0">
                <a:pos x="785" y="56"/>
              </a:cxn>
              <a:cxn ang="0">
                <a:pos x="842" y="39"/>
              </a:cxn>
              <a:cxn ang="0">
                <a:pos x="939" y="15"/>
              </a:cxn>
              <a:cxn ang="0">
                <a:pos x="983" y="4"/>
              </a:cxn>
              <a:cxn ang="0">
                <a:pos x="1020" y="4"/>
              </a:cxn>
              <a:cxn ang="0">
                <a:pos x="1054" y="4"/>
              </a:cxn>
              <a:cxn ang="0">
                <a:pos x="1058" y="32"/>
              </a:cxn>
              <a:cxn ang="0">
                <a:pos x="1036" y="93"/>
              </a:cxn>
              <a:cxn ang="0">
                <a:pos x="986" y="161"/>
              </a:cxn>
              <a:cxn ang="0">
                <a:pos x="945" y="226"/>
              </a:cxn>
              <a:cxn ang="0">
                <a:pos x="889" y="291"/>
              </a:cxn>
              <a:cxn ang="0">
                <a:pos x="854" y="329"/>
              </a:cxn>
              <a:cxn ang="0">
                <a:pos x="820" y="363"/>
              </a:cxn>
              <a:cxn ang="0">
                <a:pos x="795" y="394"/>
              </a:cxn>
              <a:cxn ang="0">
                <a:pos x="717" y="390"/>
              </a:cxn>
              <a:cxn ang="0">
                <a:pos x="670" y="387"/>
              </a:cxn>
              <a:cxn ang="0">
                <a:pos x="688" y="370"/>
              </a:cxn>
              <a:cxn ang="0">
                <a:pos x="757" y="312"/>
              </a:cxn>
              <a:cxn ang="0">
                <a:pos x="807" y="267"/>
              </a:cxn>
              <a:cxn ang="0">
                <a:pos x="848" y="202"/>
              </a:cxn>
              <a:cxn ang="0">
                <a:pos x="873" y="155"/>
              </a:cxn>
              <a:cxn ang="0">
                <a:pos x="873" y="131"/>
              </a:cxn>
              <a:cxn ang="0">
                <a:pos x="845" y="110"/>
              </a:cxn>
              <a:cxn ang="0">
                <a:pos x="751" y="127"/>
              </a:cxn>
              <a:cxn ang="0">
                <a:pos x="641" y="172"/>
              </a:cxn>
              <a:cxn ang="0">
                <a:pos x="516" y="219"/>
              </a:cxn>
              <a:cxn ang="0">
                <a:pos x="435" y="250"/>
              </a:cxn>
              <a:cxn ang="0">
                <a:pos x="322" y="298"/>
              </a:cxn>
              <a:cxn ang="0">
                <a:pos x="235" y="336"/>
              </a:cxn>
              <a:cxn ang="0">
                <a:pos x="153" y="373"/>
              </a:cxn>
              <a:cxn ang="0">
                <a:pos x="100" y="377"/>
              </a:cxn>
              <a:cxn ang="0">
                <a:pos x="3" y="370"/>
              </a:cxn>
            </a:cxnLst>
            <a:rect l="0" t="0" r="r" b="b"/>
            <a:pathLst>
              <a:path w="1061" h="398">
                <a:moveTo>
                  <a:pt x="3" y="370"/>
                </a:moveTo>
                <a:cubicBezTo>
                  <a:pt x="6" y="360"/>
                  <a:pt x="74" y="335"/>
                  <a:pt x="119" y="315"/>
                </a:cubicBezTo>
                <a:cubicBezTo>
                  <a:pt x="164" y="296"/>
                  <a:pt x="225" y="274"/>
                  <a:pt x="275" y="254"/>
                </a:cubicBezTo>
                <a:cubicBezTo>
                  <a:pt x="326" y="233"/>
                  <a:pt x="367" y="214"/>
                  <a:pt x="419" y="192"/>
                </a:cubicBezTo>
                <a:cubicBezTo>
                  <a:pt x="472" y="171"/>
                  <a:pt x="547" y="144"/>
                  <a:pt x="588" y="127"/>
                </a:cubicBezTo>
                <a:cubicBezTo>
                  <a:pt x="630" y="111"/>
                  <a:pt x="637" y="109"/>
                  <a:pt x="670" y="97"/>
                </a:cubicBezTo>
                <a:cubicBezTo>
                  <a:pt x="702" y="85"/>
                  <a:pt x="756" y="65"/>
                  <a:pt x="785" y="56"/>
                </a:cubicBezTo>
                <a:cubicBezTo>
                  <a:pt x="814" y="46"/>
                  <a:pt x="816" y="45"/>
                  <a:pt x="842" y="39"/>
                </a:cubicBezTo>
                <a:cubicBezTo>
                  <a:pt x="868" y="32"/>
                  <a:pt x="915" y="21"/>
                  <a:pt x="939" y="15"/>
                </a:cubicBezTo>
                <a:cubicBezTo>
                  <a:pt x="962" y="9"/>
                  <a:pt x="969" y="6"/>
                  <a:pt x="983" y="4"/>
                </a:cubicBezTo>
                <a:cubicBezTo>
                  <a:pt x="996" y="3"/>
                  <a:pt x="1008" y="4"/>
                  <a:pt x="1020" y="4"/>
                </a:cubicBezTo>
                <a:cubicBezTo>
                  <a:pt x="1032" y="4"/>
                  <a:pt x="1048" y="0"/>
                  <a:pt x="1054" y="4"/>
                </a:cubicBezTo>
                <a:cubicBezTo>
                  <a:pt x="1061" y="9"/>
                  <a:pt x="1061" y="17"/>
                  <a:pt x="1058" y="32"/>
                </a:cubicBezTo>
                <a:cubicBezTo>
                  <a:pt x="1054" y="46"/>
                  <a:pt x="1047" y="72"/>
                  <a:pt x="1036" y="93"/>
                </a:cubicBezTo>
                <a:cubicBezTo>
                  <a:pt x="1024" y="115"/>
                  <a:pt x="1001" y="139"/>
                  <a:pt x="986" y="161"/>
                </a:cubicBezTo>
                <a:cubicBezTo>
                  <a:pt x="971" y="184"/>
                  <a:pt x="961" y="205"/>
                  <a:pt x="945" y="226"/>
                </a:cubicBezTo>
                <a:cubicBezTo>
                  <a:pt x="929" y="248"/>
                  <a:pt x="904" y="274"/>
                  <a:pt x="889" y="291"/>
                </a:cubicBezTo>
                <a:cubicBezTo>
                  <a:pt x="874" y="308"/>
                  <a:pt x="866" y="317"/>
                  <a:pt x="854" y="329"/>
                </a:cubicBezTo>
                <a:cubicBezTo>
                  <a:pt x="842" y="341"/>
                  <a:pt x="830" y="352"/>
                  <a:pt x="820" y="363"/>
                </a:cubicBezTo>
                <a:cubicBezTo>
                  <a:pt x="810" y="374"/>
                  <a:pt x="812" y="389"/>
                  <a:pt x="795" y="394"/>
                </a:cubicBezTo>
                <a:cubicBezTo>
                  <a:pt x="778" y="398"/>
                  <a:pt x="738" y="391"/>
                  <a:pt x="717" y="390"/>
                </a:cubicBezTo>
                <a:cubicBezTo>
                  <a:pt x="695" y="389"/>
                  <a:pt x="674" y="390"/>
                  <a:pt x="670" y="387"/>
                </a:cubicBezTo>
                <a:cubicBezTo>
                  <a:pt x="665" y="383"/>
                  <a:pt x="674" y="383"/>
                  <a:pt x="688" y="370"/>
                </a:cubicBezTo>
                <a:cubicBezTo>
                  <a:pt x="703" y="357"/>
                  <a:pt x="738" y="329"/>
                  <a:pt x="757" y="312"/>
                </a:cubicBezTo>
                <a:cubicBezTo>
                  <a:pt x="777" y="295"/>
                  <a:pt x="792" y="285"/>
                  <a:pt x="807" y="267"/>
                </a:cubicBezTo>
                <a:cubicBezTo>
                  <a:pt x="822" y="249"/>
                  <a:pt x="837" y="221"/>
                  <a:pt x="848" y="202"/>
                </a:cubicBezTo>
                <a:cubicBezTo>
                  <a:pt x="859" y="184"/>
                  <a:pt x="869" y="167"/>
                  <a:pt x="873" y="155"/>
                </a:cubicBezTo>
                <a:cubicBezTo>
                  <a:pt x="877" y="143"/>
                  <a:pt x="878" y="138"/>
                  <a:pt x="873" y="131"/>
                </a:cubicBezTo>
                <a:cubicBezTo>
                  <a:pt x="868" y="123"/>
                  <a:pt x="865" y="111"/>
                  <a:pt x="845" y="110"/>
                </a:cubicBezTo>
                <a:cubicBezTo>
                  <a:pt x="824" y="109"/>
                  <a:pt x="785" y="117"/>
                  <a:pt x="751" y="127"/>
                </a:cubicBezTo>
                <a:cubicBezTo>
                  <a:pt x="717" y="138"/>
                  <a:pt x="681" y="156"/>
                  <a:pt x="641" y="172"/>
                </a:cubicBezTo>
                <a:cubicBezTo>
                  <a:pt x="602" y="187"/>
                  <a:pt x="551" y="207"/>
                  <a:pt x="516" y="219"/>
                </a:cubicBezTo>
                <a:cubicBezTo>
                  <a:pt x="482" y="232"/>
                  <a:pt x="467" y="237"/>
                  <a:pt x="435" y="250"/>
                </a:cubicBezTo>
                <a:cubicBezTo>
                  <a:pt x="403" y="263"/>
                  <a:pt x="356" y="283"/>
                  <a:pt x="322" y="298"/>
                </a:cubicBezTo>
                <a:cubicBezTo>
                  <a:pt x="289" y="313"/>
                  <a:pt x="263" y="323"/>
                  <a:pt x="235" y="336"/>
                </a:cubicBezTo>
                <a:cubicBezTo>
                  <a:pt x="207" y="348"/>
                  <a:pt x="176" y="366"/>
                  <a:pt x="153" y="373"/>
                </a:cubicBezTo>
                <a:cubicBezTo>
                  <a:pt x="131" y="380"/>
                  <a:pt x="125" y="377"/>
                  <a:pt x="100" y="377"/>
                </a:cubicBezTo>
                <a:cubicBezTo>
                  <a:pt x="75" y="376"/>
                  <a:pt x="0" y="380"/>
                  <a:pt x="3" y="370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2" name="Freeform 38"/>
          <p:cNvSpPr>
            <a:spLocks/>
          </p:cNvSpPr>
          <p:nvPr/>
        </p:nvSpPr>
        <p:spPr bwMode="auto">
          <a:xfrm>
            <a:off x="6459538" y="5792788"/>
            <a:ext cx="1795462" cy="560387"/>
          </a:xfrm>
          <a:custGeom>
            <a:avLst/>
            <a:gdLst/>
            <a:ahLst/>
            <a:cxnLst>
              <a:cxn ang="0">
                <a:pos x="1102" y="1193"/>
              </a:cxn>
              <a:cxn ang="0">
                <a:pos x="1102" y="1388"/>
              </a:cxn>
              <a:cxn ang="0">
                <a:pos x="1160" y="1495"/>
              </a:cxn>
              <a:cxn ang="0">
                <a:pos x="1879" y="1466"/>
              </a:cxn>
              <a:cxn ang="0">
                <a:pos x="2529" y="1427"/>
              </a:cxn>
              <a:cxn ang="0">
                <a:pos x="2865" y="1398"/>
              </a:cxn>
              <a:cxn ang="0">
                <a:pos x="3179" y="1339"/>
              </a:cxn>
              <a:cxn ang="0">
                <a:pos x="3596" y="1223"/>
              </a:cxn>
              <a:cxn ang="0">
                <a:pos x="4087" y="1015"/>
              </a:cxn>
              <a:cxn ang="0">
                <a:pos x="4420" y="824"/>
              </a:cxn>
              <a:cxn ang="0">
                <a:pos x="4629" y="691"/>
              </a:cxn>
              <a:cxn ang="0">
                <a:pos x="4814" y="522"/>
              </a:cxn>
              <a:cxn ang="0">
                <a:pos x="4799" y="418"/>
              </a:cxn>
              <a:cxn ang="0">
                <a:pos x="4567" y="353"/>
              </a:cxn>
              <a:cxn ang="0">
                <a:pos x="3948" y="249"/>
              </a:cxn>
              <a:cxn ang="0">
                <a:pos x="3345" y="198"/>
              </a:cxn>
              <a:cxn ang="0">
                <a:pos x="2587" y="146"/>
              </a:cxn>
              <a:cxn ang="0">
                <a:pos x="2061" y="107"/>
              </a:cxn>
              <a:cxn ang="0">
                <a:pos x="1411" y="94"/>
              </a:cxn>
              <a:cxn ang="0">
                <a:pos x="653" y="55"/>
              </a:cxn>
              <a:cxn ang="0">
                <a:pos x="344" y="29"/>
              </a:cxn>
              <a:cxn ang="0">
                <a:pos x="112" y="29"/>
              </a:cxn>
              <a:cxn ang="0">
                <a:pos x="66" y="210"/>
              </a:cxn>
              <a:cxn ang="0">
                <a:pos x="81" y="288"/>
              </a:cxn>
              <a:cxn ang="0">
                <a:pos x="545" y="301"/>
              </a:cxn>
              <a:cxn ang="0">
                <a:pos x="1303" y="314"/>
              </a:cxn>
              <a:cxn ang="0">
                <a:pos x="1984" y="340"/>
              </a:cxn>
              <a:cxn ang="0">
                <a:pos x="2602" y="379"/>
              </a:cxn>
              <a:cxn ang="0">
                <a:pos x="3190" y="405"/>
              </a:cxn>
              <a:cxn ang="0">
                <a:pos x="3639" y="483"/>
              </a:cxn>
              <a:cxn ang="0">
                <a:pos x="3824" y="561"/>
              </a:cxn>
              <a:cxn ang="0">
                <a:pos x="3701" y="742"/>
              </a:cxn>
              <a:cxn ang="0">
                <a:pos x="3515" y="898"/>
              </a:cxn>
              <a:cxn ang="0">
                <a:pos x="3144" y="1015"/>
              </a:cxn>
              <a:cxn ang="0">
                <a:pos x="2807" y="1067"/>
              </a:cxn>
              <a:cxn ang="0">
                <a:pos x="2425" y="1115"/>
              </a:cxn>
              <a:cxn ang="0">
                <a:pos x="1999" y="1138"/>
              </a:cxn>
              <a:cxn ang="0">
                <a:pos x="1636" y="1164"/>
              </a:cxn>
              <a:cxn ang="0">
                <a:pos x="1102" y="1193"/>
              </a:cxn>
            </a:cxnLst>
            <a:rect l="0" t="0" r="r" b="b"/>
            <a:pathLst>
              <a:path w="4841" h="1508">
                <a:moveTo>
                  <a:pt x="1102" y="1193"/>
                </a:moveTo>
                <a:cubicBezTo>
                  <a:pt x="1017" y="1235"/>
                  <a:pt x="1094" y="1339"/>
                  <a:pt x="1102" y="1388"/>
                </a:cubicBezTo>
                <a:cubicBezTo>
                  <a:pt x="1110" y="1437"/>
                  <a:pt x="1032" y="1482"/>
                  <a:pt x="1160" y="1495"/>
                </a:cubicBezTo>
                <a:cubicBezTo>
                  <a:pt x="1288" y="1508"/>
                  <a:pt x="1651" y="1476"/>
                  <a:pt x="1879" y="1466"/>
                </a:cubicBezTo>
                <a:cubicBezTo>
                  <a:pt x="2107" y="1456"/>
                  <a:pt x="2363" y="1437"/>
                  <a:pt x="2529" y="1427"/>
                </a:cubicBezTo>
                <a:cubicBezTo>
                  <a:pt x="2695" y="1417"/>
                  <a:pt x="2757" y="1411"/>
                  <a:pt x="2865" y="1398"/>
                </a:cubicBezTo>
                <a:cubicBezTo>
                  <a:pt x="2974" y="1385"/>
                  <a:pt x="3059" y="1368"/>
                  <a:pt x="3179" y="1339"/>
                </a:cubicBezTo>
                <a:cubicBezTo>
                  <a:pt x="3298" y="1310"/>
                  <a:pt x="3445" y="1278"/>
                  <a:pt x="3596" y="1223"/>
                </a:cubicBezTo>
                <a:cubicBezTo>
                  <a:pt x="3747" y="1167"/>
                  <a:pt x="3952" y="1080"/>
                  <a:pt x="4087" y="1015"/>
                </a:cubicBezTo>
                <a:cubicBezTo>
                  <a:pt x="4223" y="950"/>
                  <a:pt x="4331" y="879"/>
                  <a:pt x="4420" y="824"/>
                </a:cubicBezTo>
                <a:cubicBezTo>
                  <a:pt x="4509" y="768"/>
                  <a:pt x="4563" y="742"/>
                  <a:pt x="4629" y="691"/>
                </a:cubicBezTo>
                <a:cubicBezTo>
                  <a:pt x="4695" y="639"/>
                  <a:pt x="4787" y="567"/>
                  <a:pt x="4814" y="522"/>
                </a:cubicBezTo>
                <a:cubicBezTo>
                  <a:pt x="4841" y="476"/>
                  <a:pt x="4841" y="447"/>
                  <a:pt x="4799" y="418"/>
                </a:cubicBezTo>
                <a:cubicBezTo>
                  <a:pt x="4756" y="389"/>
                  <a:pt x="4710" y="382"/>
                  <a:pt x="4567" y="353"/>
                </a:cubicBezTo>
                <a:cubicBezTo>
                  <a:pt x="4424" y="324"/>
                  <a:pt x="4153" y="275"/>
                  <a:pt x="3948" y="249"/>
                </a:cubicBezTo>
                <a:cubicBezTo>
                  <a:pt x="3743" y="223"/>
                  <a:pt x="3573" y="214"/>
                  <a:pt x="3345" y="198"/>
                </a:cubicBezTo>
                <a:cubicBezTo>
                  <a:pt x="3117" y="181"/>
                  <a:pt x="2800" y="162"/>
                  <a:pt x="2587" y="146"/>
                </a:cubicBezTo>
                <a:cubicBezTo>
                  <a:pt x="2374" y="129"/>
                  <a:pt x="2258" y="116"/>
                  <a:pt x="2061" y="107"/>
                </a:cubicBezTo>
                <a:cubicBezTo>
                  <a:pt x="1864" y="97"/>
                  <a:pt x="1647" y="103"/>
                  <a:pt x="1411" y="94"/>
                </a:cubicBezTo>
                <a:cubicBezTo>
                  <a:pt x="1175" y="84"/>
                  <a:pt x="831" y="65"/>
                  <a:pt x="653" y="55"/>
                </a:cubicBezTo>
                <a:cubicBezTo>
                  <a:pt x="475" y="45"/>
                  <a:pt x="433" y="32"/>
                  <a:pt x="344" y="29"/>
                </a:cubicBezTo>
                <a:cubicBezTo>
                  <a:pt x="255" y="26"/>
                  <a:pt x="158" y="0"/>
                  <a:pt x="112" y="29"/>
                </a:cubicBezTo>
                <a:cubicBezTo>
                  <a:pt x="66" y="58"/>
                  <a:pt x="69" y="168"/>
                  <a:pt x="66" y="210"/>
                </a:cubicBezTo>
                <a:cubicBezTo>
                  <a:pt x="62" y="253"/>
                  <a:pt x="0" y="272"/>
                  <a:pt x="81" y="288"/>
                </a:cubicBezTo>
                <a:cubicBezTo>
                  <a:pt x="162" y="305"/>
                  <a:pt x="340" y="298"/>
                  <a:pt x="545" y="301"/>
                </a:cubicBezTo>
                <a:cubicBezTo>
                  <a:pt x="750" y="305"/>
                  <a:pt x="1063" y="308"/>
                  <a:pt x="1303" y="314"/>
                </a:cubicBezTo>
                <a:cubicBezTo>
                  <a:pt x="1543" y="321"/>
                  <a:pt x="1767" y="330"/>
                  <a:pt x="1984" y="340"/>
                </a:cubicBezTo>
                <a:cubicBezTo>
                  <a:pt x="2200" y="350"/>
                  <a:pt x="2401" y="369"/>
                  <a:pt x="2602" y="379"/>
                </a:cubicBezTo>
                <a:cubicBezTo>
                  <a:pt x="2803" y="389"/>
                  <a:pt x="3016" y="389"/>
                  <a:pt x="3190" y="405"/>
                </a:cubicBezTo>
                <a:cubicBezTo>
                  <a:pt x="3364" y="421"/>
                  <a:pt x="3534" y="457"/>
                  <a:pt x="3639" y="483"/>
                </a:cubicBezTo>
                <a:cubicBezTo>
                  <a:pt x="3743" y="509"/>
                  <a:pt x="3813" y="519"/>
                  <a:pt x="3824" y="561"/>
                </a:cubicBezTo>
                <a:cubicBezTo>
                  <a:pt x="3836" y="603"/>
                  <a:pt x="3751" y="687"/>
                  <a:pt x="3701" y="742"/>
                </a:cubicBezTo>
                <a:cubicBezTo>
                  <a:pt x="3650" y="798"/>
                  <a:pt x="3608" y="853"/>
                  <a:pt x="3515" y="898"/>
                </a:cubicBezTo>
                <a:cubicBezTo>
                  <a:pt x="3422" y="944"/>
                  <a:pt x="3260" y="986"/>
                  <a:pt x="3144" y="1015"/>
                </a:cubicBezTo>
                <a:cubicBezTo>
                  <a:pt x="3028" y="1044"/>
                  <a:pt x="2927" y="1051"/>
                  <a:pt x="2807" y="1067"/>
                </a:cubicBezTo>
                <a:cubicBezTo>
                  <a:pt x="2687" y="1083"/>
                  <a:pt x="2560" y="1103"/>
                  <a:pt x="2425" y="1115"/>
                </a:cubicBezTo>
                <a:cubicBezTo>
                  <a:pt x="2289" y="1128"/>
                  <a:pt x="2131" y="1132"/>
                  <a:pt x="1999" y="1138"/>
                </a:cubicBezTo>
                <a:cubicBezTo>
                  <a:pt x="1868" y="1145"/>
                  <a:pt x="1786" y="1154"/>
                  <a:pt x="1636" y="1164"/>
                </a:cubicBezTo>
                <a:cubicBezTo>
                  <a:pt x="1485" y="1174"/>
                  <a:pt x="1214" y="1187"/>
                  <a:pt x="1102" y="1193"/>
                </a:cubicBezTo>
              </a:path>
            </a:pathLst>
          </a:custGeom>
          <a:solidFill>
            <a:srgbClr val="CC66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3" name="Freeform 39"/>
          <p:cNvSpPr>
            <a:spLocks/>
          </p:cNvSpPr>
          <p:nvPr/>
        </p:nvSpPr>
        <p:spPr bwMode="auto">
          <a:xfrm>
            <a:off x="6459538" y="5792788"/>
            <a:ext cx="1795462" cy="560387"/>
          </a:xfrm>
          <a:custGeom>
            <a:avLst/>
            <a:gdLst/>
            <a:ahLst/>
            <a:cxnLst>
              <a:cxn ang="0">
                <a:pos x="257" y="279"/>
              </a:cxn>
              <a:cxn ang="0">
                <a:pos x="257" y="325"/>
              </a:cxn>
              <a:cxn ang="0">
                <a:pos x="271" y="350"/>
              </a:cxn>
              <a:cxn ang="0">
                <a:pos x="439" y="343"/>
              </a:cxn>
              <a:cxn ang="0">
                <a:pos x="591" y="334"/>
              </a:cxn>
              <a:cxn ang="0">
                <a:pos x="669" y="327"/>
              </a:cxn>
              <a:cxn ang="0">
                <a:pos x="743" y="313"/>
              </a:cxn>
              <a:cxn ang="0">
                <a:pos x="840" y="286"/>
              </a:cxn>
              <a:cxn ang="0">
                <a:pos x="955" y="237"/>
              </a:cxn>
              <a:cxn ang="0">
                <a:pos x="1033" y="193"/>
              </a:cxn>
              <a:cxn ang="0">
                <a:pos x="1082" y="162"/>
              </a:cxn>
              <a:cxn ang="0">
                <a:pos x="1125" y="122"/>
              </a:cxn>
              <a:cxn ang="0">
                <a:pos x="1121" y="98"/>
              </a:cxn>
              <a:cxn ang="0">
                <a:pos x="1067" y="82"/>
              </a:cxn>
              <a:cxn ang="0">
                <a:pos x="922" y="58"/>
              </a:cxn>
              <a:cxn ang="0">
                <a:pos x="781" y="46"/>
              </a:cxn>
              <a:cxn ang="0">
                <a:pos x="604" y="34"/>
              </a:cxn>
              <a:cxn ang="0">
                <a:pos x="481" y="25"/>
              </a:cxn>
              <a:cxn ang="0">
                <a:pos x="329" y="22"/>
              </a:cxn>
              <a:cxn ang="0">
                <a:pos x="152" y="13"/>
              </a:cxn>
              <a:cxn ang="0">
                <a:pos x="80" y="7"/>
              </a:cxn>
              <a:cxn ang="0">
                <a:pos x="26" y="7"/>
              </a:cxn>
              <a:cxn ang="0">
                <a:pos x="15" y="49"/>
              </a:cxn>
              <a:cxn ang="0">
                <a:pos x="19" y="67"/>
              </a:cxn>
              <a:cxn ang="0">
                <a:pos x="127" y="70"/>
              </a:cxn>
              <a:cxn ang="0">
                <a:pos x="304" y="73"/>
              </a:cxn>
              <a:cxn ang="0">
                <a:pos x="463" y="79"/>
              </a:cxn>
              <a:cxn ang="0">
                <a:pos x="608" y="89"/>
              </a:cxn>
              <a:cxn ang="0">
                <a:pos x="745" y="95"/>
              </a:cxn>
              <a:cxn ang="0">
                <a:pos x="850" y="113"/>
              </a:cxn>
              <a:cxn ang="0">
                <a:pos x="893" y="131"/>
              </a:cxn>
              <a:cxn ang="0">
                <a:pos x="865" y="173"/>
              </a:cxn>
              <a:cxn ang="0">
                <a:pos x="821" y="210"/>
              </a:cxn>
              <a:cxn ang="0">
                <a:pos x="734" y="237"/>
              </a:cxn>
              <a:cxn ang="0">
                <a:pos x="656" y="250"/>
              </a:cxn>
              <a:cxn ang="0">
                <a:pos x="566" y="261"/>
              </a:cxn>
              <a:cxn ang="0">
                <a:pos x="467" y="266"/>
              </a:cxn>
              <a:cxn ang="0">
                <a:pos x="382" y="272"/>
              </a:cxn>
              <a:cxn ang="0">
                <a:pos x="257" y="279"/>
              </a:cxn>
            </a:cxnLst>
            <a:rect l="0" t="0" r="r" b="b"/>
            <a:pathLst>
              <a:path w="1131" h="353">
                <a:moveTo>
                  <a:pt x="257" y="279"/>
                </a:moveTo>
                <a:cubicBezTo>
                  <a:pt x="237" y="289"/>
                  <a:pt x="255" y="313"/>
                  <a:pt x="257" y="325"/>
                </a:cubicBezTo>
                <a:cubicBezTo>
                  <a:pt x="259" y="336"/>
                  <a:pt x="241" y="347"/>
                  <a:pt x="271" y="350"/>
                </a:cubicBezTo>
                <a:cubicBezTo>
                  <a:pt x="301" y="353"/>
                  <a:pt x="385" y="345"/>
                  <a:pt x="439" y="343"/>
                </a:cubicBezTo>
                <a:cubicBezTo>
                  <a:pt x="492" y="341"/>
                  <a:pt x="552" y="336"/>
                  <a:pt x="591" y="334"/>
                </a:cubicBezTo>
                <a:cubicBezTo>
                  <a:pt x="630" y="331"/>
                  <a:pt x="644" y="330"/>
                  <a:pt x="669" y="327"/>
                </a:cubicBezTo>
                <a:cubicBezTo>
                  <a:pt x="695" y="324"/>
                  <a:pt x="715" y="320"/>
                  <a:pt x="743" y="313"/>
                </a:cubicBezTo>
                <a:cubicBezTo>
                  <a:pt x="770" y="306"/>
                  <a:pt x="805" y="299"/>
                  <a:pt x="840" y="286"/>
                </a:cubicBezTo>
                <a:cubicBezTo>
                  <a:pt x="875" y="273"/>
                  <a:pt x="923" y="253"/>
                  <a:pt x="955" y="237"/>
                </a:cubicBezTo>
                <a:cubicBezTo>
                  <a:pt x="987" y="222"/>
                  <a:pt x="1012" y="206"/>
                  <a:pt x="1033" y="193"/>
                </a:cubicBezTo>
                <a:cubicBezTo>
                  <a:pt x="1054" y="180"/>
                  <a:pt x="1066" y="173"/>
                  <a:pt x="1082" y="162"/>
                </a:cubicBezTo>
                <a:cubicBezTo>
                  <a:pt x="1097" y="149"/>
                  <a:pt x="1118" y="133"/>
                  <a:pt x="1125" y="122"/>
                </a:cubicBezTo>
                <a:cubicBezTo>
                  <a:pt x="1131" y="111"/>
                  <a:pt x="1131" y="104"/>
                  <a:pt x="1121" y="98"/>
                </a:cubicBezTo>
                <a:cubicBezTo>
                  <a:pt x="1111" y="91"/>
                  <a:pt x="1101" y="89"/>
                  <a:pt x="1067" y="82"/>
                </a:cubicBezTo>
                <a:cubicBezTo>
                  <a:pt x="1034" y="76"/>
                  <a:pt x="970" y="64"/>
                  <a:pt x="922" y="58"/>
                </a:cubicBezTo>
                <a:cubicBezTo>
                  <a:pt x="874" y="52"/>
                  <a:pt x="835" y="50"/>
                  <a:pt x="781" y="46"/>
                </a:cubicBezTo>
                <a:cubicBezTo>
                  <a:pt x="728" y="42"/>
                  <a:pt x="654" y="38"/>
                  <a:pt x="604" y="34"/>
                </a:cubicBezTo>
                <a:cubicBezTo>
                  <a:pt x="554" y="30"/>
                  <a:pt x="527" y="27"/>
                  <a:pt x="481" y="25"/>
                </a:cubicBezTo>
                <a:cubicBezTo>
                  <a:pt x="435" y="23"/>
                  <a:pt x="385" y="24"/>
                  <a:pt x="329" y="22"/>
                </a:cubicBezTo>
                <a:cubicBezTo>
                  <a:pt x="274" y="20"/>
                  <a:pt x="194" y="15"/>
                  <a:pt x="152" y="13"/>
                </a:cubicBezTo>
                <a:cubicBezTo>
                  <a:pt x="111" y="10"/>
                  <a:pt x="101" y="7"/>
                  <a:pt x="80" y="7"/>
                </a:cubicBezTo>
                <a:cubicBezTo>
                  <a:pt x="59" y="6"/>
                  <a:pt x="37" y="0"/>
                  <a:pt x="26" y="7"/>
                </a:cubicBezTo>
                <a:cubicBezTo>
                  <a:pt x="15" y="13"/>
                  <a:pt x="16" y="39"/>
                  <a:pt x="15" y="49"/>
                </a:cubicBezTo>
                <a:cubicBezTo>
                  <a:pt x="14" y="59"/>
                  <a:pt x="0" y="63"/>
                  <a:pt x="19" y="67"/>
                </a:cubicBezTo>
                <a:cubicBezTo>
                  <a:pt x="37" y="71"/>
                  <a:pt x="79" y="70"/>
                  <a:pt x="127" y="70"/>
                </a:cubicBezTo>
                <a:cubicBezTo>
                  <a:pt x="175" y="71"/>
                  <a:pt x="248" y="72"/>
                  <a:pt x="304" y="73"/>
                </a:cubicBezTo>
                <a:cubicBezTo>
                  <a:pt x="360" y="75"/>
                  <a:pt x="413" y="77"/>
                  <a:pt x="463" y="79"/>
                </a:cubicBezTo>
                <a:cubicBezTo>
                  <a:pt x="514" y="82"/>
                  <a:pt x="561" y="86"/>
                  <a:pt x="608" y="89"/>
                </a:cubicBezTo>
                <a:cubicBezTo>
                  <a:pt x="655" y="91"/>
                  <a:pt x="705" y="91"/>
                  <a:pt x="745" y="95"/>
                </a:cubicBezTo>
                <a:cubicBezTo>
                  <a:pt x="786" y="98"/>
                  <a:pt x="826" y="107"/>
                  <a:pt x="850" y="113"/>
                </a:cubicBezTo>
                <a:cubicBezTo>
                  <a:pt x="874" y="119"/>
                  <a:pt x="891" y="121"/>
                  <a:pt x="893" y="131"/>
                </a:cubicBezTo>
                <a:cubicBezTo>
                  <a:pt x="896" y="141"/>
                  <a:pt x="876" y="161"/>
                  <a:pt x="865" y="173"/>
                </a:cubicBezTo>
                <a:cubicBezTo>
                  <a:pt x="853" y="187"/>
                  <a:pt x="843" y="199"/>
                  <a:pt x="821" y="210"/>
                </a:cubicBezTo>
                <a:cubicBezTo>
                  <a:pt x="799" y="221"/>
                  <a:pt x="762" y="231"/>
                  <a:pt x="734" y="237"/>
                </a:cubicBezTo>
                <a:cubicBezTo>
                  <a:pt x="707" y="244"/>
                  <a:pt x="684" y="246"/>
                  <a:pt x="656" y="250"/>
                </a:cubicBezTo>
                <a:cubicBezTo>
                  <a:pt x="628" y="253"/>
                  <a:pt x="598" y="258"/>
                  <a:pt x="566" y="261"/>
                </a:cubicBezTo>
                <a:cubicBezTo>
                  <a:pt x="535" y="264"/>
                  <a:pt x="498" y="265"/>
                  <a:pt x="467" y="266"/>
                </a:cubicBezTo>
                <a:cubicBezTo>
                  <a:pt x="436" y="268"/>
                  <a:pt x="417" y="270"/>
                  <a:pt x="382" y="272"/>
                </a:cubicBezTo>
                <a:cubicBezTo>
                  <a:pt x="347" y="275"/>
                  <a:pt x="283" y="278"/>
                  <a:pt x="257" y="279"/>
                </a:cubicBez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4" name="Line 40"/>
          <p:cNvSpPr>
            <a:spLocks noChangeShapeType="1"/>
          </p:cNvSpPr>
          <p:nvPr/>
        </p:nvSpPr>
        <p:spPr bwMode="auto">
          <a:xfrm flipV="1">
            <a:off x="5057775" y="4349750"/>
            <a:ext cx="1808163" cy="10207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5" name="Line 41"/>
          <p:cNvSpPr>
            <a:spLocks noChangeShapeType="1"/>
          </p:cNvSpPr>
          <p:nvPr/>
        </p:nvSpPr>
        <p:spPr bwMode="auto">
          <a:xfrm flipH="1">
            <a:off x="6530975" y="5892800"/>
            <a:ext cx="2413000" cy="2206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06" name="Rectangle 42"/>
          <p:cNvSpPr>
            <a:spLocks noChangeArrowheads="1"/>
          </p:cNvSpPr>
          <p:nvPr/>
        </p:nvSpPr>
        <p:spPr bwMode="auto">
          <a:xfrm>
            <a:off x="261938" y="23241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1</a:t>
            </a:r>
            <a:endParaRPr lang="fr-FR"/>
          </a:p>
        </p:txBody>
      </p:sp>
      <p:sp>
        <p:nvSpPr>
          <p:cNvPr id="164907" name="Rectangle 43"/>
          <p:cNvSpPr>
            <a:spLocks noChangeArrowheads="1"/>
          </p:cNvSpPr>
          <p:nvPr/>
        </p:nvSpPr>
        <p:spPr bwMode="auto">
          <a:xfrm>
            <a:off x="261938" y="197326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2</a:t>
            </a:r>
            <a:endParaRPr lang="fr-FR"/>
          </a:p>
        </p:txBody>
      </p:sp>
      <p:sp>
        <p:nvSpPr>
          <p:cNvPr id="164908" name="Rectangle 44"/>
          <p:cNvSpPr>
            <a:spLocks noChangeArrowheads="1"/>
          </p:cNvSpPr>
          <p:nvPr/>
        </p:nvSpPr>
        <p:spPr bwMode="auto">
          <a:xfrm>
            <a:off x="1803400" y="30289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1</a:t>
            </a:r>
            <a:endParaRPr lang="fr-FR"/>
          </a:p>
        </p:txBody>
      </p:sp>
      <p:sp>
        <p:nvSpPr>
          <p:cNvPr id="164909" name="Rectangle 45"/>
          <p:cNvSpPr>
            <a:spLocks noChangeArrowheads="1"/>
          </p:cNvSpPr>
          <p:nvPr/>
        </p:nvSpPr>
        <p:spPr bwMode="auto">
          <a:xfrm>
            <a:off x="4794250" y="51260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1</a:t>
            </a:r>
            <a:endParaRPr lang="fr-FR"/>
          </a:p>
        </p:txBody>
      </p:sp>
      <p:sp>
        <p:nvSpPr>
          <p:cNvPr id="164910" name="Rectangle 46"/>
          <p:cNvSpPr>
            <a:spLocks noChangeArrowheads="1"/>
          </p:cNvSpPr>
          <p:nvPr/>
        </p:nvSpPr>
        <p:spPr bwMode="auto">
          <a:xfrm>
            <a:off x="7023100" y="61817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1</a:t>
            </a:r>
            <a:endParaRPr lang="fr-FR"/>
          </a:p>
        </p:txBody>
      </p:sp>
      <p:sp>
        <p:nvSpPr>
          <p:cNvPr id="164911" name="Rectangle 47"/>
          <p:cNvSpPr>
            <a:spLocks noChangeArrowheads="1"/>
          </p:cNvSpPr>
          <p:nvPr/>
        </p:nvSpPr>
        <p:spPr bwMode="auto">
          <a:xfrm>
            <a:off x="1944688" y="267811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2</a:t>
            </a:r>
            <a:endParaRPr lang="fr-FR"/>
          </a:p>
        </p:txBody>
      </p:sp>
      <p:sp>
        <p:nvSpPr>
          <p:cNvPr id="164912" name="Rectangle 48"/>
          <p:cNvSpPr>
            <a:spLocks noChangeArrowheads="1"/>
          </p:cNvSpPr>
          <p:nvPr/>
        </p:nvSpPr>
        <p:spPr bwMode="auto">
          <a:xfrm>
            <a:off x="6294438" y="47053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2</a:t>
            </a:r>
            <a:endParaRPr lang="fr-FR"/>
          </a:p>
        </p:txBody>
      </p:sp>
      <p:sp>
        <p:nvSpPr>
          <p:cNvPr id="164913" name="Rectangle 49"/>
          <p:cNvSpPr>
            <a:spLocks noChangeArrowheads="1"/>
          </p:cNvSpPr>
          <p:nvPr/>
        </p:nvSpPr>
        <p:spPr bwMode="auto">
          <a:xfrm>
            <a:off x="7862888" y="61944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2</a:t>
            </a:r>
            <a:endParaRPr lang="fr-FR"/>
          </a:p>
        </p:txBody>
      </p:sp>
      <p:sp>
        <p:nvSpPr>
          <p:cNvPr id="164914" name="Line 50"/>
          <p:cNvSpPr>
            <a:spLocks noChangeShapeType="1"/>
          </p:cNvSpPr>
          <p:nvPr/>
        </p:nvSpPr>
        <p:spPr bwMode="auto">
          <a:xfrm>
            <a:off x="604838" y="1412875"/>
            <a:ext cx="468312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15" name="Line 51"/>
          <p:cNvSpPr>
            <a:spLocks noChangeShapeType="1"/>
          </p:cNvSpPr>
          <p:nvPr/>
        </p:nvSpPr>
        <p:spPr bwMode="auto">
          <a:xfrm>
            <a:off x="2792413" y="1982788"/>
            <a:ext cx="469900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16" name="Line 52"/>
          <p:cNvSpPr>
            <a:spLocks noChangeShapeType="1"/>
          </p:cNvSpPr>
          <p:nvPr/>
        </p:nvSpPr>
        <p:spPr bwMode="auto">
          <a:xfrm>
            <a:off x="6459538" y="4508500"/>
            <a:ext cx="468312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917" name="Rectangle 53"/>
          <p:cNvSpPr>
            <a:spLocks noChangeArrowheads="1"/>
          </p:cNvSpPr>
          <p:nvPr/>
        </p:nvSpPr>
        <p:spPr bwMode="auto">
          <a:xfrm>
            <a:off x="4932363" y="2852738"/>
            <a:ext cx="24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</a:rPr>
              <a:t>PA</a:t>
            </a:r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III. Groupement de plis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468313" y="765175"/>
            <a:ext cx="3003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IV.3.2. A grande échelle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17688"/>
            <a:ext cx="75025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611188" y="4768850"/>
            <a:ext cx="5113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547813" y="493395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Synclinorium</a:t>
            </a:r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3490913" y="4481513"/>
            <a:ext cx="4897437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5580063" y="39052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C6600"/>
                </a:solidFill>
              </a:rPr>
              <a:t>Anticlinorium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23850" y="1346200"/>
            <a:ext cx="8569325" cy="256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Il existe </a:t>
            </a:r>
            <a:r>
              <a:rPr lang="fr-FR" sz="2000" b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trois directions orthogonales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Low">
              <a:lnSpc>
                <a:spcPct val="125000"/>
              </a:lnSpc>
            </a:pPr>
            <a:endParaRPr lang="fr-FR" sz="2000" b="1" dirty="0">
              <a:ea typeface="Arial Unicode MS" pitchFamily="34" charset="-128"/>
              <a:cs typeface="Arial Unicode MS" pitchFamily="34" charset="-128"/>
            </a:endParaRPr>
          </a:p>
          <a:p>
            <a:pPr algn="justLow">
              <a:lnSpc>
                <a:spcPct val="125000"/>
              </a:lnSpc>
            </a:pP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fr-FR" sz="2000" b="1" baseline="-25000" dirty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: contrainte maximale; </a:t>
            </a:r>
          </a:p>
          <a:p>
            <a:pPr algn="justLow">
              <a:lnSpc>
                <a:spcPct val="125000"/>
              </a:lnSpc>
            </a:pP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fr-FR" sz="2000" b="1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: contrainte intermédiaire; </a:t>
            </a:r>
          </a:p>
          <a:p>
            <a:pPr algn="justLow">
              <a:lnSpc>
                <a:spcPct val="125000"/>
              </a:lnSpc>
            </a:pP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fr-FR" sz="2000" b="1" baseline="-25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: contrainte minimale. </a:t>
            </a:r>
          </a:p>
          <a:p>
            <a:pPr algn="justLow">
              <a:lnSpc>
                <a:spcPct val="125000"/>
              </a:lnSpc>
            </a:pPr>
            <a:endParaRPr lang="fr-FR" sz="1000" b="1" dirty="0">
              <a:ea typeface="Arial Unicode MS" pitchFamily="34" charset="-128"/>
              <a:cs typeface="Arial Unicode MS" pitchFamily="34" charset="-128"/>
            </a:endParaRPr>
          </a:p>
          <a:p>
            <a:pPr algn="justLow">
              <a:lnSpc>
                <a:spcPct val="125000"/>
              </a:lnSpc>
            </a:pP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Géométriquement, on les représente par un </a:t>
            </a:r>
            <a:r>
              <a:rPr lang="fr-FR" sz="2000" b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ellipsoïde de contraintes</a:t>
            </a:r>
            <a:r>
              <a:rPr lang="fr-FR" sz="2000" b="1" dirty="0"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155652" name="Picture 4" descr="http://www.u-picardie.fr/beauchamp/eadaa/mecasol_fichiers/ellips.gif"/>
          <p:cNvPicPr>
            <a:picLocks noChangeAspect="1" noChangeArrowheads="1"/>
          </p:cNvPicPr>
          <p:nvPr/>
        </p:nvPicPr>
        <p:blipFill>
          <a:blip r:embed="rId2" r:link="rId3"/>
          <a:srcRect l="53300" r="3392" b="1622"/>
          <a:stretch>
            <a:fillRect/>
          </a:stretch>
        </p:blipFill>
        <p:spPr bwMode="auto">
          <a:xfrm>
            <a:off x="3563938" y="4508500"/>
            <a:ext cx="17303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23850" y="115888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>
                <a:solidFill>
                  <a:srgbClr val="FF0000"/>
                </a:solidFill>
              </a:rPr>
              <a:t>I. Définitions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468313" y="512763"/>
            <a:ext cx="8424862" cy="169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fr-FR" sz="20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La déformation </a:t>
            </a:r>
            <a:r>
              <a:rPr lang="fr-FR" sz="2400" b="1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fr-FR"/>
              <a:t> </a:t>
            </a:r>
            <a:r>
              <a:rPr lang="fr-FR" sz="20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fr-FR" sz="2000" b="1">
                <a:ea typeface="Arial Unicode MS" pitchFamily="34" charset="-128"/>
                <a:cs typeface="Arial Unicode MS" pitchFamily="34" charset="-128"/>
              </a:rPr>
              <a:t>changement de forme d’un corps matériel.</a:t>
            </a:r>
            <a:r>
              <a:rPr lang="fr-FR" sz="20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Low">
              <a:lnSpc>
                <a:spcPct val="125000"/>
              </a:lnSpc>
            </a:pPr>
            <a:endParaRPr lang="fr-FR" sz="2000" b="1">
              <a:ea typeface="Arial Unicode MS" pitchFamily="34" charset="-128"/>
              <a:cs typeface="Arial Unicode MS" pitchFamily="34" charset="-128"/>
            </a:endParaRPr>
          </a:p>
          <a:p>
            <a:pPr algn="justLow">
              <a:lnSpc>
                <a:spcPct val="125000"/>
              </a:lnSpc>
            </a:pPr>
            <a:r>
              <a:rPr lang="fr-FR" sz="2000" b="1">
                <a:ea typeface="Arial Unicode MS" pitchFamily="34" charset="-128"/>
                <a:cs typeface="Arial Unicode MS" pitchFamily="34" charset="-128"/>
              </a:rPr>
              <a:t>Elle représente un changement de longueur des segments composants le corps initial, et des angles entre ces lignes. 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482725" y="4321175"/>
            <a:ext cx="7921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1265238" y="43211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1116013" y="4773613"/>
            <a:ext cx="2540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fr-FR"/>
              <a:t>L0</a:t>
            </a: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1482725" y="4465638"/>
            <a:ext cx="792163" cy="1079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2346325" y="445135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2289175" y="4826000"/>
            <a:ext cx="254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fr-FR"/>
              <a:t>L1</a:t>
            </a: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611188" y="2566988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fr-FR" sz="2000" b="1">
                <a:solidFill>
                  <a:srgbClr val="0000FF"/>
                </a:solidFill>
                <a:sym typeface="Symbol" pitchFamily="18" charset="2"/>
              </a:rPr>
              <a:t>--  Linéaire d’allongement: </a:t>
            </a:r>
            <a:r>
              <a:rPr lang="fr-FR" sz="2000" b="1">
                <a:sym typeface="Symbol" pitchFamily="18" charset="2"/>
              </a:rPr>
              <a:t>Elle est mesurée par son élongation (extension) ou son raccourcissement (compression), ce qui exprime le changement de longueur.</a:t>
            </a:r>
            <a:r>
              <a:rPr lang="fr-FR" sz="2000">
                <a:sym typeface="Symbol" pitchFamily="18" charset="2"/>
              </a:rPr>
              <a:t> </a:t>
            </a:r>
          </a:p>
        </p:txBody>
      </p:sp>
      <p:sp>
        <p:nvSpPr>
          <p:cNvPr id="156685" name="Line 13"/>
          <p:cNvSpPr>
            <a:spLocks noChangeShapeType="1"/>
          </p:cNvSpPr>
          <p:nvPr/>
        </p:nvSpPr>
        <p:spPr bwMode="auto">
          <a:xfrm>
            <a:off x="1841500" y="38893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1822450" y="3836988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σ</a:t>
            </a:r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>
            <a:off x="1841500" y="57324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1828800" y="57086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σ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323850" y="115888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>
                <a:solidFill>
                  <a:srgbClr val="FF0000"/>
                </a:solidFill>
              </a:rPr>
              <a:t>I. Définitions</a:t>
            </a:r>
          </a:p>
        </p:txBody>
      </p:sp>
      <p:grpSp>
        <p:nvGrpSpPr>
          <p:cNvPr id="156690" name="Group 18"/>
          <p:cNvGrpSpPr>
            <a:grpSpLocks/>
          </p:cNvGrpSpPr>
          <p:nvPr/>
        </p:nvGrpSpPr>
        <p:grpSpPr bwMode="auto">
          <a:xfrm>
            <a:off x="4759325" y="4489450"/>
            <a:ext cx="2908300" cy="1747838"/>
            <a:chOff x="6714" y="6402"/>
            <a:chExt cx="2852" cy="2061"/>
          </a:xfrm>
        </p:grpSpPr>
        <p:pic>
          <p:nvPicPr>
            <p:cNvPr id="156691" name="Picture 19" descr="http://www.u-picardie.fr/beauchamp/eadaa/mecasol_fichiers/ellips.gif"/>
            <p:cNvPicPr>
              <a:picLocks noChangeAspect="1" noChangeArrowheads="1"/>
            </p:cNvPicPr>
            <p:nvPr/>
          </p:nvPicPr>
          <p:blipFill>
            <a:blip r:embed="rId2" r:link="rId3"/>
            <a:srcRect l="53300" r="3392" b="1622"/>
            <a:stretch>
              <a:fillRect/>
            </a:stretch>
          </p:blipFill>
          <p:spPr bwMode="auto">
            <a:xfrm rot="5400000">
              <a:off x="7082" y="6034"/>
              <a:ext cx="2061" cy="2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92" name="Text Box 20"/>
            <p:cNvSpPr txBox="1">
              <a:spLocks noChangeArrowheads="1"/>
            </p:cNvSpPr>
            <p:nvPr/>
          </p:nvSpPr>
          <p:spPr bwMode="auto">
            <a:xfrm>
              <a:off x="9317" y="7197"/>
              <a:ext cx="249" cy="3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b="1">
                  <a:latin typeface="Times New Roman" pitchFamily="18" charset="0"/>
                </a:rPr>
                <a:t>X</a:t>
              </a:r>
              <a:endParaRPr lang="fr-FR"/>
            </a:p>
          </p:txBody>
        </p:sp>
        <p:sp>
          <p:nvSpPr>
            <p:cNvPr id="156693" name="Text Box 21"/>
            <p:cNvSpPr txBox="1">
              <a:spLocks noChangeArrowheads="1"/>
            </p:cNvSpPr>
            <p:nvPr/>
          </p:nvSpPr>
          <p:spPr bwMode="auto">
            <a:xfrm>
              <a:off x="7832" y="8085"/>
              <a:ext cx="249" cy="3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Z</a:t>
              </a:r>
              <a:endParaRPr lang="fr-FR"/>
            </a:p>
          </p:txBody>
        </p:sp>
        <p:sp>
          <p:nvSpPr>
            <p:cNvPr id="156694" name="Text Box 22"/>
            <p:cNvSpPr txBox="1">
              <a:spLocks noChangeArrowheads="1"/>
            </p:cNvSpPr>
            <p:nvPr/>
          </p:nvSpPr>
          <p:spPr bwMode="auto">
            <a:xfrm>
              <a:off x="7502" y="7005"/>
              <a:ext cx="193" cy="3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Y</a:t>
              </a:r>
              <a:endParaRPr lang="fr-F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964612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/>
              <a:t>Un matériau rigide soumis à des contraintes,  se déforme de </a:t>
            </a:r>
            <a:r>
              <a:rPr lang="fr-FR" sz="2000" b="1" i="1">
                <a:solidFill>
                  <a:srgbClr val="FF060B"/>
                </a:solidFill>
              </a:rPr>
              <a:t>manière élastique puis de manière plastique</a:t>
            </a:r>
          </a:p>
          <a:p>
            <a:pPr>
              <a:lnSpc>
                <a:spcPct val="80000"/>
              </a:lnSpc>
            </a:pPr>
            <a:endParaRPr lang="fr-FR" sz="2000" b="1">
              <a:solidFill>
                <a:srgbClr val="FF102E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b="1" i="1">
                <a:solidFill>
                  <a:srgbClr val="FF060B"/>
                </a:solidFill>
              </a:rPr>
              <a:t>Au point de rupture</a:t>
            </a:r>
            <a:r>
              <a:rPr lang="fr-FR" sz="2000" b="1"/>
              <a:t>, </a:t>
            </a:r>
            <a:r>
              <a:rPr lang="fr-FR" sz="2000" b="1">
                <a:solidFill>
                  <a:schemeClr val="tx2"/>
                </a:solidFill>
              </a:rPr>
              <a:t>Accumulation + Relâchement des contraintes</a:t>
            </a:r>
            <a:r>
              <a:rPr lang="fr-FR" sz="2000" b="1"/>
              <a:t> </a:t>
            </a:r>
          </a:p>
          <a:p>
            <a:pPr>
              <a:lnSpc>
                <a:spcPct val="80000"/>
              </a:lnSpc>
            </a:pPr>
            <a:endParaRPr lang="fr-FR" sz="2000" b="1"/>
          </a:p>
          <a:p>
            <a:pPr>
              <a:lnSpc>
                <a:spcPct val="80000"/>
              </a:lnSpc>
              <a:buFontTx/>
              <a:buNone/>
            </a:pPr>
            <a:endParaRPr lang="fr-FR" sz="2000" b="1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7950" y="2349500"/>
            <a:ext cx="36957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2000" b="1" u="sng"/>
              <a:t>DEFORMATION</a:t>
            </a:r>
          </a:p>
          <a:p>
            <a:pPr eaLnBrk="0" hangingPunct="0"/>
            <a:endParaRPr lang="fr-FR" sz="2000" b="1"/>
          </a:p>
          <a:p>
            <a:pPr eaLnBrk="0" hangingPunct="0"/>
            <a:r>
              <a:rPr lang="fr-FR" sz="2000" b="1" i="1">
                <a:solidFill>
                  <a:srgbClr val="FF060B"/>
                </a:solidFill>
              </a:rPr>
              <a:t>Élastique</a:t>
            </a:r>
            <a:r>
              <a:rPr lang="fr-FR" sz="2000" b="1">
                <a:solidFill>
                  <a:srgbClr val="FF060B"/>
                </a:solidFill>
              </a:rPr>
              <a:t> </a:t>
            </a:r>
            <a:r>
              <a:rPr lang="fr-FR" sz="2000" b="1"/>
              <a:t>: le matériau reprend sa forme et son volume lorsque la contrainte est relachée </a:t>
            </a:r>
          </a:p>
          <a:p>
            <a:pPr eaLnBrk="0" hangingPunct="0"/>
            <a:endParaRPr lang="fr-FR" sz="2000" b="1"/>
          </a:p>
          <a:p>
            <a:pPr eaLnBrk="0" hangingPunct="0"/>
            <a:r>
              <a:rPr lang="fr-FR" sz="2000" b="1" i="1">
                <a:solidFill>
                  <a:srgbClr val="FF060B"/>
                </a:solidFill>
              </a:rPr>
              <a:t>Plastique</a:t>
            </a:r>
            <a:r>
              <a:rPr lang="fr-FR" sz="2000" b="1">
                <a:solidFill>
                  <a:srgbClr val="FF102E"/>
                </a:solidFill>
              </a:rPr>
              <a:t> </a:t>
            </a:r>
            <a:r>
              <a:rPr lang="fr-FR" sz="2000" b="1"/>
              <a:t>: le matériau reste déformé lorsque la contrainte est relâchée </a:t>
            </a:r>
          </a:p>
          <a:p>
            <a:pPr eaLnBrk="0" hangingPunct="0"/>
            <a:endParaRPr lang="fr-FR" sz="2000" b="1"/>
          </a:p>
          <a:p>
            <a:pPr eaLnBrk="0" hangingPunct="0"/>
            <a:r>
              <a:rPr lang="fr-FR" sz="2000" b="1" i="1">
                <a:solidFill>
                  <a:srgbClr val="FF060B"/>
                </a:solidFill>
              </a:rPr>
              <a:t>Point de rupture</a:t>
            </a:r>
            <a:r>
              <a:rPr lang="fr-FR" sz="2000" b="1"/>
              <a:t>: libération de l’énergie accumulée lors de la déformation plastique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013" y="2516188"/>
            <a:ext cx="53975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0480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fr-FR" sz="2400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fr-FR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II. Propriétés rhéologiques des roches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fr-FR" sz="4000" b="1" dirty="0">
                <a:solidFill>
                  <a:srgbClr val="0000FF"/>
                </a:solidFill>
              </a:rPr>
              <a:t>III. Les failles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9750" y="1412875"/>
            <a:ext cx="79930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000" b="1"/>
              <a:t>Les </a:t>
            </a:r>
            <a:r>
              <a:rPr lang="fr-FR" sz="2000" b="1">
                <a:solidFill>
                  <a:srgbClr val="0000FF"/>
                </a:solidFill>
              </a:rPr>
              <a:t>failles</a:t>
            </a:r>
            <a:r>
              <a:rPr lang="fr-FR" sz="2000" b="1"/>
              <a:t> sont des cassures accompagnées d’un déplacement relatif des deux compartiments. Le mouvement peut être vertical (faille verticale), oblique (faille oblique) ou horizontale (décrochement).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5288" y="333375"/>
            <a:ext cx="20746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III.1. Définitions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3897313"/>
            <a:ext cx="482441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79388" y="992188"/>
            <a:ext cx="85693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sz="2000" b="1"/>
              <a:t>Une faille est une fracture qui sépare deux compartiments rocheux et qui sont déplacés l’un par rapport à l’autre le long du plan de fracture (</a:t>
            </a:r>
            <a:r>
              <a:rPr lang="fr-FR" sz="2000" b="1">
                <a:solidFill>
                  <a:srgbClr val="0000FF"/>
                </a:solidFill>
              </a:rPr>
              <a:t>miroir de faille</a:t>
            </a:r>
            <a:r>
              <a:rPr lang="fr-FR" sz="2000" b="1"/>
              <a:t>). </a:t>
            </a:r>
          </a:p>
          <a:p>
            <a:pPr algn="just">
              <a:lnSpc>
                <a:spcPct val="125000"/>
              </a:lnSpc>
            </a:pPr>
            <a:endParaRPr lang="fr-FR" sz="2000" b="1"/>
          </a:p>
          <a:p>
            <a:pPr algn="just">
              <a:lnSpc>
                <a:spcPct val="125000"/>
              </a:lnSpc>
            </a:pPr>
            <a:r>
              <a:rPr lang="fr-FR" sz="2000" b="1"/>
              <a:t>La valeur de ce déplacement est le </a:t>
            </a:r>
            <a:r>
              <a:rPr lang="fr-FR" sz="2000" b="1">
                <a:solidFill>
                  <a:srgbClr val="0000FF"/>
                </a:solidFill>
              </a:rPr>
              <a:t>rejet</a:t>
            </a:r>
            <a:r>
              <a:rPr lang="fr-FR" sz="2000" b="1"/>
              <a:t>, et varie considérablement du millimètre à plusieurs dizaines de kilomètres.</a:t>
            </a:r>
          </a:p>
          <a:p>
            <a:pPr algn="just">
              <a:lnSpc>
                <a:spcPct val="125000"/>
              </a:lnSpc>
            </a:pPr>
            <a:endParaRPr lang="fr-FR" sz="2000" b="1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39750" y="333375"/>
            <a:ext cx="177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>
                <a:solidFill>
                  <a:srgbClr val="0000FF"/>
                </a:solidFill>
              </a:rPr>
              <a:t>1. Définitions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789363"/>
            <a:ext cx="56165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11188" y="188913"/>
            <a:ext cx="3324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000" b="1" dirty="0">
                <a:solidFill>
                  <a:srgbClr val="0000FF"/>
                </a:solidFill>
              </a:rPr>
              <a:t>III.2. Géométrie des failles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0825" y="792163"/>
            <a:ext cx="849788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fr-FR" sz="1900" b="1"/>
              <a:t>1- Un </a:t>
            </a:r>
            <a:r>
              <a:rPr lang="fr-FR" sz="1900" b="1">
                <a:solidFill>
                  <a:srgbClr val="006699"/>
                </a:solidFill>
              </a:rPr>
              <a:t>plan ou miroir de faille</a:t>
            </a:r>
            <a:r>
              <a:rPr lang="fr-FR" sz="1900" b="1"/>
              <a:t> (p) définit par sa direction et son pendage</a:t>
            </a:r>
          </a:p>
          <a:p>
            <a:pPr algn="just">
              <a:lnSpc>
                <a:spcPct val="125000"/>
              </a:lnSpc>
            </a:pPr>
            <a:endParaRPr lang="fr-FR" sz="1000" b="1"/>
          </a:p>
          <a:p>
            <a:pPr algn="just">
              <a:lnSpc>
                <a:spcPct val="125000"/>
              </a:lnSpc>
            </a:pPr>
            <a:r>
              <a:rPr lang="fr-FR" sz="1900" b="1"/>
              <a:t>2- Un </a:t>
            </a:r>
            <a:r>
              <a:rPr lang="fr-FR" sz="1900" b="1">
                <a:solidFill>
                  <a:srgbClr val="006699"/>
                </a:solidFill>
              </a:rPr>
              <a:t>rejet</a:t>
            </a:r>
            <a:r>
              <a:rPr lang="fr-FR" sz="1900" b="1"/>
              <a:t> qui correspond au déplacement relatif des deux compartiments.</a:t>
            </a:r>
          </a:p>
          <a:p>
            <a:pPr algn="just">
              <a:lnSpc>
                <a:spcPct val="125000"/>
              </a:lnSpc>
            </a:pPr>
            <a:endParaRPr lang="fr-FR" sz="1000" b="1"/>
          </a:p>
          <a:p>
            <a:pPr algn="just">
              <a:lnSpc>
                <a:spcPct val="125000"/>
              </a:lnSpc>
            </a:pPr>
            <a:r>
              <a:rPr lang="fr-FR" sz="1900" b="1">
                <a:solidFill>
                  <a:srgbClr val="006699"/>
                </a:solidFill>
              </a:rPr>
              <a:t>Le rejet vrai (AB) se décompose en :</a:t>
            </a:r>
          </a:p>
          <a:p>
            <a:pPr algn="just">
              <a:lnSpc>
                <a:spcPct val="125000"/>
              </a:lnSpc>
            </a:pPr>
            <a:r>
              <a:rPr lang="fr-FR" sz="1900" b="1"/>
              <a:t>-- un </a:t>
            </a:r>
            <a:r>
              <a:rPr lang="fr-FR" sz="1900" b="1">
                <a:solidFill>
                  <a:srgbClr val="FF0000"/>
                </a:solidFill>
              </a:rPr>
              <a:t>rejet pente</a:t>
            </a:r>
            <a:r>
              <a:rPr lang="fr-FR" sz="1900" b="1"/>
              <a:t> (AD) mesuré suivant la plus grande pente du plan de faille ;</a:t>
            </a:r>
          </a:p>
          <a:p>
            <a:pPr algn="just">
              <a:lnSpc>
                <a:spcPct val="125000"/>
              </a:lnSpc>
            </a:pPr>
            <a:r>
              <a:rPr lang="fr-FR" sz="1900" b="1"/>
              <a:t>-- Un </a:t>
            </a:r>
            <a:r>
              <a:rPr lang="fr-FR" sz="1900" b="1">
                <a:solidFill>
                  <a:srgbClr val="FF0000"/>
                </a:solidFill>
              </a:rPr>
              <a:t>rejet direction</a:t>
            </a:r>
            <a:r>
              <a:rPr lang="fr-FR" sz="1900" b="1"/>
              <a:t> ou RHL (AC) mesuré suivant l’horizontal ;</a:t>
            </a:r>
          </a:p>
        </p:txBody>
      </p:sp>
      <p:pic>
        <p:nvPicPr>
          <p:cNvPr id="100357" name="Picture 5" descr="Numériser0009"/>
          <p:cNvPicPr>
            <a:picLocks noChangeAspect="1" noChangeArrowheads="1"/>
          </p:cNvPicPr>
          <p:nvPr/>
        </p:nvPicPr>
        <p:blipFill>
          <a:blip r:embed="rId2"/>
          <a:srcRect l="13498" r="13498" b="32329"/>
          <a:stretch>
            <a:fillRect/>
          </a:stretch>
        </p:blipFill>
        <p:spPr bwMode="auto">
          <a:xfrm>
            <a:off x="2627313" y="3911600"/>
            <a:ext cx="41052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746</Words>
  <Application>Microsoft Office PowerPoint</Application>
  <PresentationFormat>On-screen Show (4:3)</PresentationFormat>
  <Paragraphs>156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Les failles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LENOVO RBZ</cp:lastModifiedBy>
  <cp:revision>153</cp:revision>
  <dcterms:created xsi:type="dcterms:W3CDTF">2010-10-12T17:37:05Z</dcterms:created>
  <dcterms:modified xsi:type="dcterms:W3CDTF">2025-10-22T14:01:01Z</dcterms:modified>
</cp:coreProperties>
</file>